
<file path=[Content_Types].xml><?xml version="1.0" encoding="utf-8"?>
<Types xmlns="http://schemas.openxmlformats.org/package/2006/content-types">
  <Default Extension="emf" ContentType="image/x-emf"/>
  <Default Extension="gif" ContentType="image/gif"/>
  <Default Extension="jpeg" ContentType="image/jpeg"/>
  <Default Extension="jpg" ContentType="image/jpeg"/>
  <Default Extension="png" ContentType="image/png"/>
  <Default Extension="rels" ContentType="application/vnd.openxmlformats-package.relationships+xml"/>
  <Default Extension="wdp" ContentType="image/vnd.ms-photo"/>
  <Default Extension="wmf" ContentType="image/x-wmf"/>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slides/slide200.xml" ContentType="application/vnd.openxmlformats-officedocument.presentationml.slide+xml"/>
  <Override PartName="/ppt/slides/slide201.xml" ContentType="application/vnd.openxmlformats-officedocument.presentationml.slide+xml"/>
  <Override PartName="/ppt/slides/slide202.xml" ContentType="application/vnd.openxmlformats-officedocument.presentationml.slide+xml"/>
  <Override PartName="/ppt/slides/slide203.xml" ContentType="application/vnd.openxmlformats-officedocument.presentationml.slide+xml"/>
  <Override PartName="/ppt/slides/slide204.xml" ContentType="application/vnd.openxmlformats-officedocument.presentationml.slide+xml"/>
  <Override PartName="/ppt/slides/slide205.xml" ContentType="application/vnd.openxmlformats-officedocument.presentationml.slide+xml"/>
  <Override PartName="/ppt/slides/slide206.xml" ContentType="application/vnd.openxmlformats-officedocument.presentationml.slide+xml"/>
  <Override PartName="/ppt/slides/slide207.xml" ContentType="application/vnd.openxmlformats-officedocument.presentationml.slide+xml"/>
  <Override PartName="/ppt/slides/slide208.xml" ContentType="application/vnd.openxmlformats-officedocument.presentationml.slide+xml"/>
  <Override PartName="/ppt/slides/slide209.xml" ContentType="application/vnd.openxmlformats-officedocument.presentationml.slide+xml"/>
  <Override PartName="/ppt/slides/slide210.xml" ContentType="application/vnd.openxmlformats-officedocument.presentationml.slide+xml"/>
  <Override PartName="/ppt/slides/slide211.xml" ContentType="application/vnd.openxmlformats-officedocument.presentationml.slide+xml"/>
  <Override PartName="/ppt/slides/slide212.xml" ContentType="application/vnd.openxmlformats-officedocument.presentationml.slide+xml"/>
  <Override PartName="/ppt/slides/slide213.xml" ContentType="application/vnd.openxmlformats-officedocument.presentationml.slide+xml"/>
  <Override PartName="/ppt/slides/slide214.xml" ContentType="application/vnd.openxmlformats-officedocument.presentationml.slide+xml"/>
  <Override PartName="/ppt/slides/slide215.xml" ContentType="application/vnd.openxmlformats-officedocument.presentationml.slide+xml"/>
  <Override PartName="/ppt/slides/slide216.xml" ContentType="application/vnd.openxmlformats-officedocument.presentationml.slide+xml"/>
  <Override PartName="/ppt/slides/slide217.xml" ContentType="application/vnd.openxmlformats-officedocument.presentationml.slide+xml"/>
  <Override PartName="/ppt/slides/slide218.xml" ContentType="application/vnd.openxmlformats-officedocument.presentationml.slide+xml"/>
  <Override PartName="/ppt/slides/slide219.xml" ContentType="application/vnd.openxmlformats-officedocument.presentationml.slide+xml"/>
  <Override PartName="/ppt/slides/slide220.xml" ContentType="application/vnd.openxmlformats-officedocument.presentationml.slide+xml"/>
  <Override PartName="/ppt/slides/slide221.xml" ContentType="application/vnd.openxmlformats-officedocument.presentationml.slide+xml"/>
  <Override PartName="/ppt/slides/slide222.xml" ContentType="application/vnd.openxmlformats-officedocument.presentationml.slide+xml"/>
  <Override PartName="/ppt/slides/slide223.xml" ContentType="application/vnd.openxmlformats-officedocument.presentationml.slide+xml"/>
  <Override PartName="/ppt/slides/slide224.xml" ContentType="application/vnd.openxmlformats-officedocument.presentationml.slide+xml"/>
  <Override PartName="/ppt/slides/slide225.xml" ContentType="application/vnd.openxmlformats-officedocument.presentationml.slide+xml"/>
  <Override PartName="/ppt/slides/slide226.xml" ContentType="application/vnd.openxmlformats-officedocument.presentationml.slide+xml"/>
  <Override PartName="/ppt/slides/slide227.xml" ContentType="application/vnd.openxmlformats-officedocument.presentationml.slide+xml"/>
  <Override PartName="/ppt/slides/slide228.xml" ContentType="application/vnd.openxmlformats-officedocument.presentationml.slide+xml"/>
  <Override PartName="/ppt/slides/slide229.xml" ContentType="application/vnd.openxmlformats-officedocument.presentationml.slide+xml"/>
  <Override PartName="/ppt/slides/slide230.xml" ContentType="application/vnd.openxmlformats-officedocument.presentationml.slide+xml"/>
  <Override PartName="/ppt/slides/slide231.xml" ContentType="application/vnd.openxmlformats-officedocument.presentationml.slide+xml"/>
  <Override PartName="/ppt/slides/slide232.xml" ContentType="application/vnd.openxmlformats-officedocument.presentationml.slide+xml"/>
  <Override PartName="/ppt/slides/slide233.xml" ContentType="application/vnd.openxmlformats-officedocument.presentationml.slide+xml"/>
  <Override PartName="/ppt/slides/slide234.xml" ContentType="application/vnd.openxmlformats-officedocument.presentationml.slide+xml"/>
  <Override PartName="/ppt/slides/slide235.xml" ContentType="application/vnd.openxmlformats-officedocument.presentationml.slide+xml"/>
  <Override PartName="/ppt/slides/slide236.xml" ContentType="application/vnd.openxmlformats-officedocument.presentationml.slide+xml"/>
  <Override PartName="/ppt/slides/slide237.xml" ContentType="application/vnd.openxmlformats-officedocument.presentationml.slide+xml"/>
  <Override PartName="/ppt/slides/slide238.xml" ContentType="application/vnd.openxmlformats-officedocument.presentationml.slide+xml"/>
  <Override PartName="/ppt/slides/slide239.xml" ContentType="application/vnd.openxmlformats-officedocument.presentationml.slide+xml"/>
  <Override PartName="/ppt/slides/slide240.xml" ContentType="application/vnd.openxmlformats-officedocument.presentationml.slide+xml"/>
  <Override PartName="/ppt/slides/slide241.xml" ContentType="application/vnd.openxmlformats-officedocument.presentationml.slide+xml"/>
  <Override PartName="/ppt/slides/slide242.xml" ContentType="application/vnd.openxmlformats-officedocument.presentationml.slide+xml"/>
  <Override PartName="/ppt/slides/slide243.xml" ContentType="application/vnd.openxmlformats-officedocument.presentationml.slide+xml"/>
  <Override PartName="/ppt/slides/slide244.xml" ContentType="application/vnd.openxmlformats-officedocument.presentationml.slide+xml"/>
  <Override PartName="/ppt/slides/slide245.xml" ContentType="application/vnd.openxmlformats-officedocument.presentationml.slide+xml"/>
  <Override PartName="/ppt/slides/slide246.xml" ContentType="application/vnd.openxmlformats-officedocument.presentationml.slide+xml"/>
  <Override PartName="/ppt/slides/slide247.xml" ContentType="application/vnd.openxmlformats-officedocument.presentationml.slide+xml"/>
  <Override PartName="/ppt/slides/slide248.xml" ContentType="application/vnd.openxmlformats-officedocument.presentationml.slide+xml"/>
  <Override PartName="/ppt/slides/slide249.xml" ContentType="application/vnd.openxmlformats-officedocument.presentationml.slide+xml"/>
  <Override PartName="/ppt/slides/slide250.xml" ContentType="application/vnd.openxmlformats-officedocument.presentationml.slide+xml"/>
  <Override PartName="/ppt/slides/slide251.xml" ContentType="application/vnd.openxmlformats-officedocument.presentationml.slide+xml"/>
  <Override PartName="/ppt/slides/slide252.xml" ContentType="application/vnd.openxmlformats-officedocument.presentationml.slide+xml"/>
  <Override PartName="/ppt/slides/slide253.xml" ContentType="application/vnd.openxmlformats-officedocument.presentationml.slide+xml"/>
  <Override PartName="/ppt/slides/slide254.xml" ContentType="application/vnd.openxmlformats-officedocument.presentationml.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0.xml" ContentType="application/vnd.openxmlformats-officedocument.presentationml.notesSlide+xml"/>
  <Override PartName="/ppt/notesSlides/notesSlide131.xml" ContentType="application/vnd.openxmlformats-officedocument.presentationml.notesSlide+xml"/>
  <Override PartName="/ppt/notesSlides/notesSlide132.xml" ContentType="application/vnd.openxmlformats-officedocument.presentationml.notesSlide+xml"/>
  <Override PartName="/ppt/notesSlides/notesSlide133.xml" ContentType="application/vnd.openxmlformats-officedocument.presentationml.notesSlide+xml"/>
  <Override PartName="/ppt/notesSlides/notesSlide134.xml" ContentType="application/vnd.openxmlformats-officedocument.presentationml.notesSlide+xml"/>
  <Override PartName="/ppt/notesSlides/notesSlide135.xml" ContentType="application/vnd.openxmlformats-officedocument.presentationml.notesSlide+xml"/>
  <Override PartName="/ppt/notesSlides/notesSlide136.xml" ContentType="application/vnd.openxmlformats-officedocument.presentationml.notesSlide+xml"/>
  <Override PartName="/ppt/notesSlides/notesSlide137.xml" ContentType="application/vnd.openxmlformats-officedocument.presentationml.notesSlide+xml"/>
  <Override PartName="/ppt/notesSlides/notesSlide138.xml" ContentType="application/vnd.openxmlformats-officedocument.presentationml.notesSlide+xml"/>
  <Override PartName="/ppt/notesSlides/notesSlide139.xml" ContentType="application/vnd.openxmlformats-officedocument.presentationml.notesSlide+xml"/>
  <Override PartName="/ppt/notesSlides/notesSlide140.xml" ContentType="application/vnd.openxmlformats-officedocument.presentationml.notesSlide+xml"/>
  <Override PartName="/ppt/notesSlides/notesSlide141.xml" ContentType="application/vnd.openxmlformats-officedocument.presentationml.notesSlide+xml"/>
  <Override PartName="/ppt/notesSlides/notesSlide142.xml" ContentType="application/vnd.openxmlformats-officedocument.presentationml.notesSlide+xml"/>
  <Override PartName="/ppt/notesSlides/notesSlide143.xml" ContentType="application/vnd.openxmlformats-officedocument.presentationml.notesSlide+xml"/>
  <Override PartName="/ppt/notesSlides/notesSlide144.xml" ContentType="application/vnd.openxmlformats-officedocument.presentationml.notesSlide+xml"/>
  <Override PartName="/ppt/notesSlides/notesSlide145.xml" ContentType="application/vnd.openxmlformats-officedocument.presentationml.notesSlide+xml"/>
  <Override PartName="/ppt/notesSlides/notesSlide146.xml" ContentType="application/vnd.openxmlformats-officedocument.presentationml.notesSlide+xml"/>
  <Override PartName="/ppt/notesSlides/notesSlide147.xml" ContentType="application/vnd.openxmlformats-officedocument.presentationml.notesSlide+xml"/>
  <Override PartName="/ppt/notesSlides/notesSlide148.xml" ContentType="application/vnd.openxmlformats-officedocument.presentationml.notesSlide+xml"/>
  <Override PartName="/ppt/notesSlides/notesSlide149.xml" ContentType="application/vnd.openxmlformats-officedocument.presentationml.notesSlide+xml"/>
  <Override PartName="/ppt/notesSlides/notesSlide150.xml" ContentType="application/vnd.openxmlformats-officedocument.presentationml.notesSlide+xml"/>
  <Override PartName="/ppt/notesSlides/notesSlide151.xml" ContentType="application/vnd.openxmlformats-officedocument.presentationml.notesSlide+xml"/>
  <Override PartName="/ppt/notesSlides/notesSlide152.xml" ContentType="application/vnd.openxmlformats-officedocument.presentationml.notesSlide+xml"/>
  <Override PartName="/ppt/notesSlides/notesSlide153.xml" ContentType="application/vnd.openxmlformats-officedocument.presentationml.notesSlide+xml"/>
  <Override PartName="/ppt/notesSlides/notesSlide154.xml" ContentType="application/vnd.openxmlformats-officedocument.presentationml.notesSlide+xml"/>
  <Override PartName="/ppt/notesSlides/notesSlide155.xml" ContentType="application/vnd.openxmlformats-officedocument.presentationml.notesSlide+xml"/>
  <Override PartName="/ppt/notesSlides/notesSlide156.xml" ContentType="application/vnd.openxmlformats-officedocument.presentationml.notesSlide+xml"/>
  <Override PartName="/ppt/notesSlides/notesSlide157.xml" ContentType="application/vnd.openxmlformats-officedocument.presentationml.notesSlide+xml"/>
  <Override PartName="/ppt/notesSlides/notesSlide158.xml" ContentType="application/vnd.openxmlformats-officedocument.presentationml.notesSlide+xml"/>
  <Override PartName="/ppt/notesSlides/notesSlide159.xml" ContentType="application/vnd.openxmlformats-officedocument.presentationml.notesSlide+xml"/>
  <Override PartName="/ppt/notesSlides/notesSlide160.xml" ContentType="application/vnd.openxmlformats-officedocument.presentationml.notesSlide+xml"/>
  <Override PartName="/ppt/notesSlides/notesSlide161.xml" ContentType="application/vnd.openxmlformats-officedocument.presentationml.notesSlide+xml"/>
  <Override PartName="/ppt/notesSlides/notesSlide162.xml" ContentType="application/vnd.openxmlformats-officedocument.presentationml.notesSlide+xml"/>
  <Override PartName="/ppt/notesSlides/notesSlide163.xml" ContentType="application/vnd.openxmlformats-officedocument.presentationml.notesSlide+xml"/>
  <Override PartName="/ppt/notesSlides/notesSlide164.xml" ContentType="application/vnd.openxmlformats-officedocument.presentationml.notesSlide+xml"/>
  <Override PartName="/ppt/notesSlides/notesSlide165.xml" ContentType="application/vnd.openxmlformats-officedocument.presentationml.notesSlide+xml"/>
  <Override PartName="/ppt/notesSlides/notesSlide166.xml" ContentType="application/vnd.openxmlformats-officedocument.presentationml.notesSlide+xml"/>
  <Override PartName="/ppt/notesSlides/notesSlide167.xml" ContentType="application/vnd.openxmlformats-officedocument.presentationml.notesSlide+xml"/>
  <Override PartName="/ppt/notesSlides/notesSlide168.xml" ContentType="application/vnd.openxmlformats-officedocument.presentationml.notesSlide+xml"/>
  <Override PartName="/ppt/notesSlides/notesSlide169.xml" ContentType="application/vnd.openxmlformats-officedocument.presentationml.notesSlide+xml"/>
  <Override PartName="/ppt/notesSlides/notesSlide170.xml" ContentType="application/vnd.openxmlformats-officedocument.presentationml.notesSlide+xml"/>
  <Override PartName="/ppt/notesSlides/notesSlide171.xml" ContentType="application/vnd.openxmlformats-officedocument.presentationml.notesSlide+xml"/>
  <Override PartName="/ppt/notesSlides/notesSlide172.xml" ContentType="application/vnd.openxmlformats-officedocument.presentationml.notesSlide+xml"/>
  <Override PartName="/ppt/notesSlides/notesSlide173.xml" ContentType="application/vnd.openxmlformats-officedocument.presentationml.notesSlide+xml"/>
  <Override PartName="/ppt/notesSlides/notesSlide174.xml" ContentType="application/vnd.openxmlformats-officedocument.presentationml.notesSlide+xml"/>
  <Override PartName="/ppt/notesSlides/notesSlide175.xml" ContentType="application/vnd.openxmlformats-officedocument.presentationml.notesSlide+xml"/>
  <Override PartName="/ppt/notesSlides/notesSlide176.xml" ContentType="application/vnd.openxmlformats-officedocument.presentationml.notesSlide+xml"/>
  <Override PartName="/ppt/notesSlides/notesSlide177.xml" ContentType="application/vnd.openxmlformats-officedocument.presentationml.notesSlide+xml"/>
  <Override PartName="/ppt/notesSlides/notesSlide178.xml" ContentType="application/vnd.openxmlformats-officedocument.presentationml.notesSlide+xml"/>
  <Override PartName="/ppt/notesSlides/notesSlide179.xml" ContentType="application/vnd.openxmlformats-officedocument.presentationml.notesSlide+xml"/>
  <Override PartName="/ppt/notesSlides/notesSlide180.xml" ContentType="application/vnd.openxmlformats-officedocument.presentationml.notesSlide+xml"/>
  <Override PartName="/ppt/notesSlides/notesSlide181.xml" ContentType="application/vnd.openxmlformats-officedocument.presentationml.notesSlide+xml"/>
  <Override PartName="/ppt/notesSlides/notesSlide182.xml" ContentType="application/vnd.openxmlformats-officedocument.presentationml.notesSlide+xml"/>
  <Override PartName="/ppt/notesSlides/notesSlide183.xml" ContentType="application/vnd.openxmlformats-officedocument.presentationml.notesSlide+xml"/>
  <Override PartName="/ppt/notesSlides/notesSlide184.xml" ContentType="application/vnd.openxmlformats-officedocument.presentationml.notesSlide+xml"/>
  <Override PartName="/ppt/notesSlides/notesSlide185.xml" ContentType="application/vnd.openxmlformats-officedocument.presentationml.notesSlide+xml"/>
  <Override PartName="/ppt/notesSlides/notesSlide186.xml" ContentType="application/vnd.openxmlformats-officedocument.presentationml.notesSlide+xml"/>
  <Override PartName="/ppt/notesSlides/notesSlide187.xml" ContentType="application/vnd.openxmlformats-officedocument.presentationml.notesSlide+xml"/>
  <Override PartName="/ppt/notesSlides/notesSlide191.xml" ContentType="application/vnd.openxmlformats-officedocument.presentationml.notesSlide+xml"/>
  <Override PartName="/ppt/notesSlides/notesSlide192.xml" ContentType="application/vnd.openxmlformats-officedocument.presentationml.notesSlide+xml"/>
  <Override PartName="/ppt/notesSlides/notesSlide193.xml" ContentType="application/vnd.openxmlformats-officedocument.presentationml.notesSlide+xml"/>
  <Override PartName="/ppt/notesSlides/notesSlide194.xml" ContentType="application/vnd.openxmlformats-officedocument.presentationml.notesSlide+xml"/>
  <Override PartName="/ppt/notesSlides/notesSlide195.xml" ContentType="application/vnd.openxmlformats-officedocument.presentationml.notesSlide+xml"/>
  <Override PartName="/ppt/notesSlides/notesSlide196.xml" ContentType="application/vnd.openxmlformats-officedocument.presentationml.notesSlide+xml"/>
  <Override PartName="/ppt/notesSlides/notesSlide197.xml" ContentType="application/vnd.openxmlformats-officedocument.presentationml.notesSlide+xml"/>
  <Override PartName="/ppt/notesSlides/notesSlide198.xml" ContentType="application/vnd.openxmlformats-officedocument.presentationml.notesSlide+xml"/>
  <Override PartName="/ppt/notesSlides/notesSlide199.xml" ContentType="application/vnd.openxmlformats-officedocument.presentationml.notesSlide+xml"/>
  <Override PartName="/ppt/notesSlides/notesSlide200.xml" ContentType="application/vnd.openxmlformats-officedocument.presentationml.notesSlide+xml"/>
  <Override PartName="/ppt/notesSlides/notesSlide201.xml" ContentType="application/vnd.openxmlformats-officedocument.presentationml.notesSlide+xml"/>
  <Override PartName="/ppt/notesSlides/notesSlide202.xml" ContentType="application/vnd.openxmlformats-officedocument.presentationml.notesSlide+xml"/>
  <Override PartName="/ppt/notesSlides/notesSlide203.xml" ContentType="application/vnd.openxmlformats-officedocument.presentationml.notesSlide+xml"/>
  <Override PartName="/ppt/notesSlides/notesSlide204.xml" ContentType="application/vnd.openxmlformats-officedocument.presentationml.notesSlide+xml"/>
  <Override PartName="/ppt/notesSlides/notesSlide205.xml" ContentType="application/vnd.openxmlformats-officedocument.presentationml.notesSlide+xml"/>
  <Override PartName="/ppt/notesSlides/notesSlide206.xml" ContentType="application/vnd.openxmlformats-officedocument.presentationml.notesSlide+xml"/>
  <Override PartName="/ppt/notesSlides/notesSlide207.xml" ContentType="application/vnd.openxmlformats-officedocument.presentationml.notesSlide+xml"/>
  <Override PartName="/ppt/notesSlides/notesSlide208.xml" ContentType="application/vnd.openxmlformats-officedocument.presentationml.notesSlide+xml"/>
  <Override PartName="/ppt/notesSlides/notesSlide209.xml" ContentType="application/vnd.openxmlformats-officedocument.presentationml.notesSlide+xml"/>
  <Override PartName="/ppt/notesSlides/notesSlide210.xml" ContentType="application/vnd.openxmlformats-officedocument.presentationml.notesSlide+xml"/>
  <Override PartName="/ppt/notesSlides/notesSlide211.xml" ContentType="application/vnd.openxmlformats-officedocument.presentationml.notesSlide+xml"/>
  <Override PartName="/ppt/notesSlides/notesSlide212.xml" ContentType="application/vnd.openxmlformats-officedocument.presentationml.notesSlide+xml"/>
  <Override PartName="/ppt/notesSlides/notesSlide213.xml" ContentType="application/vnd.openxmlformats-officedocument.presentationml.notesSlide+xml"/>
  <Override PartName="/ppt/notesSlides/notesSlide214.xml" ContentType="application/vnd.openxmlformats-officedocument.presentationml.notesSlide+xml"/>
  <Override PartName="/ppt/notesSlides/notesSlide215.xml" ContentType="application/vnd.openxmlformats-officedocument.presentationml.notesSlide+xml"/>
  <Override PartName="/ppt/notesSlides/notesSlide216.xml" ContentType="application/vnd.openxmlformats-officedocument.presentationml.notesSlide+xml"/>
  <Override PartName="/ppt/notesSlides/notesSlide217.xml" ContentType="application/vnd.openxmlformats-officedocument.presentationml.notesSlide+xml"/>
  <Override PartName="/ppt/notesSlides/notesSlide218.xml" ContentType="application/vnd.openxmlformats-officedocument.presentationml.notesSlide+xml"/>
  <Override PartName="/ppt/notesSlides/notesSlide219.xml" ContentType="application/vnd.openxmlformats-officedocument.presentationml.notesSlide+xml"/>
  <Override PartName="/ppt/notesSlides/notesSlide220.xml" ContentType="application/vnd.openxmlformats-officedocument.presentationml.notesSlide+xml"/>
  <Override PartName="/ppt/notesSlides/notesSlide221.xml" ContentType="application/vnd.openxmlformats-officedocument.presentationml.notesSlide+xml"/>
  <Override PartName="/ppt/notesSlides/notesSlide222.xml" ContentType="application/vnd.openxmlformats-officedocument.presentationml.notesSlide+xml"/>
  <Override PartName="/ppt/notesSlides/notesSlide223.xml" ContentType="application/vnd.openxmlformats-officedocument.presentationml.notesSlide+xml"/>
  <Override PartName="/ppt/notesSlides/notesSlide224.xml" ContentType="application/vnd.openxmlformats-officedocument.presentationml.notesSlide+xml"/>
  <Override PartName="/ppt/notesSlides/notesSlide225.xml" ContentType="application/vnd.openxmlformats-officedocument.presentationml.notesSlide+xml"/>
  <Override PartName="/ppt/notesSlides/notesSlide226.xml" ContentType="application/vnd.openxmlformats-officedocument.presentationml.notesSlide+xml"/>
  <Override PartName="/ppt/notesSlides/notesSlide227.xml" ContentType="application/vnd.openxmlformats-officedocument.presentationml.notesSlide+xml"/>
  <Override PartName="/ppt/notesSlides/notesSlide228.xml" ContentType="application/vnd.openxmlformats-officedocument.presentationml.notesSlide+xml"/>
  <Override PartName="/ppt/notesSlides/notesSlide229.xml" ContentType="application/vnd.openxmlformats-officedocument.presentationml.notesSlide+xml"/>
  <Override PartName="/ppt/notesSlides/notesSlide230.xml" ContentType="application/vnd.openxmlformats-officedocument.presentationml.notesSlide+xml"/>
  <Override PartName="/ppt/notesSlides/notesSlide231.xml" ContentType="application/vnd.openxmlformats-officedocument.presentationml.notesSlide+xml"/>
  <Override PartName="/ppt/notesSlides/notesSlide232.xml" ContentType="application/vnd.openxmlformats-officedocument.presentationml.notesSlide+xml"/>
  <Override PartName="/ppt/notesSlides/notesSlide233.xml" ContentType="application/vnd.openxmlformats-officedocument.presentationml.notesSlide+xml"/>
  <Override PartName="/ppt/notesSlides/notesSlide234.xml" ContentType="application/vnd.openxmlformats-officedocument.presentationml.notesSlide+xml"/>
  <Override PartName="/ppt/notesSlides/notesSlide235.xml" ContentType="application/vnd.openxmlformats-officedocument.presentationml.notesSlide+xml"/>
  <Override PartName="/ppt/notesSlides/notesSlide236.xml" ContentType="application/vnd.openxmlformats-officedocument.presentationml.notesSlide+xml"/>
  <Override PartName="/ppt/notesSlides/notesSlide237.xml" ContentType="application/vnd.openxmlformats-officedocument.presentationml.notesSlide+xml"/>
  <Override PartName="/ppt/notesSlides/notesSlide238.xml" ContentType="application/vnd.openxmlformats-officedocument.presentationml.notesSlide+xml"/>
  <Override PartName="/ppt/notesSlides/notesSlide239.xml" ContentType="application/vnd.openxmlformats-officedocument.presentationml.notesSlide+xml"/>
  <Override PartName="/ppt/notesSlides/notesSlide240.xml" ContentType="application/vnd.openxmlformats-officedocument.presentationml.notesSlide+xml"/>
  <Override PartName="/ppt/notesSlides/notesSlide241.xml" ContentType="application/vnd.openxmlformats-officedocument.presentationml.notesSlide+xml"/>
  <Override PartName="/ppt/notesSlides/notesSlide242.xml" ContentType="application/vnd.openxmlformats-officedocument.presentationml.notesSlide+xml"/>
  <Override PartName="/ppt/notesSlides/notesSlide243.xml" ContentType="application/vnd.openxmlformats-officedocument.presentationml.notesSlide+xml"/>
  <Override PartName="/ppt/notesSlides/notesSlide244.xml" ContentType="application/vnd.openxmlformats-officedocument.presentationml.notesSlide+xml"/>
  <Override PartName="/ppt/notesSlides/notesSlide188.xml" ContentType="application/vnd.openxmlformats-officedocument.presentationml.notesSlide+xml"/>
  <Override PartName="/ppt/notesSlides/notesSlide245.xml" ContentType="application/vnd.openxmlformats-officedocument.presentationml.notesSlide+xml"/>
  <Override PartName="/ppt/notesSlides/notesSlide246.xml" ContentType="application/vnd.openxmlformats-officedocument.presentationml.notesSlide+xml"/>
  <Override PartName="/ppt/notesSlides/notesSlide247.xml" ContentType="application/vnd.openxmlformats-officedocument.presentationml.notesSlide+xml"/>
  <Override PartName="/ppt/notesSlides/notesSlide248.xml" ContentType="application/vnd.openxmlformats-officedocument.presentationml.notesSlide+xml"/>
  <Override PartName="/ppt/notesSlides/notesSlide249.xml" ContentType="application/vnd.openxmlformats-officedocument.presentationml.notesSlide+xml"/>
  <Override PartName="/ppt/notesSlides/notesSlide250.xml" ContentType="application/vnd.openxmlformats-officedocument.presentationml.notesSlide+xml"/>
  <Override PartName="/ppt/notesSlides/notesSlide251.xml" ContentType="application/vnd.openxmlformats-officedocument.presentationml.notesSlide+xml"/>
  <Override PartName="/ppt/notesSlides/notesSlide252.xml" ContentType="application/vnd.openxmlformats-officedocument.presentationml.notesSlide+xml"/>
  <Override PartName="/ppt/notesSlides/notesSlide189.xml" ContentType="application/vnd.openxmlformats-officedocument.presentationml.notesSlide+xml"/>
  <Override PartName="/ppt/notesSlides/notesSlide190.xml" ContentType="application/vnd.openxmlformats-officedocument.presentationml.notes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56"/>
  </p:notesMasterIdLst>
  <p:handoutMasterIdLst>
    <p:handoutMasterId r:id="rId257"/>
  </p:handoutMasterIdLst>
  <p:sldIdLst>
    <p:sldId id="578" r:id="rId2"/>
    <p:sldId id="568" r:id="rId3"/>
    <p:sldId id="642" r:id="rId4"/>
    <p:sldId id="815" r:id="rId5"/>
    <p:sldId id="618" r:id="rId6"/>
    <p:sldId id="621" r:id="rId7"/>
    <p:sldId id="820" r:id="rId8"/>
    <p:sldId id="821" r:id="rId9"/>
    <p:sldId id="626" r:id="rId10"/>
    <p:sldId id="627" r:id="rId11"/>
    <p:sldId id="631" r:id="rId12"/>
    <p:sldId id="630" r:id="rId13"/>
    <p:sldId id="628" r:id="rId14"/>
    <p:sldId id="639" r:id="rId15"/>
    <p:sldId id="635" r:id="rId16"/>
    <p:sldId id="636" r:id="rId17"/>
    <p:sldId id="637" r:id="rId18"/>
    <p:sldId id="643" r:id="rId19"/>
    <p:sldId id="644" r:id="rId20"/>
    <p:sldId id="645" r:id="rId21"/>
    <p:sldId id="646" r:id="rId22"/>
    <p:sldId id="647" r:id="rId23"/>
    <p:sldId id="641" r:id="rId24"/>
    <p:sldId id="648" r:id="rId25"/>
    <p:sldId id="724" r:id="rId26"/>
    <p:sldId id="649" r:id="rId27"/>
    <p:sldId id="650" r:id="rId28"/>
    <p:sldId id="651" r:id="rId29"/>
    <p:sldId id="652" r:id="rId30"/>
    <p:sldId id="653" r:id="rId31"/>
    <p:sldId id="970" r:id="rId32"/>
    <p:sldId id="971" r:id="rId33"/>
    <p:sldId id="694" r:id="rId34"/>
    <p:sldId id="695" r:id="rId35"/>
    <p:sldId id="696" r:id="rId36"/>
    <p:sldId id="697" r:id="rId37"/>
    <p:sldId id="698" r:id="rId38"/>
    <p:sldId id="700" r:id="rId39"/>
    <p:sldId id="704" r:id="rId40"/>
    <p:sldId id="678" r:id="rId41"/>
    <p:sldId id="705" r:id="rId42"/>
    <p:sldId id="881" r:id="rId43"/>
    <p:sldId id="717" r:id="rId44"/>
    <p:sldId id="718" r:id="rId45"/>
    <p:sldId id="719" r:id="rId46"/>
    <p:sldId id="720" r:id="rId47"/>
    <p:sldId id="721" r:id="rId48"/>
    <p:sldId id="722" r:id="rId49"/>
    <p:sldId id="723" r:id="rId50"/>
    <p:sldId id="654" r:id="rId51"/>
    <p:sldId id="655" r:id="rId52"/>
    <p:sldId id="701" r:id="rId53"/>
    <p:sldId id="712" r:id="rId54"/>
    <p:sldId id="386" r:id="rId55"/>
    <p:sldId id="819" r:id="rId56"/>
    <p:sldId id="656" r:id="rId57"/>
    <p:sldId id="708" r:id="rId58"/>
    <p:sldId id="709" r:id="rId59"/>
    <p:sldId id="972" r:id="rId60"/>
    <p:sldId id="973" r:id="rId61"/>
    <p:sldId id="657" r:id="rId62"/>
    <p:sldId id="658" r:id="rId63"/>
    <p:sldId id="659" r:id="rId64"/>
    <p:sldId id="660" r:id="rId65"/>
    <p:sldId id="661" r:id="rId66"/>
    <p:sldId id="818" r:id="rId67"/>
    <p:sldId id="662" r:id="rId68"/>
    <p:sldId id="974" r:id="rId69"/>
    <p:sldId id="663" r:id="rId70"/>
    <p:sldId id="710" r:id="rId71"/>
    <p:sldId id="711" r:id="rId72"/>
    <p:sldId id="664" r:id="rId73"/>
    <p:sldId id="665" r:id="rId74"/>
    <p:sldId id="666" r:id="rId75"/>
    <p:sldId id="667" r:id="rId76"/>
    <p:sldId id="668" r:id="rId77"/>
    <p:sldId id="669" r:id="rId78"/>
    <p:sldId id="670" r:id="rId79"/>
    <p:sldId id="671" r:id="rId80"/>
    <p:sldId id="672" r:id="rId81"/>
    <p:sldId id="816" r:id="rId82"/>
    <p:sldId id="673" r:id="rId83"/>
    <p:sldId id="674" r:id="rId84"/>
    <p:sldId id="675" r:id="rId85"/>
    <p:sldId id="813" r:id="rId86"/>
    <p:sldId id="814" r:id="rId87"/>
    <p:sldId id="738" r:id="rId88"/>
    <p:sldId id="739" r:id="rId89"/>
    <p:sldId id="740" r:id="rId90"/>
    <p:sldId id="741" r:id="rId91"/>
    <p:sldId id="742" r:id="rId92"/>
    <p:sldId id="743" r:id="rId93"/>
    <p:sldId id="744" r:id="rId94"/>
    <p:sldId id="748" r:id="rId95"/>
    <p:sldId id="745" r:id="rId96"/>
    <p:sldId id="746" r:id="rId97"/>
    <p:sldId id="747" r:id="rId98"/>
    <p:sldId id="725" r:id="rId99"/>
    <p:sldId id="750" r:id="rId100"/>
    <p:sldId id="751" r:id="rId101"/>
    <p:sldId id="752" r:id="rId102"/>
    <p:sldId id="758" r:id="rId103"/>
    <p:sldId id="760" r:id="rId104"/>
    <p:sldId id="764" r:id="rId105"/>
    <p:sldId id="765" r:id="rId106"/>
    <p:sldId id="768" r:id="rId107"/>
    <p:sldId id="770" r:id="rId108"/>
    <p:sldId id="772" r:id="rId109"/>
    <p:sldId id="774" r:id="rId110"/>
    <p:sldId id="777" r:id="rId111"/>
    <p:sldId id="782" r:id="rId112"/>
    <p:sldId id="783" r:id="rId113"/>
    <p:sldId id="785" r:id="rId114"/>
    <p:sldId id="788" r:id="rId115"/>
    <p:sldId id="790" r:id="rId116"/>
    <p:sldId id="791" r:id="rId117"/>
    <p:sldId id="792" r:id="rId118"/>
    <p:sldId id="793" r:id="rId119"/>
    <p:sldId id="829" r:id="rId120"/>
    <p:sldId id="830" r:id="rId121"/>
    <p:sldId id="832" r:id="rId122"/>
    <p:sldId id="833" r:id="rId123"/>
    <p:sldId id="834" r:id="rId124"/>
    <p:sldId id="835" r:id="rId125"/>
    <p:sldId id="882" r:id="rId126"/>
    <p:sldId id="403" r:id="rId127"/>
    <p:sldId id="404" r:id="rId128"/>
    <p:sldId id="405" r:id="rId129"/>
    <p:sldId id="406" r:id="rId130"/>
    <p:sldId id="407" r:id="rId131"/>
    <p:sldId id="408" r:id="rId132"/>
    <p:sldId id="409" r:id="rId133"/>
    <p:sldId id="410" r:id="rId134"/>
    <p:sldId id="411" r:id="rId135"/>
    <p:sldId id="412" r:id="rId136"/>
    <p:sldId id="413" r:id="rId137"/>
    <p:sldId id="414" r:id="rId138"/>
    <p:sldId id="415" r:id="rId139"/>
    <p:sldId id="416" r:id="rId140"/>
    <p:sldId id="417" r:id="rId141"/>
    <p:sldId id="418" r:id="rId142"/>
    <p:sldId id="419" r:id="rId143"/>
    <p:sldId id="420" r:id="rId144"/>
    <p:sldId id="421" r:id="rId145"/>
    <p:sldId id="422" r:id="rId146"/>
    <p:sldId id="423" r:id="rId147"/>
    <p:sldId id="425" r:id="rId148"/>
    <p:sldId id="426" r:id="rId149"/>
    <p:sldId id="427" r:id="rId150"/>
    <p:sldId id="428" r:id="rId151"/>
    <p:sldId id="429" r:id="rId152"/>
    <p:sldId id="430" r:id="rId153"/>
    <p:sldId id="431" r:id="rId154"/>
    <p:sldId id="432" r:id="rId155"/>
    <p:sldId id="434" r:id="rId156"/>
    <p:sldId id="436" r:id="rId157"/>
    <p:sldId id="437" r:id="rId158"/>
    <p:sldId id="439" r:id="rId159"/>
    <p:sldId id="440" r:id="rId160"/>
    <p:sldId id="441" r:id="rId161"/>
    <p:sldId id="442" r:id="rId162"/>
    <p:sldId id="443" r:id="rId163"/>
    <p:sldId id="444" r:id="rId164"/>
    <p:sldId id="445" r:id="rId165"/>
    <p:sldId id="446" r:id="rId166"/>
    <p:sldId id="447" r:id="rId167"/>
    <p:sldId id="448" r:id="rId168"/>
    <p:sldId id="450" r:id="rId169"/>
    <p:sldId id="451" r:id="rId170"/>
    <p:sldId id="452" r:id="rId171"/>
    <p:sldId id="453" r:id="rId172"/>
    <p:sldId id="454" r:id="rId173"/>
    <p:sldId id="455" r:id="rId174"/>
    <p:sldId id="456" r:id="rId175"/>
    <p:sldId id="458" r:id="rId176"/>
    <p:sldId id="459" r:id="rId177"/>
    <p:sldId id="460" r:id="rId178"/>
    <p:sldId id="461" r:id="rId179"/>
    <p:sldId id="462" r:id="rId180"/>
    <p:sldId id="463" r:id="rId181"/>
    <p:sldId id="464" r:id="rId182"/>
    <p:sldId id="465" r:id="rId183"/>
    <p:sldId id="951" r:id="rId184"/>
    <p:sldId id="467" r:id="rId185"/>
    <p:sldId id="468" r:id="rId186"/>
    <p:sldId id="469" r:id="rId187"/>
    <p:sldId id="470" r:id="rId188"/>
    <p:sldId id="471" r:id="rId189"/>
    <p:sldId id="472" r:id="rId190"/>
    <p:sldId id="473" r:id="rId191"/>
    <p:sldId id="474" r:id="rId192"/>
    <p:sldId id="475" r:id="rId193"/>
    <p:sldId id="476" r:id="rId194"/>
    <p:sldId id="477" r:id="rId195"/>
    <p:sldId id="478" r:id="rId196"/>
    <p:sldId id="479" r:id="rId197"/>
    <p:sldId id="480" r:id="rId198"/>
    <p:sldId id="510" r:id="rId199"/>
    <p:sldId id="481" r:id="rId200"/>
    <p:sldId id="482" r:id="rId201"/>
    <p:sldId id="483" r:id="rId202"/>
    <p:sldId id="484" r:id="rId203"/>
    <p:sldId id="485" r:id="rId204"/>
    <p:sldId id="486" r:id="rId205"/>
    <p:sldId id="487" r:id="rId206"/>
    <p:sldId id="488" r:id="rId207"/>
    <p:sldId id="489" r:id="rId208"/>
    <p:sldId id="490" r:id="rId209"/>
    <p:sldId id="491" r:id="rId210"/>
    <p:sldId id="492" r:id="rId211"/>
    <p:sldId id="493" r:id="rId212"/>
    <p:sldId id="494" r:id="rId213"/>
    <p:sldId id="496" r:id="rId214"/>
    <p:sldId id="497" r:id="rId215"/>
    <p:sldId id="498" r:id="rId216"/>
    <p:sldId id="499" r:id="rId217"/>
    <p:sldId id="500" r:id="rId218"/>
    <p:sldId id="501" r:id="rId219"/>
    <p:sldId id="502" r:id="rId220"/>
    <p:sldId id="503" r:id="rId221"/>
    <p:sldId id="504" r:id="rId222"/>
    <p:sldId id="505" r:id="rId223"/>
    <p:sldId id="507" r:id="rId224"/>
    <p:sldId id="952" r:id="rId225"/>
    <p:sldId id="953" r:id="rId226"/>
    <p:sldId id="954" r:id="rId227"/>
    <p:sldId id="955" r:id="rId228"/>
    <p:sldId id="956" r:id="rId229"/>
    <p:sldId id="958" r:id="rId230"/>
    <p:sldId id="960" r:id="rId231"/>
    <p:sldId id="961" r:id="rId232"/>
    <p:sldId id="962" r:id="rId233"/>
    <p:sldId id="963" r:id="rId234"/>
    <p:sldId id="817" r:id="rId235"/>
    <p:sldId id="964" r:id="rId236"/>
    <p:sldId id="965" r:id="rId237"/>
    <p:sldId id="966" r:id="rId238"/>
    <p:sldId id="967" r:id="rId239"/>
    <p:sldId id="968" r:id="rId240"/>
    <p:sldId id="969" r:id="rId241"/>
    <p:sldId id="730" r:id="rId242"/>
    <p:sldId id="727" r:id="rId243"/>
    <p:sldId id="728" r:id="rId244"/>
    <p:sldId id="729" r:id="rId245"/>
    <p:sldId id="731" r:id="rId246"/>
    <p:sldId id="732" r:id="rId247"/>
    <p:sldId id="733" r:id="rId248"/>
    <p:sldId id="734" r:id="rId249"/>
    <p:sldId id="735" r:id="rId250"/>
    <p:sldId id="736" r:id="rId251"/>
    <p:sldId id="737" r:id="rId252"/>
    <p:sldId id="749" r:id="rId253"/>
    <p:sldId id="569" r:id="rId254"/>
    <p:sldId id="538" r:id="rId255"/>
  </p:sldIdLst>
  <p:sldSz cx="9144000" cy="6858000" type="screen4x3"/>
  <p:notesSz cx="6858000" cy="9144000"/>
  <p:defaultTextStyle>
    <a:defPPr>
      <a:defRPr lang="en-US"/>
    </a:defPPr>
    <a:lvl1pPr algn="l" rtl="0" fontAlgn="base">
      <a:spcBef>
        <a:spcPct val="0"/>
      </a:spcBef>
      <a:spcAft>
        <a:spcPct val="0"/>
      </a:spcAft>
      <a:defRPr sz="1600" kern="1200">
        <a:solidFill>
          <a:schemeClr val="tx1"/>
        </a:solidFill>
        <a:latin typeface="Verdana" pitchFamily="34" charset="0"/>
        <a:ea typeface="+mn-ea"/>
        <a:cs typeface="+mn-cs"/>
      </a:defRPr>
    </a:lvl1pPr>
    <a:lvl2pPr marL="457200" algn="l" rtl="0" fontAlgn="base">
      <a:spcBef>
        <a:spcPct val="0"/>
      </a:spcBef>
      <a:spcAft>
        <a:spcPct val="0"/>
      </a:spcAft>
      <a:defRPr sz="1600" kern="1200">
        <a:solidFill>
          <a:schemeClr val="tx1"/>
        </a:solidFill>
        <a:latin typeface="Verdana" pitchFamily="34" charset="0"/>
        <a:ea typeface="+mn-ea"/>
        <a:cs typeface="+mn-cs"/>
      </a:defRPr>
    </a:lvl2pPr>
    <a:lvl3pPr marL="914400" algn="l" rtl="0" fontAlgn="base">
      <a:spcBef>
        <a:spcPct val="0"/>
      </a:spcBef>
      <a:spcAft>
        <a:spcPct val="0"/>
      </a:spcAft>
      <a:defRPr sz="1600" kern="1200">
        <a:solidFill>
          <a:schemeClr val="tx1"/>
        </a:solidFill>
        <a:latin typeface="Verdana" pitchFamily="34" charset="0"/>
        <a:ea typeface="+mn-ea"/>
        <a:cs typeface="+mn-cs"/>
      </a:defRPr>
    </a:lvl3pPr>
    <a:lvl4pPr marL="1371600" algn="l" rtl="0" fontAlgn="base">
      <a:spcBef>
        <a:spcPct val="0"/>
      </a:spcBef>
      <a:spcAft>
        <a:spcPct val="0"/>
      </a:spcAft>
      <a:defRPr sz="1600" kern="1200">
        <a:solidFill>
          <a:schemeClr val="tx1"/>
        </a:solidFill>
        <a:latin typeface="Verdana" pitchFamily="34" charset="0"/>
        <a:ea typeface="+mn-ea"/>
        <a:cs typeface="+mn-cs"/>
      </a:defRPr>
    </a:lvl4pPr>
    <a:lvl5pPr marL="1828800" algn="l" rtl="0" fontAlgn="base">
      <a:spcBef>
        <a:spcPct val="0"/>
      </a:spcBef>
      <a:spcAft>
        <a:spcPct val="0"/>
      </a:spcAft>
      <a:defRPr sz="1600" kern="1200">
        <a:solidFill>
          <a:schemeClr val="tx1"/>
        </a:solidFill>
        <a:latin typeface="Verdana" pitchFamily="34" charset="0"/>
        <a:ea typeface="+mn-ea"/>
        <a:cs typeface="+mn-cs"/>
      </a:defRPr>
    </a:lvl5pPr>
    <a:lvl6pPr marL="2286000" algn="l" defTabSz="914400" rtl="0" eaLnBrk="1" latinLnBrk="0" hangingPunct="1">
      <a:defRPr sz="1600" kern="1200">
        <a:solidFill>
          <a:schemeClr val="tx1"/>
        </a:solidFill>
        <a:latin typeface="Verdana" pitchFamily="34" charset="0"/>
        <a:ea typeface="+mn-ea"/>
        <a:cs typeface="+mn-cs"/>
      </a:defRPr>
    </a:lvl6pPr>
    <a:lvl7pPr marL="2743200" algn="l" defTabSz="914400" rtl="0" eaLnBrk="1" latinLnBrk="0" hangingPunct="1">
      <a:defRPr sz="1600" kern="1200">
        <a:solidFill>
          <a:schemeClr val="tx1"/>
        </a:solidFill>
        <a:latin typeface="Verdana" pitchFamily="34" charset="0"/>
        <a:ea typeface="+mn-ea"/>
        <a:cs typeface="+mn-cs"/>
      </a:defRPr>
    </a:lvl7pPr>
    <a:lvl8pPr marL="3200400" algn="l" defTabSz="914400" rtl="0" eaLnBrk="1" latinLnBrk="0" hangingPunct="1">
      <a:defRPr sz="1600" kern="1200">
        <a:solidFill>
          <a:schemeClr val="tx1"/>
        </a:solidFill>
        <a:latin typeface="Verdana" pitchFamily="34" charset="0"/>
        <a:ea typeface="+mn-ea"/>
        <a:cs typeface="+mn-cs"/>
      </a:defRPr>
    </a:lvl8pPr>
    <a:lvl9pPr marL="3657600" algn="l" defTabSz="914400" rtl="0" eaLnBrk="1" latinLnBrk="0" hangingPunct="1">
      <a:defRPr sz="1600" kern="1200">
        <a:solidFill>
          <a:schemeClr val="tx1"/>
        </a:solidFill>
        <a:latin typeface="Verdana"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8080"/>
    <a:srgbClr val="000066"/>
    <a:srgbClr val="000099"/>
    <a:srgbClr val="0000FF"/>
    <a:srgbClr val="FFFF00"/>
    <a:srgbClr val="FFCC66"/>
    <a:srgbClr val="FF9900"/>
    <a:srgbClr val="CC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8676" autoAdjust="0"/>
    <p:restoredTop sz="83396" autoAdjust="0"/>
  </p:normalViewPr>
  <p:slideViewPr>
    <p:cSldViewPr>
      <p:cViewPr varScale="1">
        <p:scale>
          <a:sx n="92" d="100"/>
          <a:sy n="92" d="100"/>
        </p:scale>
        <p:origin x="1728" y="90"/>
      </p:cViewPr>
      <p:guideLst>
        <p:guide orient="horz" pos="2160"/>
        <p:guide pos="2880"/>
      </p:guideLst>
    </p:cSldViewPr>
  </p:slideViewPr>
  <p:outlineViewPr>
    <p:cViewPr>
      <p:scale>
        <a:sx n="33" d="100"/>
        <a:sy n="33" d="100"/>
      </p:scale>
      <p:origin x="0" y="0"/>
    </p:cViewPr>
    <p:sldLst>
      <p:sld r:id="rId1" collapse="1"/>
      <p:sld r:id="rId2" collapse="1"/>
      <p:sld r:id="rId3" collapse="1"/>
      <p:sld r:id="rId4" collapse="1"/>
      <p:sld r:id="rId5" collapse="1"/>
      <p:sld r:id="rId6" collapse="1"/>
      <p:sld r:id="rId7" collapse="1"/>
    </p:sldLst>
  </p:outlineViewPr>
  <p:notesTextViewPr>
    <p:cViewPr>
      <p:scale>
        <a:sx n="100" d="100"/>
        <a:sy n="100" d="100"/>
      </p:scale>
      <p:origin x="0" y="0"/>
    </p:cViewPr>
  </p:notesTextViewPr>
  <p:sorterViewPr>
    <p:cViewPr varScale="1">
      <p:scale>
        <a:sx n="1" d="1"/>
        <a:sy n="1" d="1"/>
      </p:scale>
      <p:origin x="0" y="-41598"/>
    </p:cViewPr>
  </p:sorterViewPr>
  <p:notesViewPr>
    <p:cSldViewPr>
      <p:cViewPr varScale="1">
        <p:scale>
          <a:sx n="84" d="100"/>
          <a:sy n="84" d="100"/>
        </p:scale>
        <p:origin x="3132" y="9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63" Type="http://schemas.openxmlformats.org/officeDocument/2006/relationships/slide" Target="slides/slide62.xml"/><Relationship Id="rId159" Type="http://schemas.openxmlformats.org/officeDocument/2006/relationships/slide" Target="slides/slide158.xml"/><Relationship Id="rId170" Type="http://schemas.openxmlformats.org/officeDocument/2006/relationships/slide" Target="slides/slide169.xml"/><Relationship Id="rId191" Type="http://schemas.openxmlformats.org/officeDocument/2006/relationships/slide" Target="slides/slide190.xml"/><Relationship Id="rId205" Type="http://schemas.openxmlformats.org/officeDocument/2006/relationships/slide" Target="slides/slide204.xml"/><Relationship Id="rId226" Type="http://schemas.openxmlformats.org/officeDocument/2006/relationships/slide" Target="slides/slide225.xml"/><Relationship Id="rId247" Type="http://schemas.openxmlformats.org/officeDocument/2006/relationships/slide" Target="slides/slide246.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53" Type="http://schemas.openxmlformats.org/officeDocument/2006/relationships/slide" Target="slides/slide52.xml"/><Relationship Id="rId74" Type="http://schemas.openxmlformats.org/officeDocument/2006/relationships/slide" Target="slides/slide73.xml"/><Relationship Id="rId128" Type="http://schemas.openxmlformats.org/officeDocument/2006/relationships/slide" Target="slides/slide127.xml"/><Relationship Id="rId149" Type="http://schemas.openxmlformats.org/officeDocument/2006/relationships/slide" Target="slides/slide148.xml"/><Relationship Id="rId5" Type="http://schemas.openxmlformats.org/officeDocument/2006/relationships/slide" Target="slides/slide4.xml"/><Relationship Id="rId95" Type="http://schemas.openxmlformats.org/officeDocument/2006/relationships/slide" Target="slides/slide94.xml"/><Relationship Id="rId160" Type="http://schemas.openxmlformats.org/officeDocument/2006/relationships/slide" Target="slides/slide159.xml"/><Relationship Id="rId181" Type="http://schemas.openxmlformats.org/officeDocument/2006/relationships/slide" Target="slides/slide180.xml"/><Relationship Id="rId216" Type="http://schemas.openxmlformats.org/officeDocument/2006/relationships/slide" Target="slides/slide215.xml"/><Relationship Id="rId237" Type="http://schemas.openxmlformats.org/officeDocument/2006/relationships/slide" Target="slides/slide236.xml"/><Relationship Id="rId258" Type="http://schemas.openxmlformats.org/officeDocument/2006/relationships/presProps" Target="presProps.xml"/><Relationship Id="rId22" Type="http://schemas.openxmlformats.org/officeDocument/2006/relationships/slide" Target="slides/slide21.xml"/><Relationship Id="rId43" Type="http://schemas.openxmlformats.org/officeDocument/2006/relationships/slide" Target="slides/slide42.xml"/><Relationship Id="rId64" Type="http://schemas.openxmlformats.org/officeDocument/2006/relationships/slide" Target="slides/slide63.xml"/><Relationship Id="rId118" Type="http://schemas.openxmlformats.org/officeDocument/2006/relationships/slide" Target="slides/slide117.xml"/><Relationship Id="rId139" Type="http://schemas.openxmlformats.org/officeDocument/2006/relationships/slide" Target="slides/slide138.xml"/><Relationship Id="rId85" Type="http://schemas.openxmlformats.org/officeDocument/2006/relationships/slide" Target="slides/slide84.xml"/><Relationship Id="rId150" Type="http://schemas.openxmlformats.org/officeDocument/2006/relationships/slide" Target="slides/slide149.xml"/><Relationship Id="rId171" Type="http://schemas.openxmlformats.org/officeDocument/2006/relationships/slide" Target="slides/slide170.xml"/><Relationship Id="rId192" Type="http://schemas.openxmlformats.org/officeDocument/2006/relationships/slide" Target="slides/slide191.xml"/><Relationship Id="rId206" Type="http://schemas.openxmlformats.org/officeDocument/2006/relationships/slide" Target="slides/slide205.xml"/><Relationship Id="rId227" Type="http://schemas.openxmlformats.org/officeDocument/2006/relationships/slide" Target="slides/slide226.xml"/><Relationship Id="rId248" Type="http://schemas.openxmlformats.org/officeDocument/2006/relationships/slide" Target="slides/slide247.xml"/><Relationship Id="rId12" Type="http://schemas.openxmlformats.org/officeDocument/2006/relationships/slide" Target="slides/slide11.xml"/><Relationship Id="rId33" Type="http://schemas.openxmlformats.org/officeDocument/2006/relationships/slide" Target="slides/slide32.xml"/><Relationship Id="rId108" Type="http://schemas.openxmlformats.org/officeDocument/2006/relationships/slide" Target="slides/slide107.xml"/><Relationship Id="rId129" Type="http://schemas.openxmlformats.org/officeDocument/2006/relationships/slide" Target="slides/slide128.xml"/><Relationship Id="rId54" Type="http://schemas.openxmlformats.org/officeDocument/2006/relationships/slide" Target="slides/slide53.xml"/><Relationship Id="rId75" Type="http://schemas.openxmlformats.org/officeDocument/2006/relationships/slide" Target="slides/slide74.xml"/><Relationship Id="rId96" Type="http://schemas.openxmlformats.org/officeDocument/2006/relationships/slide" Target="slides/slide95.xml"/><Relationship Id="rId140" Type="http://schemas.openxmlformats.org/officeDocument/2006/relationships/slide" Target="slides/slide139.xml"/><Relationship Id="rId161" Type="http://schemas.openxmlformats.org/officeDocument/2006/relationships/slide" Target="slides/slide160.xml"/><Relationship Id="rId182" Type="http://schemas.openxmlformats.org/officeDocument/2006/relationships/slide" Target="slides/slide181.xml"/><Relationship Id="rId217" Type="http://schemas.openxmlformats.org/officeDocument/2006/relationships/slide" Target="slides/slide216.xml"/><Relationship Id="rId6" Type="http://schemas.openxmlformats.org/officeDocument/2006/relationships/slide" Target="slides/slide5.xml"/><Relationship Id="rId238" Type="http://schemas.openxmlformats.org/officeDocument/2006/relationships/slide" Target="slides/slide237.xml"/><Relationship Id="rId259" Type="http://schemas.openxmlformats.org/officeDocument/2006/relationships/viewProps" Target="viewProps.xml"/><Relationship Id="rId23" Type="http://schemas.openxmlformats.org/officeDocument/2006/relationships/slide" Target="slides/slide22.xml"/><Relationship Id="rId119" Type="http://schemas.openxmlformats.org/officeDocument/2006/relationships/slide" Target="slides/slide118.xml"/><Relationship Id="rId44" Type="http://schemas.openxmlformats.org/officeDocument/2006/relationships/slide" Target="slides/slide43.xml"/><Relationship Id="rId65" Type="http://schemas.openxmlformats.org/officeDocument/2006/relationships/slide" Target="slides/slide64.xml"/><Relationship Id="rId86" Type="http://schemas.openxmlformats.org/officeDocument/2006/relationships/slide" Target="slides/slide85.xml"/><Relationship Id="rId130" Type="http://schemas.openxmlformats.org/officeDocument/2006/relationships/slide" Target="slides/slide129.xml"/><Relationship Id="rId151" Type="http://schemas.openxmlformats.org/officeDocument/2006/relationships/slide" Target="slides/slide150.xml"/><Relationship Id="rId172" Type="http://schemas.openxmlformats.org/officeDocument/2006/relationships/slide" Target="slides/slide171.xml"/><Relationship Id="rId193" Type="http://schemas.openxmlformats.org/officeDocument/2006/relationships/slide" Target="slides/slide192.xml"/><Relationship Id="rId207" Type="http://schemas.openxmlformats.org/officeDocument/2006/relationships/slide" Target="slides/slide206.xml"/><Relationship Id="rId228" Type="http://schemas.openxmlformats.org/officeDocument/2006/relationships/slide" Target="slides/slide227.xml"/><Relationship Id="rId249" Type="http://schemas.openxmlformats.org/officeDocument/2006/relationships/slide" Target="slides/slide248.xml"/><Relationship Id="rId13" Type="http://schemas.openxmlformats.org/officeDocument/2006/relationships/slide" Target="slides/slide12.xml"/><Relationship Id="rId109" Type="http://schemas.openxmlformats.org/officeDocument/2006/relationships/slide" Target="slides/slide108.xml"/><Relationship Id="rId260" Type="http://schemas.openxmlformats.org/officeDocument/2006/relationships/theme" Target="theme/theme1.xml"/><Relationship Id="rId34" Type="http://schemas.openxmlformats.org/officeDocument/2006/relationships/slide" Target="slides/slide33.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20" Type="http://schemas.openxmlformats.org/officeDocument/2006/relationships/slide" Target="slides/slide119.xml"/><Relationship Id="rId141" Type="http://schemas.openxmlformats.org/officeDocument/2006/relationships/slide" Target="slides/slide140.xml"/><Relationship Id="rId7" Type="http://schemas.openxmlformats.org/officeDocument/2006/relationships/slide" Target="slides/slide6.xml"/><Relationship Id="rId162" Type="http://schemas.openxmlformats.org/officeDocument/2006/relationships/slide" Target="slides/slide161.xml"/><Relationship Id="rId183" Type="http://schemas.openxmlformats.org/officeDocument/2006/relationships/slide" Target="slides/slide182.xml"/><Relationship Id="rId218" Type="http://schemas.openxmlformats.org/officeDocument/2006/relationships/slide" Target="slides/slide217.xml"/><Relationship Id="rId239" Type="http://schemas.openxmlformats.org/officeDocument/2006/relationships/slide" Target="slides/slide238.xml"/><Relationship Id="rId250" Type="http://schemas.openxmlformats.org/officeDocument/2006/relationships/slide" Target="slides/slide249.xml"/><Relationship Id="rId24" Type="http://schemas.openxmlformats.org/officeDocument/2006/relationships/slide" Target="slides/slide23.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31" Type="http://schemas.openxmlformats.org/officeDocument/2006/relationships/slide" Target="slides/slide130.xml"/><Relationship Id="rId152" Type="http://schemas.openxmlformats.org/officeDocument/2006/relationships/slide" Target="slides/slide151.xml"/><Relationship Id="rId173" Type="http://schemas.openxmlformats.org/officeDocument/2006/relationships/slide" Target="slides/slide172.xml"/><Relationship Id="rId194" Type="http://schemas.openxmlformats.org/officeDocument/2006/relationships/slide" Target="slides/slide193.xml"/><Relationship Id="rId208" Type="http://schemas.openxmlformats.org/officeDocument/2006/relationships/slide" Target="slides/slide207.xml"/><Relationship Id="rId229" Type="http://schemas.openxmlformats.org/officeDocument/2006/relationships/slide" Target="slides/slide228.xml"/><Relationship Id="rId240" Type="http://schemas.openxmlformats.org/officeDocument/2006/relationships/slide" Target="slides/slide239.xml"/><Relationship Id="rId261" Type="http://schemas.openxmlformats.org/officeDocument/2006/relationships/tableStyles" Target="tableStyles.xml"/><Relationship Id="rId14" Type="http://schemas.openxmlformats.org/officeDocument/2006/relationships/slide" Target="slides/slide13.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8" Type="http://schemas.openxmlformats.org/officeDocument/2006/relationships/slide" Target="slides/slide7.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184" Type="http://schemas.openxmlformats.org/officeDocument/2006/relationships/slide" Target="slides/slide183.xml"/><Relationship Id="rId219" Type="http://schemas.openxmlformats.org/officeDocument/2006/relationships/slide" Target="slides/slide218.xml"/><Relationship Id="rId230" Type="http://schemas.openxmlformats.org/officeDocument/2006/relationships/slide" Target="slides/slide229.xml"/><Relationship Id="rId251" Type="http://schemas.openxmlformats.org/officeDocument/2006/relationships/slide" Target="slides/slide250.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slide" Target="slides/slide173.xml"/><Relationship Id="rId195" Type="http://schemas.openxmlformats.org/officeDocument/2006/relationships/slide" Target="slides/slide194.xml"/><Relationship Id="rId209" Type="http://schemas.openxmlformats.org/officeDocument/2006/relationships/slide" Target="slides/slide208.xml"/><Relationship Id="rId220" Type="http://schemas.openxmlformats.org/officeDocument/2006/relationships/slide" Target="slides/slide219.xml"/><Relationship Id="rId241" Type="http://schemas.openxmlformats.org/officeDocument/2006/relationships/slide" Target="slides/slide240.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262" Type="http://schemas.openxmlformats.org/officeDocument/2006/relationships/customXml" Target="../customXml/item1.xml"/><Relationship Id="rId78" Type="http://schemas.openxmlformats.org/officeDocument/2006/relationships/slide" Target="slides/slide77.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64" Type="http://schemas.openxmlformats.org/officeDocument/2006/relationships/slide" Target="slides/slide163.xml"/><Relationship Id="rId185" Type="http://schemas.openxmlformats.org/officeDocument/2006/relationships/slide" Target="slides/slide184.xml"/><Relationship Id="rId9" Type="http://schemas.openxmlformats.org/officeDocument/2006/relationships/slide" Target="slides/slide8.xml"/><Relationship Id="rId210" Type="http://schemas.openxmlformats.org/officeDocument/2006/relationships/slide" Target="slides/slide209.xml"/><Relationship Id="rId26" Type="http://schemas.openxmlformats.org/officeDocument/2006/relationships/slide" Target="slides/slide25.xml"/><Relationship Id="rId231" Type="http://schemas.openxmlformats.org/officeDocument/2006/relationships/slide" Target="slides/slide230.xml"/><Relationship Id="rId252" Type="http://schemas.openxmlformats.org/officeDocument/2006/relationships/slide" Target="slides/slide251.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75" Type="http://schemas.openxmlformats.org/officeDocument/2006/relationships/slide" Target="slides/slide174.xml"/><Relationship Id="rId196" Type="http://schemas.openxmlformats.org/officeDocument/2006/relationships/slide" Target="slides/slide195.xml"/><Relationship Id="rId200" Type="http://schemas.openxmlformats.org/officeDocument/2006/relationships/slide" Target="slides/slide199.xml"/><Relationship Id="rId16" Type="http://schemas.openxmlformats.org/officeDocument/2006/relationships/slide" Target="slides/slide15.xml"/><Relationship Id="rId221" Type="http://schemas.openxmlformats.org/officeDocument/2006/relationships/slide" Target="slides/slide220.xml"/><Relationship Id="rId242" Type="http://schemas.openxmlformats.org/officeDocument/2006/relationships/slide" Target="slides/slide241.xml"/><Relationship Id="rId263" Type="http://schemas.openxmlformats.org/officeDocument/2006/relationships/customXml" Target="../customXml/item2.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 Id="rId90" Type="http://schemas.openxmlformats.org/officeDocument/2006/relationships/slide" Target="slides/slide89.xml"/><Relationship Id="rId165" Type="http://schemas.openxmlformats.org/officeDocument/2006/relationships/slide" Target="slides/slide164.xml"/><Relationship Id="rId186" Type="http://schemas.openxmlformats.org/officeDocument/2006/relationships/slide" Target="slides/slide185.xml"/><Relationship Id="rId211" Type="http://schemas.openxmlformats.org/officeDocument/2006/relationships/slide" Target="slides/slide210.xml"/><Relationship Id="rId232" Type="http://schemas.openxmlformats.org/officeDocument/2006/relationships/slide" Target="slides/slide231.xml"/><Relationship Id="rId253" Type="http://schemas.openxmlformats.org/officeDocument/2006/relationships/slide" Target="slides/slide252.xml"/><Relationship Id="rId27" Type="http://schemas.openxmlformats.org/officeDocument/2006/relationships/slide" Target="slides/slide26.xml"/><Relationship Id="rId48" Type="http://schemas.openxmlformats.org/officeDocument/2006/relationships/slide" Target="slides/slide47.xml"/><Relationship Id="rId69" Type="http://schemas.openxmlformats.org/officeDocument/2006/relationships/slide" Target="slides/slide68.xml"/><Relationship Id="rId113" Type="http://schemas.openxmlformats.org/officeDocument/2006/relationships/slide" Target="slides/slide112.xml"/><Relationship Id="rId134" Type="http://schemas.openxmlformats.org/officeDocument/2006/relationships/slide" Target="slides/slide133.xml"/><Relationship Id="rId80" Type="http://schemas.openxmlformats.org/officeDocument/2006/relationships/slide" Target="slides/slide79.xml"/><Relationship Id="rId155" Type="http://schemas.openxmlformats.org/officeDocument/2006/relationships/slide" Target="slides/slide154.xml"/><Relationship Id="rId176" Type="http://schemas.openxmlformats.org/officeDocument/2006/relationships/slide" Target="slides/slide175.xml"/><Relationship Id="rId197" Type="http://schemas.openxmlformats.org/officeDocument/2006/relationships/slide" Target="slides/slide196.xml"/><Relationship Id="rId201" Type="http://schemas.openxmlformats.org/officeDocument/2006/relationships/slide" Target="slides/slide200.xml"/><Relationship Id="rId222" Type="http://schemas.openxmlformats.org/officeDocument/2006/relationships/slide" Target="slides/slide221.xml"/><Relationship Id="rId243" Type="http://schemas.openxmlformats.org/officeDocument/2006/relationships/slide" Target="slides/slide242.xml"/><Relationship Id="rId264" Type="http://schemas.openxmlformats.org/officeDocument/2006/relationships/customXml" Target="../customXml/item3.xml"/><Relationship Id="rId17" Type="http://schemas.openxmlformats.org/officeDocument/2006/relationships/slide" Target="slides/slide16.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24" Type="http://schemas.openxmlformats.org/officeDocument/2006/relationships/slide" Target="slides/slide123.xml"/><Relationship Id="rId70" Type="http://schemas.openxmlformats.org/officeDocument/2006/relationships/slide" Target="slides/slide69.xml"/><Relationship Id="rId91" Type="http://schemas.openxmlformats.org/officeDocument/2006/relationships/slide" Target="slides/slide90.xml"/><Relationship Id="rId145" Type="http://schemas.openxmlformats.org/officeDocument/2006/relationships/slide" Target="slides/slide144.xml"/><Relationship Id="rId166" Type="http://schemas.openxmlformats.org/officeDocument/2006/relationships/slide" Target="slides/slide165.xml"/><Relationship Id="rId187" Type="http://schemas.openxmlformats.org/officeDocument/2006/relationships/slide" Target="slides/slide186.xml"/><Relationship Id="rId1" Type="http://schemas.openxmlformats.org/officeDocument/2006/relationships/slideMaster" Target="slideMasters/slideMaster1.xml"/><Relationship Id="rId212" Type="http://schemas.openxmlformats.org/officeDocument/2006/relationships/slide" Target="slides/slide211.xml"/><Relationship Id="rId233" Type="http://schemas.openxmlformats.org/officeDocument/2006/relationships/slide" Target="slides/slide232.xml"/><Relationship Id="rId254" Type="http://schemas.openxmlformats.org/officeDocument/2006/relationships/slide" Target="slides/slide253.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60" Type="http://schemas.openxmlformats.org/officeDocument/2006/relationships/slide" Target="slides/slide59.xml"/><Relationship Id="rId81" Type="http://schemas.openxmlformats.org/officeDocument/2006/relationships/slide" Target="slides/slide80.xml"/><Relationship Id="rId135" Type="http://schemas.openxmlformats.org/officeDocument/2006/relationships/slide" Target="slides/slide134.xml"/><Relationship Id="rId156" Type="http://schemas.openxmlformats.org/officeDocument/2006/relationships/slide" Target="slides/slide155.xml"/><Relationship Id="rId177" Type="http://schemas.openxmlformats.org/officeDocument/2006/relationships/slide" Target="slides/slide176.xml"/><Relationship Id="rId198" Type="http://schemas.openxmlformats.org/officeDocument/2006/relationships/slide" Target="slides/slide197.xml"/><Relationship Id="rId202" Type="http://schemas.openxmlformats.org/officeDocument/2006/relationships/slide" Target="slides/slide201.xml"/><Relationship Id="rId223" Type="http://schemas.openxmlformats.org/officeDocument/2006/relationships/slide" Target="slides/slide222.xml"/><Relationship Id="rId244" Type="http://schemas.openxmlformats.org/officeDocument/2006/relationships/slide" Target="slides/slide243.xml"/><Relationship Id="rId18" Type="http://schemas.openxmlformats.org/officeDocument/2006/relationships/slide" Target="slides/slide17.xml"/><Relationship Id="rId39" Type="http://schemas.openxmlformats.org/officeDocument/2006/relationships/slide" Target="slides/slide38.xml"/><Relationship Id="rId50" Type="http://schemas.openxmlformats.org/officeDocument/2006/relationships/slide" Target="slides/slide49.xml"/><Relationship Id="rId104" Type="http://schemas.openxmlformats.org/officeDocument/2006/relationships/slide" Target="slides/slide103.xml"/><Relationship Id="rId125" Type="http://schemas.openxmlformats.org/officeDocument/2006/relationships/slide" Target="slides/slide124.xml"/><Relationship Id="rId146" Type="http://schemas.openxmlformats.org/officeDocument/2006/relationships/slide" Target="slides/slide145.xml"/><Relationship Id="rId167" Type="http://schemas.openxmlformats.org/officeDocument/2006/relationships/slide" Target="slides/slide166.xml"/><Relationship Id="rId188" Type="http://schemas.openxmlformats.org/officeDocument/2006/relationships/slide" Target="slides/slide187.xml"/><Relationship Id="rId71" Type="http://schemas.openxmlformats.org/officeDocument/2006/relationships/slide" Target="slides/slide70.xml"/><Relationship Id="rId92" Type="http://schemas.openxmlformats.org/officeDocument/2006/relationships/slide" Target="slides/slide91.xml"/><Relationship Id="rId213" Type="http://schemas.openxmlformats.org/officeDocument/2006/relationships/slide" Target="slides/slide212.xml"/><Relationship Id="rId234" Type="http://schemas.openxmlformats.org/officeDocument/2006/relationships/slide" Target="slides/slide233.xml"/><Relationship Id="rId2" Type="http://schemas.openxmlformats.org/officeDocument/2006/relationships/slide" Target="slides/slide1.xml"/><Relationship Id="rId29" Type="http://schemas.openxmlformats.org/officeDocument/2006/relationships/slide" Target="slides/slide28.xml"/><Relationship Id="rId255" Type="http://schemas.openxmlformats.org/officeDocument/2006/relationships/slide" Target="slides/slide254.xml"/><Relationship Id="rId40" Type="http://schemas.openxmlformats.org/officeDocument/2006/relationships/slide" Target="slides/slide39.xml"/><Relationship Id="rId115" Type="http://schemas.openxmlformats.org/officeDocument/2006/relationships/slide" Target="slides/slide114.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slide" Target="slides/slide177.xml"/><Relationship Id="rId61" Type="http://schemas.openxmlformats.org/officeDocument/2006/relationships/slide" Target="slides/slide60.xml"/><Relationship Id="rId82" Type="http://schemas.openxmlformats.org/officeDocument/2006/relationships/slide" Target="slides/slide81.xml"/><Relationship Id="rId199" Type="http://schemas.openxmlformats.org/officeDocument/2006/relationships/slide" Target="slides/slide198.xml"/><Relationship Id="rId203" Type="http://schemas.openxmlformats.org/officeDocument/2006/relationships/slide" Target="slides/slide202.xml"/><Relationship Id="rId19" Type="http://schemas.openxmlformats.org/officeDocument/2006/relationships/slide" Target="slides/slide18.xml"/><Relationship Id="rId224" Type="http://schemas.openxmlformats.org/officeDocument/2006/relationships/slide" Target="slides/slide223.xml"/><Relationship Id="rId245" Type="http://schemas.openxmlformats.org/officeDocument/2006/relationships/slide" Target="slides/slide244.xml"/><Relationship Id="rId30" Type="http://schemas.openxmlformats.org/officeDocument/2006/relationships/slide" Target="slides/slide2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189" Type="http://schemas.openxmlformats.org/officeDocument/2006/relationships/slide" Target="slides/slide188.xml"/><Relationship Id="rId3" Type="http://schemas.openxmlformats.org/officeDocument/2006/relationships/slide" Target="slides/slide2.xml"/><Relationship Id="rId214" Type="http://schemas.openxmlformats.org/officeDocument/2006/relationships/slide" Target="slides/slide213.xml"/><Relationship Id="rId235" Type="http://schemas.openxmlformats.org/officeDocument/2006/relationships/slide" Target="slides/slide234.xml"/><Relationship Id="rId256" Type="http://schemas.openxmlformats.org/officeDocument/2006/relationships/notesMaster" Target="notesMasters/notesMaster1.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179" Type="http://schemas.openxmlformats.org/officeDocument/2006/relationships/slide" Target="slides/slide178.xml"/><Relationship Id="rId190" Type="http://schemas.openxmlformats.org/officeDocument/2006/relationships/slide" Target="slides/slide189.xml"/><Relationship Id="rId204" Type="http://schemas.openxmlformats.org/officeDocument/2006/relationships/slide" Target="slides/slide203.xml"/><Relationship Id="rId225" Type="http://schemas.openxmlformats.org/officeDocument/2006/relationships/slide" Target="slides/slide224.xml"/><Relationship Id="rId246" Type="http://schemas.openxmlformats.org/officeDocument/2006/relationships/slide" Target="slides/slide245.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94" Type="http://schemas.openxmlformats.org/officeDocument/2006/relationships/slide" Target="slides/slide93.xml"/><Relationship Id="rId148" Type="http://schemas.openxmlformats.org/officeDocument/2006/relationships/slide" Target="slides/slide147.xml"/><Relationship Id="rId169" Type="http://schemas.openxmlformats.org/officeDocument/2006/relationships/slide" Target="slides/slide168.xml"/><Relationship Id="rId4" Type="http://schemas.openxmlformats.org/officeDocument/2006/relationships/slide" Target="slides/slide3.xml"/><Relationship Id="rId180" Type="http://schemas.openxmlformats.org/officeDocument/2006/relationships/slide" Target="slides/slide179.xml"/><Relationship Id="rId215" Type="http://schemas.openxmlformats.org/officeDocument/2006/relationships/slide" Target="slides/slide214.xml"/><Relationship Id="rId236" Type="http://schemas.openxmlformats.org/officeDocument/2006/relationships/slide" Target="slides/slide235.xml"/><Relationship Id="rId257" Type="http://schemas.openxmlformats.org/officeDocument/2006/relationships/handoutMaster" Target="handoutMasters/handoutMaster1.xml"/><Relationship Id="rId42" Type="http://schemas.openxmlformats.org/officeDocument/2006/relationships/slide" Target="slides/slide41.xml"/><Relationship Id="rId84" Type="http://schemas.openxmlformats.org/officeDocument/2006/relationships/slide" Target="slides/slide83.xml"/><Relationship Id="rId138" Type="http://schemas.openxmlformats.org/officeDocument/2006/relationships/slide" Target="slides/slide137.xml"/></Relationships>
</file>

<file path=ppt/_rels/viewProps.xml.rels><?xml version="1.0" encoding="UTF-8" standalone="yes"?>
<Relationships xmlns="http://schemas.openxmlformats.org/package/2006/relationships"><Relationship Id="rId3" Type="http://schemas.openxmlformats.org/officeDocument/2006/relationships/slide" Target="slides/slide13.xml"/><Relationship Id="rId7" Type="http://schemas.openxmlformats.org/officeDocument/2006/relationships/slide" Target="slides/slide49.xml"/><Relationship Id="rId2" Type="http://schemas.openxmlformats.org/officeDocument/2006/relationships/slide" Target="slides/slide8.xml"/><Relationship Id="rId1" Type="http://schemas.openxmlformats.org/officeDocument/2006/relationships/slide" Target="slides/slide7.xml"/><Relationship Id="rId6" Type="http://schemas.openxmlformats.org/officeDocument/2006/relationships/slide" Target="slides/slide48.xml"/><Relationship Id="rId5" Type="http://schemas.openxmlformats.org/officeDocument/2006/relationships/slide" Target="slides/slide47.xml"/><Relationship Id="rId4" Type="http://schemas.openxmlformats.org/officeDocument/2006/relationships/slide" Target="slides/slide40.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1746"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Calibri" pitchFamily="34" charset="0"/>
              </a:defRPr>
            </a:lvl1pPr>
          </a:lstStyle>
          <a:p>
            <a:pPr>
              <a:defRPr/>
            </a:pPr>
            <a:endParaRPr lang="en-US" dirty="0">
              <a:latin typeface="Arial" panose="020B0604020202020204" pitchFamily="34" charset="0"/>
            </a:endParaRPr>
          </a:p>
        </p:txBody>
      </p:sp>
      <p:sp>
        <p:nvSpPr>
          <p:cNvPr id="31747" name="Rectangle 3"/>
          <p:cNvSpPr>
            <a:spLocks noGrp="1" noChangeArrowheads="1"/>
          </p:cNvSpPr>
          <p:nvPr>
            <p:ph type="dt" sz="quarter"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Calibri" pitchFamily="34" charset="0"/>
              </a:defRPr>
            </a:lvl1pPr>
          </a:lstStyle>
          <a:p>
            <a:pPr>
              <a:defRPr/>
            </a:pPr>
            <a:endParaRPr lang="en-US" dirty="0">
              <a:latin typeface="Arial" panose="020B0604020202020204" pitchFamily="34" charset="0"/>
            </a:endParaRPr>
          </a:p>
        </p:txBody>
      </p:sp>
      <p:sp>
        <p:nvSpPr>
          <p:cNvPr id="31748" name="Rectangle 4"/>
          <p:cNvSpPr>
            <a:spLocks noGrp="1" noChangeArrowheads="1"/>
          </p:cNvSpPr>
          <p:nvPr>
            <p:ph type="ftr" sz="quarter" idx="2"/>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Calibri" pitchFamily="34" charset="0"/>
              </a:defRPr>
            </a:lvl1pPr>
          </a:lstStyle>
          <a:p>
            <a:pPr>
              <a:defRPr/>
            </a:pPr>
            <a:endParaRPr lang="en-US" dirty="0">
              <a:latin typeface="Arial" panose="020B0604020202020204" pitchFamily="34" charset="0"/>
            </a:endParaRPr>
          </a:p>
        </p:txBody>
      </p:sp>
      <p:sp>
        <p:nvSpPr>
          <p:cNvPr id="31749" name="Rectangle 5"/>
          <p:cNvSpPr>
            <a:spLocks noGrp="1" noChangeArrowheads="1"/>
          </p:cNvSpPr>
          <p:nvPr>
            <p:ph type="sldNum" sz="quarter" idx="3"/>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Calibri" pitchFamily="34" charset="0"/>
              </a:defRPr>
            </a:lvl1pPr>
          </a:lstStyle>
          <a:p>
            <a:pPr>
              <a:defRPr/>
            </a:pPr>
            <a:fld id="{37C27BC0-8C83-44A3-81E0-45528917B0E0}" type="slidenum">
              <a:rPr lang="en-US">
                <a:latin typeface="Arial" panose="020B0604020202020204" pitchFamily="34" charset="0"/>
              </a:rPr>
              <a:pPr>
                <a:defRPr/>
              </a:pPr>
              <a:t>‹#›</a:t>
            </a:fld>
            <a:endParaRPr lang="en-US" dirty="0">
              <a:latin typeface="Arial" panose="020B0604020202020204" pitchFamily="34" charset="0"/>
            </a:endParaRPr>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53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0965"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dirty="0"/>
              <a:t>Key Message: </a:t>
            </a:r>
          </a:p>
          <a:p>
            <a:pPr lvl="0"/>
            <a:r>
              <a:rPr lang="en-US" noProof="0" dirty="0"/>
              <a:t>Est. Presentation Time:    minute(s)</a:t>
            </a:r>
          </a:p>
          <a:p>
            <a:pPr lvl="0"/>
            <a:r>
              <a:rPr lang="en-US" noProof="0" dirty="0"/>
              <a:t>Explanation of Cues/Builds: </a:t>
            </a:r>
          </a:p>
          <a:p>
            <a:pPr lvl="0"/>
            <a:r>
              <a:rPr lang="en-US" noProof="0" dirty="0"/>
              <a:t>Suggested Comments: </a:t>
            </a:r>
          </a:p>
          <a:p>
            <a:pPr lvl="0"/>
            <a:r>
              <a:rPr lang="en-US" noProof="0" dirty="0"/>
              <a:t>Suggested Questions: </a:t>
            </a:r>
          </a:p>
          <a:p>
            <a:pPr lvl="0"/>
            <a:r>
              <a:rPr lang="en-US" noProof="0" dirty="0"/>
              <a:t>Additional Information: </a:t>
            </a:r>
          </a:p>
          <a:p>
            <a:pPr lvl="0"/>
            <a:r>
              <a:rPr lang="en-US" noProof="0" dirty="0"/>
              <a:t>Possible Problems: None</a:t>
            </a:r>
          </a:p>
        </p:txBody>
      </p:sp>
      <p:sp>
        <p:nvSpPr>
          <p:cNvPr id="40967"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Arial" panose="020B0604020202020204" pitchFamily="34" charset="0"/>
              </a:defRPr>
            </a:lvl1pPr>
          </a:lstStyle>
          <a:p>
            <a:pPr>
              <a:defRPr/>
            </a:pPr>
            <a:fld id="{D3AA1005-96A5-4CE0-97A3-E1B7A70FFA11}" type="slidenum">
              <a:rPr lang="en-US" smtClean="0"/>
              <a:pPr>
                <a:defRPr/>
              </a:pPr>
              <a:t>‹#›</a:t>
            </a:fld>
            <a:endParaRPr lang="en-US"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1pPr>
    <a:lvl2pPr marL="742950" indent="-285750" algn="l" rtl="0" eaLnBrk="0" fontAlgn="base" hangingPunct="0">
      <a:spcBef>
        <a:spcPct val="30000"/>
      </a:spcBef>
      <a:spcAft>
        <a:spcPct val="0"/>
      </a:spcAft>
      <a:defRPr sz="1200" kern="1200">
        <a:solidFill>
          <a:schemeClr val="tx1"/>
        </a:solidFill>
        <a:latin typeface="Verdana" pitchFamily="34" charset="0"/>
        <a:ea typeface="+mn-ea"/>
        <a:cs typeface="+mn-cs"/>
      </a:defRPr>
    </a:lvl2pPr>
    <a:lvl3pPr marL="1143000" indent="-228600" algn="l" rtl="0" eaLnBrk="0" fontAlgn="base" hangingPunct="0">
      <a:spcBef>
        <a:spcPct val="30000"/>
      </a:spcBef>
      <a:spcAft>
        <a:spcPct val="0"/>
      </a:spcAft>
      <a:defRPr sz="1200" kern="1200">
        <a:solidFill>
          <a:schemeClr val="tx1"/>
        </a:solidFill>
        <a:latin typeface="Verdana" pitchFamily="34" charset="0"/>
        <a:ea typeface="+mn-ea"/>
        <a:cs typeface="+mn-cs"/>
      </a:defRPr>
    </a:lvl3pPr>
    <a:lvl4pPr marL="1600200" indent="-228600" algn="l" rtl="0" eaLnBrk="0" fontAlgn="base" hangingPunct="0">
      <a:spcBef>
        <a:spcPct val="30000"/>
      </a:spcBef>
      <a:spcAft>
        <a:spcPct val="0"/>
      </a:spcAft>
      <a:defRPr sz="1200" kern="1200">
        <a:solidFill>
          <a:schemeClr val="tx1"/>
        </a:solidFill>
        <a:latin typeface="Verdana" pitchFamily="34" charset="0"/>
        <a:ea typeface="+mn-ea"/>
        <a:cs typeface="+mn-cs"/>
      </a:defRPr>
    </a:lvl4pPr>
    <a:lvl5pPr marL="2057400" indent="-228600" algn="l" rtl="0" eaLnBrk="0" fontAlgn="base" hangingPunct="0">
      <a:spcBef>
        <a:spcPct val="30000"/>
      </a:spcBef>
      <a:spcAft>
        <a:spcPct val="0"/>
      </a:spcAft>
      <a:defRPr sz="1200" kern="1200">
        <a:solidFill>
          <a:schemeClr val="tx1"/>
        </a:solidFill>
        <a:latin typeface="Verdana"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3" Type="http://schemas.openxmlformats.org/officeDocument/2006/relationships/hyperlink" Target="http://www.fhwa.dot.gov/publications/publicroads/00marapr/concrete.cfm" TargetMode="External"/><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0.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141.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142.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143.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144.xml.rels><?xml version="1.0" encoding="UTF-8" standalone="yes"?>
<Relationships xmlns="http://schemas.openxmlformats.org/package/2006/relationships"><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145.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146.xml.rels><?xml version="1.0" encoding="UTF-8" standalone="yes"?>
<Relationships xmlns="http://schemas.openxmlformats.org/package/2006/relationships"><Relationship Id="rId2" Type="http://schemas.openxmlformats.org/officeDocument/2006/relationships/slide" Target="../slides/slide148.xml"/><Relationship Id="rId1" Type="http://schemas.openxmlformats.org/officeDocument/2006/relationships/notesMaster" Target="../notesMasters/notesMaster1.xml"/></Relationships>
</file>

<file path=ppt/notesSlides/_rels/notesSlide147.xml.rels><?xml version="1.0" encoding="UTF-8" standalone="yes"?>
<Relationships xmlns="http://schemas.openxmlformats.org/package/2006/relationships"><Relationship Id="rId2" Type="http://schemas.openxmlformats.org/officeDocument/2006/relationships/slide" Target="../slides/slide149.xml"/><Relationship Id="rId1" Type="http://schemas.openxmlformats.org/officeDocument/2006/relationships/notesMaster" Target="../notesMasters/notesMaster1.xml"/></Relationships>
</file>

<file path=ppt/notesSlides/_rels/notesSlide148.xml.rels><?xml version="1.0" encoding="UTF-8" standalone="yes"?>
<Relationships xmlns="http://schemas.openxmlformats.org/package/2006/relationships"><Relationship Id="rId2" Type="http://schemas.openxmlformats.org/officeDocument/2006/relationships/slide" Target="../slides/slide150.xml"/><Relationship Id="rId1" Type="http://schemas.openxmlformats.org/officeDocument/2006/relationships/notesMaster" Target="../notesMasters/notesMaster1.xml"/></Relationships>
</file>

<file path=ppt/notesSlides/_rels/notesSlide149.xml.rels><?xml version="1.0" encoding="UTF-8" standalone="yes"?>
<Relationships xmlns="http://schemas.openxmlformats.org/package/2006/relationships"><Relationship Id="rId2" Type="http://schemas.openxmlformats.org/officeDocument/2006/relationships/slide" Target="../slides/slide15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0.xml.rels><?xml version="1.0" encoding="UTF-8" standalone="yes"?>
<Relationships xmlns="http://schemas.openxmlformats.org/package/2006/relationships"><Relationship Id="rId2" Type="http://schemas.openxmlformats.org/officeDocument/2006/relationships/slide" Target="../slides/slide152.xml"/><Relationship Id="rId1" Type="http://schemas.openxmlformats.org/officeDocument/2006/relationships/notesMaster" Target="../notesMasters/notesMaster1.xml"/></Relationships>
</file>

<file path=ppt/notesSlides/_rels/notesSlide151.xml.rels><?xml version="1.0" encoding="UTF-8" standalone="yes"?>
<Relationships xmlns="http://schemas.openxmlformats.org/package/2006/relationships"><Relationship Id="rId2" Type="http://schemas.openxmlformats.org/officeDocument/2006/relationships/slide" Target="../slides/slide153.xml"/><Relationship Id="rId1" Type="http://schemas.openxmlformats.org/officeDocument/2006/relationships/notesMaster" Target="../notesMasters/notesMaster1.xml"/></Relationships>
</file>

<file path=ppt/notesSlides/_rels/notesSlide152.xml.rels><?xml version="1.0" encoding="UTF-8" standalone="yes"?>
<Relationships xmlns="http://schemas.openxmlformats.org/package/2006/relationships"><Relationship Id="rId2" Type="http://schemas.openxmlformats.org/officeDocument/2006/relationships/slide" Target="../slides/slide154.xml"/><Relationship Id="rId1" Type="http://schemas.openxmlformats.org/officeDocument/2006/relationships/notesMaster" Target="../notesMasters/notesMaster1.xml"/></Relationships>
</file>

<file path=ppt/notesSlides/_rels/notesSlide153.xml.rels><?xml version="1.0" encoding="UTF-8" standalone="yes"?>
<Relationships xmlns="http://schemas.openxmlformats.org/package/2006/relationships"><Relationship Id="rId2" Type="http://schemas.openxmlformats.org/officeDocument/2006/relationships/slide" Target="../slides/slide155.xml"/><Relationship Id="rId1" Type="http://schemas.openxmlformats.org/officeDocument/2006/relationships/notesMaster" Target="../notesMasters/notesMaster1.xml"/></Relationships>
</file>

<file path=ppt/notesSlides/_rels/notesSlide154.xml.rels><?xml version="1.0" encoding="UTF-8" standalone="yes"?>
<Relationships xmlns="http://schemas.openxmlformats.org/package/2006/relationships"><Relationship Id="rId2" Type="http://schemas.openxmlformats.org/officeDocument/2006/relationships/slide" Target="../slides/slide156.xml"/><Relationship Id="rId1" Type="http://schemas.openxmlformats.org/officeDocument/2006/relationships/notesMaster" Target="../notesMasters/notesMaster1.xml"/></Relationships>
</file>

<file path=ppt/notesSlides/_rels/notesSlide155.xml.rels><?xml version="1.0" encoding="UTF-8" standalone="yes"?>
<Relationships xmlns="http://schemas.openxmlformats.org/package/2006/relationships"><Relationship Id="rId2" Type="http://schemas.openxmlformats.org/officeDocument/2006/relationships/slide" Target="../slides/slide157.xml"/><Relationship Id="rId1" Type="http://schemas.openxmlformats.org/officeDocument/2006/relationships/notesMaster" Target="../notesMasters/notesMaster1.xml"/></Relationships>
</file>

<file path=ppt/notesSlides/_rels/notesSlide156.xml.rels><?xml version="1.0" encoding="UTF-8" standalone="yes"?>
<Relationships xmlns="http://schemas.openxmlformats.org/package/2006/relationships"><Relationship Id="rId2" Type="http://schemas.openxmlformats.org/officeDocument/2006/relationships/slide" Target="../slides/slide158.xml"/><Relationship Id="rId1" Type="http://schemas.openxmlformats.org/officeDocument/2006/relationships/notesMaster" Target="../notesMasters/notesMaster1.xml"/></Relationships>
</file>

<file path=ppt/notesSlides/_rels/notesSlide157.xml.rels><?xml version="1.0" encoding="UTF-8" standalone="yes"?>
<Relationships xmlns="http://schemas.openxmlformats.org/package/2006/relationships"><Relationship Id="rId2" Type="http://schemas.openxmlformats.org/officeDocument/2006/relationships/slide" Target="../slides/slide159.xml"/><Relationship Id="rId1" Type="http://schemas.openxmlformats.org/officeDocument/2006/relationships/notesMaster" Target="../notesMasters/notesMaster1.xml"/></Relationships>
</file>

<file path=ppt/notesSlides/_rels/notesSlide158.xml.rels><?xml version="1.0" encoding="UTF-8" standalone="yes"?>
<Relationships xmlns="http://schemas.openxmlformats.org/package/2006/relationships"><Relationship Id="rId2" Type="http://schemas.openxmlformats.org/officeDocument/2006/relationships/slide" Target="../slides/slide160.xml"/><Relationship Id="rId1" Type="http://schemas.openxmlformats.org/officeDocument/2006/relationships/notesMaster" Target="../notesMasters/notesMaster1.xml"/></Relationships>
</file>

<file path=ppt/notesSlides/_rels/notesSlide159.xml.rels><?xml version="1.0" encoding="UTF-8" standalone="yes"?>
<Relationships xmlns="http://schemas.openxmlformats.org/package/2006/relationships"><Relationship Id="rId2" Type="http://schemas.openxmlformats.org/officeDocument/2006/relationships/slide" Target="../slides/slide16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0.xml.rels><?xml version="1.0" encoding="UTF-8" standalone="yes"?>
<Relationships xmlns="http://schemas.openxmlformats.org/package/2006/relationships"><Relationship Id="rId2" Type="http://schemas.openxmlformats.org/officeDocument/2006/relationships/slide" Target="../slides/slide162.xml"/><Relationship Id="rId1" Type="http://schemas.openxmlformats.org/officeDocument/2006/relationships/notesMaster" Target="../notesMasters/notesMaster1.xml"/></Relationships>
</file>

<file path=ppt/notesSlides/_rels/notesSlide161.xml.rels><?xml version="1.0" encoding="UTF-8" standalone="yes"?>
<Relationships xmlns="http://schemas.openxmlformats.org/package/2006/relationships"><Relationship Id="rId2" Type="http://schemas.openxmlformats.org/officeDocument/2006/relationships/slide" Target="../slides/slide163.xml"/><Relationship Id="rId1" Type="http://schemas.openxmlformats.org/officeDocument/2006/relationships/notesMaster" Target="../notesMasters/notesMaster1.xml"/></Relationships>
</file>

<file path=ppt/notesSlides/_rels/notesSlide162.xml.rels><?xml version="1.0" encoding="UTF-8" standalone="yes"?>
<Relationships xmlns="http://schemas.openxmlformats.org/package/2006/relationships"><Relationship Id="rId2" Type="http://schemas.openxmlformats.org/officeDocument/2006/relationships/slide" Target="../slides/slide164.xml"/><Relationship Id="rId1" Type="http://schemas.openxmlformats.org/officeDocument/2006/relationships/notesMaster" Target="../notesMasters/notesMaster1.xml"/></Relationships>
</file>

<file path=ppt/notesSlides/_rels/notesSlide163.xml.rels><?xml version="1.0" encoding="UTF-8" standalone="yes"?>
<Relationships xmlns="http://schemas.openxmlformats.org/package/2006/relationships"><Relationship Id="rId2" Type="http://schemas.openxmlformats.org/officeDocument/2006/relationships/slide" Target="../slides/slide165.xml"/><Relationship Id="rId1" Type="http://schemas.openxmlformats.org/officeDocument/2006/relationships/notesMaster" Target="../notesMasters/notesMaster1.xml"/></Relationships>
</file>

<file path=ppt/notesSlides/_rels/notesSlide164.xml.rels><?xml version="1.0" encoding="UTF-8" standalone="yes"?>
<Relationships xmlns="http://schemas.openxmlformats.org/package/2006/relationships"><Relationship Id="rId2" Type="http://schemas.openxmlformats.org/officeDocument/2006/relationships/slide" Target="../slides/slide166.xml"/><Relationship Id="rId1" Type="http://schemas.openxmlformats.org/officeDocument/2006/relationships/notesMaster" Target="../notesMasters/notesMaster1.xml"/></Relationships>
</file>

<file path=ppt/notesSlides/_rels/notesSlide165.xml.rels><?xml version="1.0" encoding="UTF-8" standalone="yes"?>
<Relationships xmlns="http://schemas.openxmlformats.org/package/2006/relationships"><Relationship Id="rId2" Type="http://schemas.openxmlformats.org/officeDocument/2006/relationships/slide" Target="../slides/slide167.xml"/><Relationship Id="rId1" Type="http://schemas.openxmlformats.org/officeDocument/2006/relationships/notesMaster" Target="../notesMasters/notesMaster1.xml"/></Relationships>
</file>

<file path=ppt/notesSlides/_rels/notesSlide166.xml.rels><?xml version="1.0" encoding="UTF-8" standalone="yes"?>
<Relationships xmlns="http://schemas.openxmlformats.org/package/2006/relationships"><Relationship Id="rId2" Type="http://schemas.openxmlformats.org/officeDocument/2006/relationships/slide" Target="../slides/slide168.xml"/><Relationship Id="rId1" Type="http://schemas.openxmlformats.org/officeDocument/2006/relationships/notesMaster" Target="../notesMasters/notesMaster1.xml"/></Relationships>
</file>

<file path=ppt/notesSlides/_rels/notesSlide167.xml.rels><?xml version="1.0" encoding="UTF-8" standalone="yes"?>
<Relationships xmlns="http://schemas.openxmlformats.org/package/2006/relationships"><Relationship Id="rId2" Type="http://schemas.openxmlformats.org/officeDocument/2006/relationships/slide" Target="../slides/slide169.xml"/><Relationship Id="rId1" Type="http://schemas.openxmlformats.org/officeDocument/2006/relationships/notesMaster" Target="../notesMasters/notesMaster1.xml"/></Relationships>
</file>

<file path=ppt/notesSlides/_rels/notesSlide168.xml.rels><?xml version="1.0" encoding="UTF-8" standalone="yes"?>
<Relationships xmlns="http://schemas.openxmlformats.org/package/2006/relationships"><Relationship Id="rId2" Type="http://schemas.openxmlformats.org/officeDocument/2006/relationships/slide" Target="../slides/slide170.xml"/><Relationship Id="rId1" Type="http://schemas.openxmlformats.org/officeDocument/2006/relationships/notesMaster" Target="../notesMasters/notesMaster1.xml"/></Relationships>
</file>

<file path=ppt/notesSlides/_rels/notesSlide169.xml.rels><?xml version="1.0" encoding="UTF-8" standalone="yes"?>
<Relationships xmlns="http://schemas.openxmlformats.org/package/2006/relationships"><Relationship Id="rId2" Type="http://schemas.openxmlformats.org/officeDocument/2006/relationships/slide" Target="../slides/slide17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0.xml.rels><?xml version="1.0" encoding="UTF-8" standalone="yes"?>
<Relationships xmlns="http://schemas.openxmlformats.org/package/2006/relationships"><Relationship Id="rId2" Type="http://schemas.openxmlformats.org/officeDocument/2006/relationships/slide" Target="../slides/slide172.xml"/><Relationship Id="rId1" Type="http://schemas.openxmlformats.org/officeDocument/2006/relationships/notesMaster" Target="../notesMasters/notesMaster1.xml"/></Relationships>
</file>

<file path=ppt/notesSlides/_rels/notesSlide171.xml.rels><?xml version="1.0" encoding="UTF-8" standalone="yes"?>
<Relationships xmlns="http://schemas.openxmlformats.org/package/2006/relationships"><Relationship Id="rId2" Type="http://schemas.openxmlformats.org/officeDocument/2006/relationships/slide" Target="../slides/slide173.xml"/><Relationship Id="rId1" Type="http://schemas.openxmlformats.org/officeDocument/2006/relationships/notesMaster" Target="../notesMasters/notesMaster1.xml"/></Relationships>
</file>

<file path=ppt/notesSlides/_rels/notesSlide172.xml.rels><?xml version="1.0" encoding="UTF-8" standalone="yes"?>
<Relationships xmlns="http://schemas.openxmlformats.org/package/2006/relationships"><Relationship Id="rId2" Type="http://schemas.openxmlformats.org/officeDocument/2006/relationships/slide" Target="../slides/slide174.xml"/><Relationship Id="rId1" Type="http://schemas.openxmlformats.org/officeDocument/2006/relationships/notesMaster" Target="../notesMasters/notesMaster1.xml"/></Relationships>
</file>

<file path=ppt/notesSlides/_rels/notesSlide173.xml.rels><?xml version="1.0" encoding="UTF-8" standalone="yes"?>
<Relationships xmlns="http://schemas.openxmlformats.org/package/2006/relationships"><Relationship Id="rId2" Type="http://schemas.openxmlformats.org/officeDocument/2006/relationships/slide" Target="../slides/slide175.xml"/><Relationship Id="rId1" Type="http://schemas.openxmlformats.org/officeDocument/2006/relationships/notesMaster" Target="../notesMasters/notesMaster1.xml"/></Relationships>
</file>

<file path=ppt/notesSlides/_rels/notesSlide174.xml.rels><?xml version="1.0" encoding="UTF-8" standalone="yes"?>
<Relationships xmlns="http://schemas.openxmlformats.org/package/2006/relationships"><Relationship Id="rId2" Type="http://schemas.openxmlformats.org/officeDocument/2006/relationships/slide" Target="../slides/slide176.xml"/><Relationship Id="rId1" Type="http://schemas.openxmlformats.org/officeDocument/2006/relationships/notesMaster" Target="../notesMasters/notesMaster1.xml"/></Relationships>
</file>

<file path=ppt/notesSlides/_rels/notesSlide175.xml.rels><?xml version="1.0" encoding="UTF-8" standalone="yes"?>
<Relationships xmlns="http://schemas.openxmlformats.org/package/2006/relationships"><Relationship Id="rId2" Type="http://schemas.openxmlformats.org/officeDocument/2006/relationships/slide" Target="../slides/slide177.xml"/><Relationship Id="rId1" Type="http://schemas.openxmlformats.org/officeDocument/2006/relationships/notesMaster" Target="../notesMasters/notesMaster1.xml"/></Relationships>
</file>

<file path=ppt/notesSlides/_rels/notesSlide176.xml.rels><?xml version="1.0" encoding="UTF-8" standalone="yes"?>
<Relationships xmlns="http://schemas.openxmlformats.org/package/2006/relationships"><Relationship Id="rId3" Type="http://schemas.openxmlformats.org/officeDocument/2006/relationships/hyperlink" Target="mailto:nick.artimovich@dot.gov" TargetMode="External"/><Relationship Id="rId2" Type="http://schemas.openxmlformats.org/officeDocument/2006/relationships/slide" Target="../slides/slide178.xml"/><Relationship Id="rId1" Type="http://schemas.openxmlformats.org/officeDocument/2006/relationships/notesMaster" Target="../notesMasters/notesMaster1.xml"/><Relationship Id="rId4" Type="http://schemas.openxmlformats.org/officeDocument/2006/relationships/hyperlink" Target="http://safety.fhwa.dot.gov/" TargetMode="External"/></Relationships>
</file>

<file path=ppt/notesSlides/_rels/notesSlide177.xml.rels><?xml version="1.0" encoding="UTF-8" standalone="yes"?>
<Relationships xmlns="http://schemas.openxmlformats.org/package/2006/relationships"><Relationship Id="rId2" Type="http://schemas.openxmlformats.org/officeDocument/2006/relationships/slide" Target="../slides/slide179.xml"/><Relationship Id="rId1" Type="http://schemas.openxmlformats.org/officeDocument/2006/relationships/notesMaster" Target="../notesMasters/notesMaster1.xml"/></Relationships>
</file>

<file path=ppt/notesSlides/_rels/notesSlide178.xml.rels><?xml version="1.0" encoding="UTF-8" standalone="yes"?>
<Relationships xmlns="http://schemas.openxmlformats.org/package/2006/relationships"><Relationship Id="rId3" Type="http://schemas.openxmlformats.org/officeDocument/2006/relationships/hyperlink" Target="http://safety.fhwa.dot.gov/roadway_dept/policy_guide/road_hardware/barriers" TargetMode="External"/><Relationship Id="rId2" Type="http://schemas.openxmlformats.org/officeDocument/2006/relationships/slide" Target="../slides/slide180.xml"/><Relationship Id="rId1" Type="http://schemas.openxmlformats.org/officeDocument/2006/relationships/notesMaster" Target="../notesMasters/notesMaster1.xml"/></Relationships>
</file>

<file path=ppt/notesSlides/_rels/notesSlide179.xml.rels><?xml version="1.0" encoding="UTF-8" standalone="yes"?>
<Relationships xmlns="http://schemas.openxmlformats.org/package/2006/relationships"><Relationship Id="rId3" Type="http://schemas.openxmlformats.org/officeDocument/2006/relationships/hyperlink" Target="http://safety.fhwa.dot.gov/roadway_dept/policy_guide/road_hardware/barriers" TargetMode="External"/><Relationship Id="rId2" Type="http://schemas.openxmlformats.org/officeDocument/2006/relationships/slide" Target="../slides/slide18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0.xml.rels><?xml version="1.0" encoding="UTF-8" standalone="yes"?>
<Relationships xmlns="http://schemas.openxmlformats.org/package/2006/relationships"><Relationship Id="rId2" Type="http://schemas.openxmlformats.org/officeDocument/2006/relationships/slide" Target="../slides/slide182.xml"/><Relationship Id="rId1" Type="http://schemas.openxmlformats.org/officeDocument/2006/relationships/notesMaster" Target="../notesMasters/notesMaster1.xml"/></Relationships>
</file>

<file path=ppt/notesSlides/_rels/notesSlide181.xml.rels><?xml version="1.0" encoding="UTF-8" standalone="yes"?>
<Relationships xmlns="http://schemas.openxmlformats.org/package/2006/relationships"><Relationship Id="rId2" Type="http://schemas.openxmlformats.org/officeDocument/2006/relationships/slide" Target="../slides/slide183.xml"/><Relationship Id="rId1" Type="http://schemas.openxmlformats.org/officeDocument/2006/relationships/notesMaster" Target="../notesMasters/notesMaster1.xml"/></Relationships>
</file>

<file path=ppt/notesSlides/_rels/notesSlide182.xml.rels><?xml version="1.0" encoding="UTF-8" standalone="yes"?>
<Relationships xmlns="http://schemas.openxmlformats.org/package/2006/relationships"><Relationship Id="rId2" Type="http://schemas.openxmlformats.org/officeDocument/2006/relationships/slide" Target="../slides/slide184.xml"/><Relationship Id="rId1" Type="http://schemas.openxmlformats.org/officeDocument/2006/relationships/notesMaster" Target="../notesMasters/notesMaster1.xml"/></Relationships>
</file>

<file path=ppt/notesSlides/_rels/notesSlide183.xml.rels><?xml version="1.0" encoding="UTF-8" standalone="yes"?>
<Relationships xmlns="http://schemas.openxmlformats.org/package/2006/relationships"><Relationship Id="rId2" Type="http://schemas.openxmlformats.org/officeDocument/2006/relationships/slide" Target="../slides/slide185.xml"/><Relationship Id="rId1" Type="http://schemas.openxmlformats.org/officeDocument/2006/relationships/notesMaster" Target="../notesMasters/notesMaster1.xml"/></Relationships>
</file>

<file path=ppt/notesSlides/_rels/notesSlide184.xml.rels><?xml version="1.0" encoding="UTF-8" standalone="yes"?>
<Relationships xmlns="http://schemas.openxmlformats.org/package/2006/relationships"><Relationship Id="rId2" Type="http://schemas.openxmlformats.org/officeDocument/2006/relationships/slide" Target="../slides/slide186.xml"/><Relationship Id="rId1" Type="http://schemas.openxmlformats.org/officeDocument/2006/relationships/notesMaster" Target="../notesMasters/notesMaster1.xml"/></Relationships>
</file>

<file path=ppt/notesSlides/_rels/notesSlide185.xml.rels><?xml version="1.0" encoding="UTF-8" standalone="yes"?>
<Relationships xmlns="http://schemas.openxmlformats.org/package/2006/relationships"><Relationship Id="rId2" Type="http://schemas.openxmlformats.org/officeDocument/2006/relationships/slide" Target="../slides/slide187.xml"/><Relationship Id="rId1" Type="http://schemas.openxmlformats.org/officeDocument/2006/relationships/notesMaster" Target="../notesMasters/notesMaster1.xml"/></Relationships>
</file>

<file path=ppt/notesSlides/_rels/notesSlide186.xml.rels><?xml version="1.0" encoding="UTF-8" standalone="yes"?>
<Relationships xmlns="http://schemas.openxmlformats.org/package/2006/relationships"><Relationship Id="rId2" Type="http://schemas.openxmlformats.org/officeDocument/2006/relationships/slide" Target="../slides/slide188.xml"/><Relationship Id="rId1" Type="http://schemas.openxmlformats.org/officeDocument/2006/relationships/notesMaster" Target="../notesMasters/notesMaster1.xml"/></Relationships>
</file>

<file path=ppt/notesSlides/_rels/notesSlide187.xml.rels><?xml version="1.0" encoding="UTF-8" standalone="yes"?>
<Relationships xmlns="http://schemas.openxmlformats.org/package/2006/relationships"><Relationship Id="rId2" Type="http://schemas.openxmlformats.org/officeDocument/2006/relationships/slide" Target="../slides/slide189.xml"/><Relationship Id="rId1" Type="http://schemas.openxmlformats.org/officeDocument/2006/relationships/notesMaster" Target="../notesMasters/notesMaster1.xml"/></Relationships>
</file>

<file path=ppt/notesSlides/_rels/notesSlide188.xml.rels><?xml version="1.0" encoding="UTF-8" standalone="yes"?>
<Relationships xmlns="http://schemas.openxmlformats.org/package/2006/relationships"><Relationship Id="rId2" Type="http://schemas.openxmlformats.org/officeDocument/2006/relationships/slide" Target="../slides/slide190.xml"/><Relationship Id="rId1" Type="http://schemas.openxmlformats.org/officeDocument/2006/relationships/notesMaster" Target="../notesMasters/notesMaster1.xml"/></Relationships>
</file>

<file path=ppt/notesSlides/_rels/notesSlide189.xml.rels><?xml version="1.0" encoding="UTF-8" standalone="yes"?>
<Relationships xmlns="http://schemas.openxmlformats.org/package/2006/relationships"><Relationship Id="rId2" Type="http://schemas.openxmlformats.org/officeDocument/2006/relationships/slide" Target="../slides/slide19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0.xml.rels><?xml version="1.0" encoding="UTF-8" standalone="yes"?>
<Relationships xmlns="http://schemas.openxmlformats.org/package/2006/relationships"><Relationship Id="rId2" Type="http://schemas.openxmlformats.org/officeDocument/2006/relationships/slide" Target="../slides/slide192.xml"/><Relationship Id="rId1" Type="http://schemas.openxmlformats.org/officeDocument/2006/relationships/notesMaster" Target="../notesMasters/notesMaster1.xml"/></Relationships>
</file>

<file path=ppt/notesSlides/_rels/notesSlide191.xml.rels><?xml version="1.0" encoding="UTF-8" standalone="yes"?>
<Relationships xmlns="http://schemas.openxmlformats.org/package/2006/relationships"><Relationship Id="rId2" Type="http://schemas.openxmlformats.org/officeDocument/2006/relationships/slide" Target="../slides/slide193.xml"/><Relationship Id="rId1" Type="http://schemas.openxmlformats.org/officeDocument/2006/relationships/notesMaster" Target="../notesMasters/notesMaster1.xml"/></Relationships>
</file>

<file path=ppt/notesSlides/_rels/notesSlide192.xml.rels><?xml version="1.0" encoding="UTF-8" standalone="yes"?>
<Relationships xmlns="http://schemas.openxmlformats.org/package/2006/relationships"><Relationship Id="rId2" Type="http://schemas.openxmlformats.org/officeDocument/2006/relationships/slide" Target="../slides/slide194.xml"/><Relationship Id="rId1" Type="http://schemas.openxmlformats.org/officeDocument/2006/relationships/notesMaster" Target="../notesMasters/notesMaster1.xml"/></Relationships>
</file>

<file path=ppt/notesSlides/_rels/notesSlide193.xml.rels><?xml version="1.0" encoding="UTF-8" standalone="yes"?>
<Relationships xmlns="http://schemas.openxmlformats.org/package/2006/relationships"><Relationship Id="rId2" Type="http://schemas.openxmlformats.org/officeDocument/2006/relationships/slide" Target="../slides/slide195.xml"/><Relationship Id="rId1" Type="http://schemas.openxmlformats.org/officeDocument/2006/relationships/notesMaster" Target="../notesMasters/notesMaster1.xml"/></Relationships>
</file>

<file path=ppt/notesSlides/_rels/notesSlide194.xml.rels><?xml version="1.0" encoding="UTF-8" standalone="yes"?>
<Relationships xmlns="http://schemas.openxmlformats.org/package/2006/relationships"><Relationship Id="rId2" Type="http://schemas.openxmlformats.org/officeDocument/2006/relationships/slide" Target="../slides/slide196.xml"/><Relationship Id="rId1" Type="http://schemas.openxmlformats.org/officeDocument/2006/relationships/notesMaster" Target="../notesMasters/notesMaster1.xml"/></Relationships>
</file>

<file path=ppt/notesSlides/_rels/notesSlide195.xml.rels><?xml version="1.0" encoding="UTF-8" standalone="yes"?>
<Relationships xmlns="http://schemas.openxmlformats.org/package/2006/relationships"><Relationship Id="rId2" Type="http://schemas.openxmlformats.org/officeDocument/2006/relationships/slide" Target="../slides/slide197.xml"/><Relationship Id="rId1" Type="http://schemas.openxmlformats.org/officeDocument/2006/relationships/notesMaster" Target="../notesMasters/notesMaster1.xml"/></Relationships>
</file>

<file path=ppt/notesSlides/_rels/notesSlide196.xml.rels><?xml version="1.0" encoding="UTF-8" standalone="yes"?>
<Relationships xmlns="http://schemas.openxmlformats.org/package/2006/relationships"><Relationship Id="rId2" Type="http://schemas.openxmlformats.org/officeDocument/2006/relationships/slide" Target="../slides/slide198.xml"/><Relationship Id="rId1" Type="http://schemas.openxmlformats.org/officeDocument/2006/relationships/notesMaster" Target="../notesMasters/notesMaster1.xml"/></Relationships>
</file>

<file path=ppt/notesSlides/_rels/notesSlide197.xml.rels><?xml version="1.0" encoding="UTF-8" standalone="yes"?>
<Relationships xmlns="http://schemas.openxmlformats.org/package/2006/relationships"><Relationship Id="rId2" Type="http://schemas.openxmlformats.org/officeDocument/2006/relationships/slide" Target="../slides/slide199.xml"/><Relationship Id="rId1" Type="http://schemas.openxmlformats.org/officeDocument/2006/relationships/notesMaster" Target="../notesMasters/notesMaster1.xml"/></Relationships>
</file>

<file path=ppt/notesSlides/_rels/notesSlide198.xml.rels><?xml version="1.0" encoding="UTF-8" standalone="yes"?>
<Relationships xmlns="http://schemas.openxmlformats.org/package/2006/relationships"><Relationship Id="rId2" Type="http://schemas.openxmlformats.org/officeDocument/2006/relationships/slide" Target="../slides/slide200.xml"/><Relationship Id="rId1" Type="http://schemas.openxmlformats.org/officeDocument/2006/relationships/notesMaster" Target="../notesMasters/notesMaster1.xml"/></Relationships>
</file>

<file path=ppt/notesSlides/_rels/notesSlide199.xml.rels><?xml version="1.0" encoding="UTF-8" standalone="yes"?>
<Relationships xmlns="http://schemas.openxmlformats.org/package/2006/relationships"><Relationship Id="rId2" Type="http://schemas.openxmlformats.org/officeDocument/2006/relationships/slide" Target="../slides/slide20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00.xml.rels><?xml version="1.0" encoding="UTF-8" standalone="yes"?>
<Relationships xmlns="http://schemas.openxmlformats.org/package/2006/relationships"><Relationship Id="rId2" Type="http://schemas.openxmlformats.org/officeDocument/2006/relationships/slide" Target="../slides/slide202.xml"/><Relationship Id="rId1" Type="http://schemas.openxmlformats.org/officeDocument/2006/relationships/notesMaster" Target="../notesMasters/notesMaster1.xml"/></Relationships>
</file>

<file path=ppt/notesSlides/_rels/notesSlide201.xml.rels><?xml version="1.0" encoding="UTF-8" standalone="yes"?>
<Relationships xmlns="http://schemas.openxmlformats.org/package/2006/relationships"><Relationship Id="rId3" Type="http://schemas.openxmlformats.org/officeDocument/2006/relationships/hyperlink" Target="https://www.traffixdevices.com/nchrp350/" TargetMode="External"/><Relationship Id="rId2" Type="http://schemas.openxmlformats.org/officeDocument/2006/relationships/slide" Target="../slides/slide203.xml"/><Relationship Id="rId1" Type="http://schemas.openxmlformats.org/officeDocument/2006/relationships/notesMaster" Target="../notesMasters/notesMaster1.xml"/></Relationships>
</file>

<file path=ppt/notesSlides/_rels/notesSlide202.xml.rels><?xml version="1.0" encoding="UTF-8" standalone="yes"?>
<Relationships xmlns="http://schemas.openxmlformats.org/package/2006/relationships"><Relationship Id="rId2" Type="http://schemas.openxmlformats.org/officeDocument/2006/relationships/slide" Target="../slides/slide204.xml"/><Relationship Id="rId1" Type="http://schemas.openxmlformats.org/officeDocument/2006/relationships/notesMaster" Target="../notesMasters/notesMaster1.xml"/></Relationships>
</file>

<file path=ppt/notesSlides/_rels/notesSlide203.xml.rels><?xml version="1.0" encoding="UTF-8" standalone="yes"?>
<Relationships xmlns="http://schemas.openxmlformats.org/package/2006/relationships"><Relationship Id="rId2" Type="http://schemas.openxmlformats.org/officeDocument/2006/relationships/slide" Target="../slides/slide205.xml"/><Relationship Id="rId1" Type="http://schemas.openxmlformats.org/officeDocument/2006/relationships/notesMaster" Target="../notesMasters/notesMaster1.xml"/></Relationships>
</file>

<file path=ppt/notesSlides/_rels/notesSlide204.xml.rels><?xml version="1.0" encoding="UTF-8" standalone="yes"?>
<Relationships xmlns="http://schemas.openxmlformats.org/package/2006/relationships"><Relationship Id="rId2" Type="http://schemas.openxmlformats.org/officeDocument/2006/relationships/slide" Target="../slides/slide206.xml"/><Relationship Id="rId1" Type="http://schemas.openxmlformats.org/officeDocument/2006/relationships/notesMaster" Target="../notesMasters/notesMaster1.xml"/></Relationships>
</file>

<file path=ppt/notesSlides/_rels/notesSlide205.xml.rels><?xml version="1.0" encoding="UTF-8" standalone="yes"?>
<Relationships xmlns="http://schemas.openxmlformats.org/package/2006/relationships"><Relationship Id="rId2" Type="http://schemas.openxmlformats.org/officeDocument/2006/relationships/slide" Target="../slides/slide207.xml"/><Relationship Id="rId1" Type="http://schemas.openxmlformats.org/officeDocument/2006/relationships/notesMaster" Target="../notesMasters/notesMaster1.xml"/></Relationships>
</file>

<file path=ppt/notesSlides/_rels/notesSlide206.xml.rels><?xml version="1.0" encoding="UTF-8" standalone="yes"?>
<Relationships xmlns="http://schemas.openxmlformats.org/package/2006/relationships"><Relationship Id="rId2" Type="http://schemas.openxmlformats.org/officeDocument/2006/relationships/slide" Target="../slides/slide208.xml"/><Relationship Id="rId1" Type="http://schemas.openxmlformats.org/officeDocument/2006/relationships/notesMaster" Target="../notesMasters/notesMaster1.xml"/></Relationships>
</file>

<file path=ppt/notesSlides/_rels/notesSlide207.xml.rels><?xml version="1.0" encoding="UTF-8" standalone="yes"?>
<Relationships xmlns="http://schemas.openxmlformats.org/package/2006/relationships"><Relationship Id="rId2" Type="http://schemas.openxmlformats.org/officeDocument/2006/relationships/slide" Target="../slides/slide209.xml"/><Relationship Id="rId1" Type="http://schemas.openxmlformats.org/officeDocument/2006/relationships/notesMaster" Target="../notesMasters/notesMaster1.xml"/></Relationships>
</file>

<file path=ppt/notesSlides/_rels/notesSlide208.xml.rels><?xml version="1.0" encoding="UTF-8" standalone="yes"?>
<Relationships xmlns="http://schemas.openxmlformats.org/package/2006/relationships"><Relationship Id="rId2" Type="http://schemas.openxmlformats.org/officeDocument/2006/relationships/slide" Target="../slides/slide210.xml"/><Relationship Id="rId1" Type="http://schemas.openxmlformats.org/officeDocument/2006/relationships/notesMaster" Target="../notesMasters/notesMaster1.xml"/></Relationships>
</file>

<file path=ppt/notesSlides/_rels/notesSlide209.xml.rels><?xml version="1.0" encoding="UTF-8" standalone="yes"?>
<Relationships xmlns="http://schemas.openxmlformats.org/package/2006/relationships"><Relationship Id="rId2" Type="http://schemas.openxmlformats.org/officeDocument/2006/relationships/slide" Target="../slides/slide21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0.xml.rels><?xml version="1.0" encoding="UTF-8" standalone="yes"?>
<Relationships xmlns="http://schemas.openxmlformats.org/package/2006/relationships"><Relationship Id="rId2" Type="http://schemas.openxmlformats.org/officeDocument/2006/relationships/slide" Target="../slides/slide212.xml"/><Relationship Id="rId1" Type="http://schemas.openxmlformats.org/officeDocument/2006/relationships/notesMaster" Target="../notesMasters/notesMaster1.xml"/></Relationships>
</file>

<file path=ppt/notesSlides/_rels/notesSlide211.xml.rels><?xml version="1.0" encoding="UTF-8" standalone="yes"?>
<Relationships xmlns="http://schemas.openxmlformats.org/package/2006/relationships"><Relationship Id="rId2" Type="http://schemas.openxmlformats.org/officeDocument/2006/relationships/slide" Target="../slides/slide213.xml"/><Relationship Id="rId1" Type="http://schemas.openxmlformats.org/officeDocument/2006/relationships/notesMaster" Target="../notesMasters/notesMaster1.xml"/></Relationships>
</file>

<file path=ppt/notesSlides/_rels/notesSlide212.xml.rels><?xml version="1.0" encoding="UTF-8" standalone="yes"?>
<Relationships xmlns="http://schemas.openxmlformats.org/package/2006/relationships"><Relationship Id="rId2" Type="http://schemas.openxmlformats.org/officeDocument/2006/relationships/slide" Target="../slides/slide214.xml"/><Relationship Id="rId1" Type="http://schemas.openxmlformats.org/officeDocument/2006/relationships/notesMaster" Target="../notesMasters/notesMaster1.xml"/></Relationships>
</file>

<file path=ppt/notesSlides/_rels/notesSlide213.xml.rels><?xml version="1.0" encoding="UTF-8" standalone="yes"?>
<Relationships xmlns="http://schemas.openxmlformats.org/package/2006/relationships"><Relationship Id="rId2" Type="http://schemas.openxmlformats.org/officeDocument/2006/relationships/slide" Target="../slides/slide215.xml"/><Relationship Id="rId1" Type="http://schemas.openxmlformats.org/officeDocument/2006/relationships/notesMaster" Target="../notesMasters/notesMaster1.xml"/></Relationships>
</file>

<file path=ppt/notesSlides/_rels/notesSlide214.xml.rels><?xml version="1.0" encoding="UTF-8" standalone="yes"?>
<Relationships xmlns="http://schemas.openxmlformats.org/package/2006/relationships"><Relationship Id="rId2" Type="http://schemas.openxmlformats.org/officeDocument/2006/relationships/slide" Target="../slides/slide216.xml"/><Relationship Id="rId1" Type="http://schemas.openxmlformats.org/officeDocument/2006/relationships/notesMaster" Target="../notesMasters/notesMaster1.xml"/></Relationships>
</file>

<file path=ppt/notesSlides/_rels/notesSlide215.xml.rels><?xml version="1.0" encoding="UTF-8" standalone="yes"?>
<Relationships xmlns="http://schemas.openxmlformats.org/package/2006/relationships"><Relationship Id="rId2" Type="http://schemas.openxmlformats.org/officeDocument/2006/relationships/slide" Target="../slides/slide217.xml"/><Relationship Id="rId1" Type="http://schemas.openxmlformats.org/officeDocument/2006/relationships/notesMaster" Target="../notesMasters/notesMaster1.xml"/></Relationships>
</file>

<file path=ppt/notesSlides/_rels/notesSlide216.xml.rels><?xml version="1.0" encoding="UTF-8" standalone="yes"?>
<Relationships xmlns="http://schemas.openxmlformats.org/package/2006/relationships"><Relationship Id="rId2" Type="http://schemas.openxmlformats.org/officeDocument/2006/relationships/slide" Target="../slides/slide218.xml"/><Relationship Id="rId1" Type="http://schemas.openxmlformats.org/officeDocument/2006/relationships/notesMaster" Target="../notesMasters/notesMaster1.xml"/></Relationships>
</file>

<file path=ppt/notesSlides/_rels/notesSlide217.xml.rels><?xml version="1.0" encoding="UTF-8" standalone="yes"?>
<Relationships xmlns="http://schemas.openxmlformats.org/package/2006/relationships"><Relationship Id="rId2" Type="http://schemas.openxmlformats.org/officeDocument/2006/relationships/slide" Target="../slides/slide219.xml"/><Relationship Id="rId1" Type="http://schemas.openxmlformats.org/officeDocument/2006/relationships/notesMaster" Target="../notesMasters/notesMaster1.xml"/></Relationships>
</file>

<file path=ppt/notesSlides/_rels/notesSlide218.xml.rels><?xml version="1.0" encoding="UTF-8" standalone="yes"?>
<Relationships xmlns="http://schemas.openxmlformats.org/package/2006/relationships"><Relationship Id="rId2" Type="http://schemas.openxmlformats.org/officeDocument/2006/relationships/slide" Target="../slides/slide220.xml"/><Relationship Id="rId1" Type="http://schemas.openxmlformats.org/officeDocument/2006/relationships/notesMaster" Target="../notesMasters/notesMaster1.xml"/></Relationships>
</file>

<file path=ppt/notesSlides/_rels/notesSlide219.xml.rels><?xml version="1.0" encoding="UTF-8" standalone="yes"?>
<Relationships xmlns="http://schemas.openxmlformats.org/package/2006/relationships"><Relationship Id="rId2" Type="http://schemas.openxmlformats.org/officeDocument/2006/relationships/slide" Target="../slides/slide2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0.xml.rels><?xml version="1.0" encoding="UTF-8" standalone="yes"?>
<Relationships xmlns="http://schemas.openxmlformats.org/package/2006/relationships"><Relationship Id="rId2" Type="http://schemas.openxmlformats.org/officeDocument/2006/relationships/slide" Target="../slides/slide222.xml"/><Relationship Id="rId1" Type="http://schemas.openxmlformats.org/officeDocument/2006/relationships/notesMaster" Target="../notesMasters/notesMaster1.xml"/></Relationships>
</file>

<file path=ppt/notesSlides/_rels/notesSlide221.xml.rels><?xml version="1.0" encoding="UTF-8" standalone="yes"?>
<Relationships xmlns="http://schemas.openxmlformats.org/package/2006/relationships"><Relationship Id="rId2" Type="http://schemas.openxmlformats.org/officeDocument/2006/relationships/slide" Target="../slides/slide223.xml"/><Relationship Id="rId1" Type="http://schemas.openxmlformats.org/officeDocument/2006/relationships/notesMaster" Target="../notesMasters/notesMaster1.xml"/></Relationships>
</file>

<file path=ppt/notesSlides/_rels/notesSlide222.xml.rels><?xml version="1.0" encoding="UTF-8" standalone="yes"?>
<Relationships xmlns="http://schemas.openxmlformats.org/package/2006/relationships"><Relationship Id="rId2" Type="http://schemas.openxmlformats.org/officeDocument/2006/relationships/slide" Target="../slides/slide224.xml"/><Relationship Id="rId1" Type="http://schemas.openxmlformats.org/officeDocument/2006/relationships/notesMaster" Target="../notesMasters/notesMaster1.xml"/></Relationships>
</file>

<file path=ppt/notesSlides/_rels/notesSlide223.xml.rels><?xml version="1.0" encoding="UTF-8" standalone="yes"?>
<Relationships xmlns="http://schemas.openxmlformats.org/package/2006/relationships"><Relationship Id="rId2" Type="http://schemas.openxmlformats.org/officeDocument/2006/relationships/slide" Target="../slides/slide225.xml"/><Relationship Id="rId1" Type="http://schemas.openxmlformats.org/officeDocument/2006/relationships/notesMaster" Target="../notesMasters/notesMaster1.xml"/></Relationships>
</file>

<file path=ppt/notesSlides/_rels/notesSlide224.xml.rels><?xml version="1.0" encoding="UTF-8" standalone="yes"?>
<Relationships xmlns="http://schemas.openxmlformats.org/package/2006/relationships"><Relationship Id="rId2" Type="http://schemas.openxmlformats.org/officeDocument/2006/relationships/slide" Target="../slides/slide226.xml"/><Relationship Id="rId1" Type="http://schemas.openxmlformats.org/officeDocument/2006/relationships/notesMaster" Target="../notesMasters/notesMaster1.xml"/></Relationships>
</file>

<file path=ppt/notesSlides/_rels/notesSlide225.xml.rels><?xml version="1.0" encoding="UTF-8" standalone="yes"?>
<Relationships xmlns="http://schemas.openxmlformats.org/package/2006/relationships"><Relationship Id="rId2" Type="http://schemas.openxmlformats.org/officeDocument/2006/relationships/slide" Target="../slides/slide227.xml"/><Relationship Id="rId1" Type="http://schemas.openxmlformats.org/officeDocument/2006/relationships/notesMaster" Target="../notesMasters/notesMaster1.xml"/></Relationships>
</file>

<file path=ppt/notesSlides/_rels/notesSlide226.xml.rels><?xml version="1.0" encoding="UTF-8" standalone="yes"?>
<Relationships xmlns="http://schemas.openxmlformats.org/package/2006/relationships"><Relationship Id="rId2" Type="http://schemas.openxmlformats.org/officeDocument/2006/relationships/slide" Target="../slides/slide228.xml"/><Relationship Id="rId1" Type="http://schemas.openxmlformats.org/officeDocument/2006/relationships/notesMaster" Target="../notesMasters/notesMaster1.xml"/></Relationships>
</file>

<file path=ppt/notesSlides/_rels/notesSlide227.xml.rels><?xml version="1.0" encoding="UTF-8" standalone="yes"?>
<Relationships xmlns="http://schemas.openxmlformats.org/package/2006/relationships"><Relationship Id="rId2" Type="http://schemas.openxmlformats.org/officeDocument/2006/relationships/slide" Target="../slides/slide229.xml"/><Relationship Id="rId1" Type="http://schemas.openxmlformats.org/officeDocument/2006/relationships/notesMaster" Target="../notesMasters/notesMaster1.xml"/></Relationships>
</file>

<file path=ppt/notesSlides/_rels/notesSlide228.xml.rels><?xml version="1.0" encoding="UTF-8" standalone="yes"?>
<Relationships xmlns="http://schemas.openxmlformats.org/package/2006/relationships"><Relationship Id="rId2" Type="http://schemas.openxmlformats.org/officeDocument/2006/relationships/slide" Target="../slides/slide230.xml"/><Relationship Id="rId1" Type="http://schemas.openxmlformats.org/officeDocument/2006/relationships/notesMaster" Target="../notesMasters/notesMaster1.xml"/></Relationships>
</file>

<file path=ppt/notesSlides/_rels/notesSlide229.xml.rels><?xml version="1.0" encoding="UTF-8" standalone="yes"?>
<Relationships xmlns="http://schemas.openxmlformats.org/package/2006/relationships"><Relationship Id="rId2" Type="http://schemas.openxmlformats.org/officeDocument/2006/relationships/slide" Target="../slides/slide231.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0.xml.rels><?xml version="1.0" encoding="UTF-8" standalone="yes"?>
<Relationships xmlns="http://schemas.openxmlformats.org/package/2006/relationships"><Relationship Id="rId2" Type="http://schemas.openxmlformats.org/officeDocument/2006/relationships/slide" Target="../slides/slide232.xml"/><Relationship Id="rId1" Type="http://schemas.openxmlformats.org/officeDocument/2006/relationships/notesMaster" Target="../notesMasters/notesMaster1.xml"/></Relationships>
</file>

<file path=ppt/notesSlides/_rels/notesSlide231.xml.rels><?xml version="1.0" encoding="UTF-8" standalone="yes"?>
<Relationships xmlns="http://schemas.openxmlformats.org/package/2006/relationships"><Relationship Id="rId2" Type="http://schemas.openxmlformats.org/officeDocument/2006/relationships/slide" Target="../slides/slide233.xml"/><Relationship Id="rId1" Type="http://schemas.openxmlformats.org/officeDocument/2006/relationships/notesMaster" Target="../notesMasters/notesMaster1.xml"/></Relationships>
</file>

<file path=ppt/notesSlides/_rels/notesSlide232.xml.rels><?xml version="1.0" encoding="UTF-8" standalone="yes"?>
<Relationships xmlns="http://schemas.openxmlformats.org/package/2006/relationships"><Relationship Id="rId2" Type="http://schemas.openxmlformats.org/officeDocument/2006/relationships/slide" Target="../slides/slide234.xml"/><Relationship Id="rId1" Type="http://schemas.openxmlformats.org/officeDocument/2006/relationships/notesMaster" Target="../notesMasters/notesMaster1.xml"/></Relationships>
</file>

<file path=ppt/notesSlides/_rels/notesSlide233.xml.rels><?xml version="1.0" encoding="UTF-8" standalone="yes"?>
<Relationships xmlns="http://schemas.openxmlformats.org/package/2006/relationships"><Relationship Id="rId2" Type="http://schemas.openxmlformats.org/officeDocument/2006/relationships/slide" Target="../slides/slide235.xml"/><Relationship Id="rId1" Type="http://schemas.openxmlformats.org/officeDocument/2006/relationships/notesMaster" Target="../notesMasters/notesMaster1.xml"/></Relationships>
</file>

<file path=ppt/notesSlides/_rels/notesSlide234.xml.rels><?xml version="1.0" encoding="UTF-8" standalone="yes"?>
<Relationships xmlns="http://schemas.openxmlformats.org/package/2006/relationships"><Relationship Id="rId2" Type="http://schemas.openxmlformats.org/officeDocument/2006/relationships/slide" Target="../slides/slide236.xml"/><Relationship Id="rId1" Type="http://schemas.openxmlformats.org/officeDocument/2006/relationships/notesMaster" Target="../notesMasters/notesMaster1.xml"/></Relationships>
</file>

<file path=ppt/notesSlides/_rels/notesSlide235.xml.rels><?xml version="1.0" encoding="UTF-8" standalone="yes"?>
<Relationships xmlns="http://schemas.openxmlformats.org/package/2006/relationships"><Relationship Id="rId2" Type="http://schemas.openxmlformats.org/officeDocument/2006/relationships/slide" Target="../slides/slide237.xml"/><Relationship Id="rId1" Type="http://schemas.openxmlformats.org/officeDocument/2006/relationships/notesMaster" Target="../notesMasters/notesMaster1.xml"/></Relationships>
</file>

<file path=ppt/notesSlides/_rels/notesSlide236.xml.rels><?xml version="1.0" encoding="UTF-8" standalone="yes"?>
<Relationships xmlns="http://schemas.openxmlformats.org/package/2006/relationships"><Relationship Id="rId2" Type="http://schemas.openxmlformats.org/officeDocument/2006/relationships/slide" Target="../slides/slide238.xml"/><Relationship Id="rId1" Type="http://schemas.openxmlformats.org/officeDocument/2006/relationships/notesMaster" Target="../notesMasters/notesMaster1.xml"/></Relationships>
</file>

<file path=ppt/notesSlides/_rels/notesSlide237.xml.rels><?xml version="1.0" encoding="UTF-8" standalone="yes"?>
<Relationships xmlns="http://schemas.openxmlformats.org/package/2006/relationships"><Relationship Id="rId2" Type="http://schemas.openxmlformats.org/officeDocument/2006/relationships/slide" Target="../slides/slide239.xml"/><Relationship Id="rId1" Type="http://schemas.openxmlformats.org/officeDocument/2006/relationships/notesMaster" Target="../notesMasters/notesMaster1.xml"/></Relationships>
</file>

<file path=ppt/notesSlides/_rels/notesSlide238.xml.rels><?xml version="1.0" encoding="UTF-8" standalone="yes"?>
<Relationships xmlns="http://schemas.openxmlformats.org/package/2006/relationships"><Relationship Id="rId2" Type="http://schemas.openxmlformats.org/officeDocument/2006/relationships/slide" Target="../slides/slide240.xml"/><Relationship Id="rId1" Type="http://schemas.openxmlformats.org/officeDocument/2006/relationships/notesMaster" Target="../notesMasters/notesMaster1.xml"/></Relationships>
</file>

<file path=ppt/notesSlides/_rels/notesSlide239.xml.rels><?xml version="1.0" encoding="UTF-8" standalone="yes"?>
<Relationships xmlns="http://schemas.openxmlformats.org/package/2006/relationships"><Relationship Id="rId2" Type="http://schemas.openxmlformats.org/officeDocument/2006/relationships/slide" Target="../slides/slide241.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0.xml.rels><?xml version="1.0" encoding="UTF-8" standalone="yes"?>
<Relationships xmlns="http://schemas.openxmlformats.org/package/2006/relationships"><Relationship Id="rId2" Type="http://schemas.openxmlformats.org/officeDocument/2006/relationships/slide" Target="../slides/slide242.xml"/><Relationship Id="rId1" Type="http://schemas.openxmlformats.org/officeDocument/2006/relationships/notesMaster" Target="../notesMasters/notesMaster1.xml"/></Relationships>
</file>

<file path=ppt/notesSlides/_rels/notesSlide241.xml.rels><?xml version="1.0" encoding="UTF-8" standalone="yes"?>
<Relationships xmlns="http://schemas.openxmlformats.org/package/2006/relationships"><Relationship Id="rId2" Type="http://schemas.openxmlformats.org/officeDocument/2006/relationships/slide" Target="../slides/slide243.xml"/><Relationship Id="rId1" Type="http://schemas.openxmlformats.org/officeDocument/2006/relationships/notesMaster" Target="../notesMasters/notesMaster1.xml"/></Relationships>
</file>

<file path=ppt/notesSlides/_rels/notesSlide242.xml.rels><?xml version="1.0" encoding="UTF-8" standalone="yes"?>
<Relationships xmlns="http://schemas.openxmlformats.org/package/2006/relationships"><Relationship Id="rId2" Type="http://schemas.openxmlformats.org/officeDocument/2006/relationships/slide" Target="../slides/slide244.xml"/><Relationship Id="rId1" Type="http://schemas.openxmlformats.org/officeDocument/2006/relationships/notesMaster" Target="../notesMasters/notesMaster1.xml"/></Relationships>
</file>

<file path=ppt/notesSlides/_rels/notesSlide243.xml.rels><?xml version="1.0" encoding="UTF-8" standalone="yes"?>
<Relationships xmlns="http://schemas.openxmlformats.org/package/2006/relationships"><Relationship Id="rId2" Type="http://schemas.openxmlformats.org/officeDocument/2006/relationships/slide" Target="../slides/slide245.xml"/><Relationship Id="rId1" Type="http://schemas.openxmlformats.org/officeDocument/2006/relationships/notesMaster" Target="../notesMasters/notesMaster1.xml"/></Relationships>
</file>

<file path=ppt/notesSlides/_rels/notesSlide244.xml.rels><?xml version="1.0" encoding="UTF-8" standalone="yes"?>
<Relationships xmlns="http://schemas.openxmlformats.org/package/2006/relationships"><Relationship Id="rId2" Type="http://schemas.openxmlformats.org/officeDocument/2006/relationships/slide" Target="../slides/slide246.xml"/><Relationship Id="rId1" Type="http://schemas.openxmlformats.org/officeDocument/2006/relationships/notesMaster" Target="../notesMasters/notesMaster1.xml"/></Relationships>
</file>

<file path=ppt/notesSlides/_rels/notesSlide245.xml.rels><?xml version="1.0" encoding="UTF-8" standalone="yes"?>
<Relationships xmlns="http://schemas.openxmlformats.org/package/2006/relationships"><Relationship Id="rId2" Type="http://schemas.openxmlformats.org/officeDocument/2006/relationships/slide" Target="../slides/slide247.xml"/><Relationship Id="rId1" Type="http://schemas.openxmlformats.org/officeDocument/2006/relationships/notesMaster" Target="../notesMasters/notesMaster1.xml"/></Relationships>
</file>

<file path=ppt/notesSlides/_rels/notesSlide246.xml.rels><?xml version="1.0" encoding="UTF-8" standalone="yes"?>
<Relationships xmlns="http://schemas.openxmlformats.org/package/2006/relationships"><Relationship Id="rId2" Type="http://schemas.openxmlformats.org/officeDocument/2006/relationships/slide" Target="../slides/slide248.xml"/><Relationship Id="rId1" Type="http://schemas.openxmlformats.org/officeDocument/2006/relationships/notesMaster" Target="../notesMasters/notesMaster1.xml"/></Relationships>
</file>

<file path=ppt/notesSlides/_rels/notesSlide247.xml.rels><?xml version="1.0" encoding="UTF-8" standalone="yes"?>
<Relationships xmlns="http://schemas.openxmlformats.org/package/2006/relationships"><Relationship Id="rId2" Type="http://schemas.openxmlformats.org/officeDocument/2006/relationships/slide" Target="../slides/slide249.xml"/><Relationship Id="rId1" Type="http://schemas.openxmlformats.org/officeDocument/2006/relationships/notesMaster" Target="../notesMasters/notesMaster1.xml"/></Relationships>
</file>

<file path=ppt/notesSlides/_rels/notesSlide248.xml.rels><?xml version="1.0" encoding="UTF-8" standalone="yes"?>
<Relationships xmlns="http://schemas.openxmlformats.org/package/2006/relationships"><Relationship Id="rId2" Type="http://schemas.openxmlformats.org/officeDocument/2006/relationships/slide" Target="../slides/slide250.xml"/><Relationship Id="rId1" Type="http://schemas.openxmlformats.org/officeDocument/2006/relationships/notesMaster" Target="../notesMasters/notesMaster1.xml"/></Relationships>
</file>

<file path=ppt/notesSlides/_rels/notesSlide249.xml.rels><?xml version="1.0" encoding="UTF-8" standalone="yes"?>
<Relationships xmlns="http://schemas.openxmlformats.org/package/2006/relationships"><Relationship Id="rId2" Type="http://schemas.openxmlformats.org/officeDocument/2006/relationships/slide" Target="../slides/slide251.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0.xml.rels><?xml version="1.0" encoding="UTF-8" standalone="yes"?>
<Relationships xmlns="http://schemas.openxmlformats.org/package/2006/relationships"><Relationship Id="rId2" Type="http://schemas.openxmlformats.org/officeDocument/2006/relationships/slide" Target="../slides/slide252.xml"/><Relationship Id="rId1" Type="http://schemas.openxmlformats.org/officeDocument/2006/relationships/notesMaster" Target="../notesMasters/notesMaster1.xml"/></Relationships>
</file>

<file path=ppt/notesSlides/_rels/notesSlide251.xml.rels><?xml version="1.0" encoding="UTF-8" standalone="yes"?>
<Relationships xmlns="http://schemas.openxmlformats.org/package/2006/relationships"><Relationship Id="rId2" Type="http://schemas.openxmlformats.org/officeDocument/2006/relationships/slide" Target="../slides/slide253.xml"/><Relationship Id="rId1" Type="http://schemas.openxmlformats.org/officeDocument/2006/relationships/notesMaster" Target="../notesMasters/notesMaster1.xml"/></Relationships>
</file>

<file path=ppt/notesSlides/_rels/notesSlide252.xml.rels><?xml version="1.0" encoding="UTF-8" standalone="yes"?>
<Relationships xmlns="http://schemas.openxmlformats.org/package/2006/relationships"><Relationship Id="rId2" Type="http://schemas.openxmlformats.org/officeDocument/2006/relationships/slide" Target="../slides/slide254.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Rectangle 7"/>
          <p:cNvSpPr>
            <a:spLocks noGrp="1" noChangeArrowheads="1"/>
          </p:cNvSpPr>
          <p:nvPr>
            <p:ph type="sldNum" sz="quarter" idx="4294967295"/>
          </p:nvPr>
        </p:nvSpPr>
        <p:spPr bwMode="auto">
          <a:xfrm>
            <a:off x="3884613" y="8685213"/>
            <a:ext cx="2971800" cy="457200"/>
          </a:xfrm>
          <a:prstGeom prst="rect">
            <a:avLst/>
          </a:prstGeom>
          <a:noFill/>
          <a:ln>
            <a:miter lim="800000"/>
            <a:headEnd/>
            <a:tailEnd/>
          </a:ln>
        </p:spPr>
        <p:txBody>
          <a:bodyPr/>
          <a:lstStyle/>
          <a:p>
            <a:fld id="{BDDB975D-CE38-4717-A7CB-ABB3FC5B4D69}" type="slidenum">
              <a:rPr lang="en-US"/>
              <a:pPr/>
              <a:t>1</a:t>
            </a:fld>
            <a:endParaRPr lang="en-US" dirty="0"/>
          </a:p>
        </p:txBody>
      </p:sp>
      <p:sp>
        <p:nvSpPr>
          <p:cNvPr id="139267" name="Rectangle 2"/>
          <p:cNvSpPr>
            <a:spLocks noGrp="1" noRot="1" noChangeAspect="1" noChangeArrowheads="1" noTextEdit="1"/>
          </p:cNvSpPr>
          <p:nvPr>
            <p:ph type="sldImg"/>
          </p:nvPr>
        </p:nvSpPr>
        <p:spPr>
          <a:xfrm>
            <a:off x="1108075" y="654050"/>
            <a:ext cx="4646613" cy="3484563"/>
          </a:xfrm>
          <a:ln/>
        </p:spPr>
      </p:sp>
      <p:sp>
        <p:nvSpPr>
          <p:cNvPr id="139268" name="Rectangle 3"/>
          <p:cNvSpPr>
            <a:spLocks noGrp="1" noChangeArrowheads="1"/>
          </p:cNvSpPr>
          <p:nvPr>
            <p:ph type="body" idx="1"/>
          </p:nvPr>
        </p:nvSpPr>
        <p:spPr>
          <a:xfrm>
            <a:off x="609600" y="4356100"/>
            <a:ext cx="5638800" cy="4138613"/>
          </a:xfrm>
          <a:noFill/>
          <a:ln/>
        </p:spPr>
        <p:txBody>
          <a:bodyPr/>
          <a:lstStyle/>
          <a:p>
            <a:pPr eaLnBrk="1" hangingPunct="1"/>
            <a:r>
              <a:rPr lang="en-US" b="1" dirty="0"/>
              <a:t>Key Message: </a:t>
            </a:r>
            <a:r>
              <a:rPr lang="en-US" dirty="0"/>
              <a:t>Module Opening</a:t>
            </a:r>
            <a:endParaRPr lang="en-US" b="1" dirty="0"/>
          </a:p>
          <a:p>
            <a:pPr eaLnBrk="1" hangingPunct="1"/>
            <a:r>
              <a:rPr lang="en-US" b="1" dirty="0"/>
              <a:t>Est. Presentation Time: </a:t>
            </a:r>
            <a:r>
              <a:rPr lang="en-US" dirty="0"/>
              <a:t>As needed</a:t>
            </a:r>
          </a:p>
          <a:p>
            <a:pPr eaLnBrk="1" hangingPunct="1"/>
            <a:r>
              <a:rPr lang="en-US" b="1" dirty="0"/>
              <a:t>Explanation of Cues/Builds: </a:t>
            </a:r>
            <a:r>
              <a:rPr lang="en-US" dirty="0"/>
              <a:t>None</a:t>
            </a:r>
          </a:p>
          <a:p>
            <a:pPr eaLnBrk="1" hangingPunct="1"/>
            <a:r>
              <a:rPr lang="en-US" b="1" dirty="0"/>
              <a:t>Suggested Comments: </a:t>
            </a:r>
            <a:r>
              <a:rPr lang="en-US" dirty="0"/>
              <a:t>Let’s move to the next module. In this module {name}, we will.. {next slide}</a:t>
            </a:r>
          </a:p>
          <a:p>
            <a:pPr eaLnBrk="1" hangingPunct="1"/>
            <a:r>
              <a:rPr lang="en-US" b="1" dirty="0"/>
              <a:t>Suggested Questions: </a:t>
            </a:r>
            <a:r>
              <a:rPr lang="en-US" dirty="0"/>
              <a:t>None</a:t>
            </a:r>
            <a:endParaRPr lang="en-US" b="1" dirty="0"/>
          </a:p>
          <a:p>
            <a:pPr eaLnBrk="1" hangingPunct="1"/>
            <a:r>
              <a:rPr lang="en-US" b="1" dirty="0">
                <a:cs typeface="Arial" charset="0"/>
              </a:rPr>
              <a:t>Possible Problems: </a:t>
            </a:r>
            <a:r>
              <a:rPr lang="en-US" dirty="0">
                <a:cs typeface="Arial" charset="0"/>
              </a:rPr>
              <a:t>None</a:t>
            </a:r>
          </a:p>
          <a:p>
            <a:pPr eaLnBrk="1" hangingPunct="1"/>
            <a:endParaRPr lang="en-US" sz="1800" dirty="0">
              <a:cs typeface="Arial" charset="0"/>
            </a:endParaRPr>
          </a:p>
        </p:txBody>
      </p:sp>
    </p:spTree>
    <p:extLst>
      <p:ext uri="{BB962C8B-B14F-4D97-AF65-F5344CB8AC3E}">
        <p14:creationId xmlns:p14="http://schemas.microsoft.com/office/powerpoint/2010/main" val="266337060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850" name="Rectangle 2"/>
          <p:cNvSpPr>
            <a:spLocks noGrp="1" noRot="1" noChangeAspect="1" noChangeArrowheads="1" noTextEdit="1"/>
          </p:cNvSpPr>
          <p:nvPr>
            <p:ph type="sldImg"/>
          </p:nvPr>
        </p:nvSpPr>
        <p:spPr>
          <a:ln/>
        </p:spPr>
      </p:sp>
      <p:sp>
        <p:nvSpPr>
          <p:cNvPr id="206851" name="Rectangle 3"/>
          <p:cNvSpPr>
            <a:spLocks noGrp="1" noChangeArrowheads="1"/>
          </p:cNvSpPr>
          <p:nvPr>
            <p:ph type="body" idx="1"/>
          </p:nvPr>
        </p:nvSpPr>
        <p:spPr>
          <a:noFill/>
          <a:ln/>
        </p:spPr>
        <p:txBody>
          <a:bodyPr/>
          <a:lstStyle/>
          <a:p>
            <a:pPr eaLnBrk="1" hangingPunct="1"/>
            <a:r>
              <a:rPr lang="en-US" b="1" dirty="0">
                <a:cs typeface="Arial" charset="0"/>
              </a:rPr>
              <a:t>Key Message: </a:t>
            </a:r>
            <a:r>
              <a:rPr lang="en-US" dirty="0">
                <a:cs typeface="Arial" charset="0"/>
              </a:rPr>
              <a:t>Indicate that the State may have a higher standard</a:t>
            </a:r>
            <a:endParaRPr lang="en-US" b="1" dirty="0">
              <a:cs typeface="Arial" charset="0"/>
            </a:endParaRPr>
          </a:p>
          <a:p>
            <a:pPr eaLnBrk="1" hangingPunct="1"/>
            <a:r>
              <a:rPr lang="en-US" b="1" dirty="0">
                <a:cs typeface="Arial" charset="0"/>
              </a:rPr>
              <a:t>Est. Presentation Time: </a:t>
            </a:r>
            <a:r>
              <a:rPr lang="en-US" dirty="0">
                <a:cs typeface="Arial" charset="0"/>
              </a:rPr>
              <a:t>1-2 minute(s)</a:t>
            </a:r>
            <a:endParaRPr lang="en-US" b="1" dirty="0">
              <a:cs typeface="Arial" charset="0"/>
            </a:endParaRPr>
          </a:p>
          <a:p>
            <a:pPr eaLnBrk="1" hangingPunct="1"/>
            <a:r>
              <a:rPr lang="en-US" b="1" dirty="0">
                <a:cs typeface="Arial" charset="0"/>
              </a:rPr>
              <a:t>Explanation of Cues/Builds: </a:t>
            </a:r>
            <a:r>
              <a:rPr lang="en-US" dirty="0">
                <a:cs typeface="Arial" charset="0"/>
              </a:rPr>
              <a:t>Clipart indicates the state/city/county standards must be a “higher” standard.</a:t>
            </a:r>
          </a:p>
          <a:p>
            <a:pPr eaLnBrk="1" hangingPunct="1"/>
            <a:r>
              <a:rPr lang="en-US" b="1" dirty="0">
                <a:cs typeface="Arial" charset="0"/>
              </a:rPr>
              <a:t>Suggested Comments: </a:t>
            </a:r>
            <a:r>
              <a:rPr lang="en-US" dirty="0">
                <a:cs typeface="Arial" charset="0"/>
              </a:rPr>
              <a:t>State may choose to have a more restrictive standard, but must follow the MUTCD as a minimum.</a:t>
            </a:r>
            <a:endParaRPr lang="en-US" b="1" dirty="0">
              <a:cs typeface="Arial" charset="0"/>
            </a:endParaRPr>
          </a:p>
          <a:p>
            <a:pPr eaLnBrk="1" hangingPunct="1"/>
            <a:r>
              <a:rPr lang="en-US" b="1" dirty="0">
                <a:cs typeface="Arial" charset="0"/>
              </a:rPr>
              <a:t>Suggested Questions: </a:t>
            </a:r>
            <a:r>
              <a:rPr lang="en-US" dirty="0">
                <a:cs typeface="Arial" charset="0"/>
              </a:rPr>
              <a:t>What about a city or a county, may they have their own standards? Yes, even higher!</a:t>
            </a:r>
          </a:p>
          <a:p>
            <a:pPr eaLnBrk="1" hangingPunct="1"/>
            <a:r>
              <a:rPr lang="en-US" b="1" dirty="0">
                <a:cs typeface="Arial" charset="0"/>
              </a:rPr>
              <a:t>Additional Information: </a:t>
            </a:r>
            <a:r>
              <a:rPr lang="en-US" dirty="0">
                <a:cs typeface="Arial" charset="0"/>
              </a:rPr>
              <a:t>None</a:t>
            </a:r>
            <a:endParaRPr lang="en-US" b="1" dirty="0">
              <a:cs typeface="Arial" charset="0"/>
            </a:endParaRPr>
          </a:p>
          <a:p>
            <a:pPr eaLnBrk="1" hangingPunct="1"/>
            <a:r>
              <a:rPr lang="en-US" b="1" dirty="0">
                <a:cs typeface="Arial" charset="0"/>
              </a:rPr>
              <a:t>Possible Problems: </a:t>
            </a:r>
            <a:r>
              <a:rPr lang="en-US" dirty="0">
                <a:cs typeface="Arial" charset="0"/>
              </a:rPr>
              <a:t>Some states, like Maryland and Florida, allow the cities and counties to drop down the minimum levels of the MUTCD.</a:t>
            </a:r>
          </a:p>
          <a:p>
            <a:pPr eaLnBrk="1" hangingPunct="1"/>
            <a:endParaRPr lang="en-US" dirty="0">
              <a:cs typeface="Arial" charset="0"/>
            </a:endParaRPr>
          </a:p>
        </p:txBody>
      </p:sp>
    </p:spTree>
    <p:extLst>
      <p:ext uri="{BB962C8B-B14F-4D97-AF65-F5344CB8AC3E}">
        <p14:creationId xmlns:p14="http://schemas.microsoft.com/office/powerpoint/2010/main" val="1030910115"/>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8226" name="Rectangle 2"/>
          <p:cNvSpPr>
            <a:spLocks noGrp="1" noRot="1" noChangeAspect="1" noChangeArrowheads="1" noTextEdit="1"/>
          </p:cNvSpPr>
          <p:nvPr>
            <p:ph type="sldImg"/>
          </p:nvPr>
        </p:nvSpPr>
        <p:spPr>
          <a:solidFill>
            <a:srgbClr val="FFFFFF"/>
          </a:solidFill>
          <a:ln/>
        </p:spPr>
      </p:sp>
      <p:sp>
        <p:nvSpPr>
          <p:cNvPr id="308227" name="Rectangle 3"/>
          <p:cNvSpPr>
            <a:spLocks noGrp="1" noChangeArrowheads="1"/>
          </p:cNvSpPr>
          <p:nvPr>
            <p:ph type="body" idx="1"/>
          </p:nvPr>
        </p:nvSpPr>
        <p:spPr>
          <a:xfrm>
            <a:off x="457200" y="4343400"/>
            <a:ext cx="5791200" cy="4114800"/>
          </a:xfrm>
          <a:solidFill>
            <a:srgbClr val="FFFFFF"/>
          </a:solidFill>
          <a:ln/>
        </p:spPr>
        <p:txBody>
          <a:bodyPr/>
          <a:lstStyle/>
          <a:p>
            <a:pPr eaLnBrk="1" hangingPunct="1"/>
            <a:r>
              <a:rPr lang="en-US" b="1" dirty="0">
                <a:cs typeface="Arial" charset="0"/>
              </a:rPr>
              <a:t>Key Message: </a:t>
            </a:r>
            <a:r>
              <a:rPr lang="en-US" dirty="0">
                <a:cs typeface="Arial" charset="0"/>
              </a:rPr>
              <a:t>Introduce warning signs</a:t>
            </a:r>
          </a:p>
          <a:p>
            <a:pPr eaLnBrk="1" hangingPunct="1"/>
            <a:r>
              <a:rPr lang="en-US" b="1" dirty="0">
                <a:cs typeface="Arial" charset="0"/>
              </a:rPr>
              <a:t>Est. Presentation Time: </a:t>
            </a:r>
            <a:r>
              <a:rPr lang="en-US" dirty="0">
                <a:cs typeface="Arial" charset="0"/>
              </a:rPr>
              <a:t>1 minute(s)</a:t>
            </a:r>
          </a:p>
          <a:p>
            <a:pPr eaLnBrk="1" hangingPunct="1"/>
            <a:r>
              <a:rPr lang="en-US" b="1" dirty="0">
                <a:cs typeface="Arial" charset="0"/>
              </a:rPr>
              <a:t>Explanation of Cues/Builds: </a:t>
            </a:r>
            <a:r>
              <a:rPr lang="en-US" dirty="0">
                <a:cs typeface="Arial" charset="0"/>
              </a:rPr>
              <a:t>None</a:t>
            </a:r>
          </a:p>
          <a:p>
            <a:pPr eaLnBrk="1" hangingPunct="1"/>
            <a:r>
              <a:rPr lang="en-US" b="1" dirty="0">
                <a:cs typeface="Arial" charset="0"/>
              </a:rPr>
              <a:t>Suggested Comments: </a:t>
            </a:r>
            <a:r>
              <a:rPr lang="en-US" dirty="0">
                <a:cs typeface="Arial" charset="0"/>
              </a:rPr>
              <a:t>Warning signs are diamond shape and black on yellow (if permanent and black on orange (if temporary)</a:t>
            </a:r>
          </a:p>
          <a:p>
            <a:pPr eaLnBrk="1" hangingPunct="1"/>
            <a:r>
              <a:rPr lang="en-US" b="1" dirty="0">
                <a:cs typeface="Arial" charset="0"/>
              </a:rPr>
              <a:t>Suggested Questions: </a:t>
            </a:r>
            <a:r>
              <a:rPr lang="en-US" dirty="0">
                <a:cs typeface="Arial" charset="0"/>
              </a:rPr>
              <a:t>What does yellow mean? Warning!</a:t>
            </a:r>
          </a:p>
          <a:p>
            <a:pPr eaLnBrk="1" hangingPunct="1"/>
            <a:r>
              <a:rPr lang="en-US" b="1" dirty="0">
                <a:cs typeface="Arial" charset="0"/>
              </a:rPr>
              <a:t>Additional Information: </a:t>
            </a:r>
            <a:r>
              <a:rPr lang="en-US" dirty="0">
                <a:cs typeface="Arial" charset="0"/>
              </a:rPr>
              <a:t>TTC warning signs shall conform to the Standards for warning signs presented in Part 2 and in FHWA’s “Standard Highway Signs” book (see Section 1A.11). Except as noted in the Option below, TTC warning signs shall be diamond-shaped with a black legend and border on an orange background, except for the W10-1 sign which shall have a black legend and border on a yellow background, and except for signs that are permitted in Parts 2 or 7 to have fluorescent yellow-green backgrounds.</a:t>
            </a:r>
          </a:p>
          <a:p>
            <a:pPr eaLnBrk="1" hangingPunct="1"/>
            <a:r>
              <a:rPr lang="en-US" b="1" dirty="0">
                <a:cs typeface="Arial" charset="0"/>
              </a:rPr>
              <a:t>Possible Problems: </a:t>
            </a:r>
            <a:r>
              <a:rPr lang="en-US" dirty="0">
                <a:cs typeface="Arial" charset="0"/>
              </a:rPr>
              <a:t>None</a:t>
            </a:r>
          </a:p>
          <a:p>
            <a:pPr eaLnBrk="1" hangingPunct="1"/>
            <a:endParaRPr lang="en-US" dirty="0">
              <a:cs typeface="Arial" charset="0"/>
            </a:endParaRPr>
          </a:p>
        </p:txBody>
      </p:sp>
    </p:spTree>
    <p:extLst>
      <p:ext uri="{BB962C8B-B14F-4D97-AF65-F5344CB8AC3E}">
        <p14:creationId xmlns:p14="http://schemas.microsoft.com/office/powerpoint/2010/main" val="212002833"/>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9250" name="Rectangle 2"/>
          <p:cNvSpPr>
            <a:spLocks noGrp="1" noRot="1" noChangeAspect="1" noChangeArrowheads="1" noTextEdit="1"/>
          </p:cNvSpPr>
          <p:nvPr>
            <p:ph type="sldImg"/>
          </p:nvPr>
        </p:nvSpPr>
        <p:spPr>
          <a:ln/>
        </p:spPr>
      </p:sp>
      <p:sp>
        <p:nvSpPr>
          <p:cNvPr id="309251" name="Rectangle 3"/>
          <p:cNvSpPr>
            <a:spLocks noGrp="1" noChangeArrowheads="1"/>
          </p:cNvSpPr>
          <p:nvPr>
            <p:ph type="body" idx="1"/>
          </p:nvPr>
        </p:nvSpPr>
        <p:spPr>
          <a:noFill/>
          <a:ln/>
        </p:spPr>
        <p:txBody>
          <a:bodyPr/>
          <a:lstStyle/>
          <a:p>
            <a:pPr eaLnBrk="1" hangingPunct="1"/>
            <a:r>
              <a:rPr lang="en-US" b="1" dirty="0">
                <a:cs typeface="Arial" charset="0"/>
              </a:rPr>
              <a:t>Key Message: </a:t>
            </a:r>
            <a:r>
              <a:rPr lang="en-US" dirty="0">
                <a:cs typeface="Arial" charset="0"/>
              </a:rPr>
              <a:t>Show examples of warning signs</a:t>
            </a:r>
          </a:p>
          <a:p>
            <a:pPr eaLnBrk="1" hangingPunct="1"/>
            <a:r>
              <a:rPr lang="en-US" b="1" dirty="0">
                <a:cs typeface="Arial" charset="0"/>
              </a:rPr>
              <a:t>Est. Presentation Time: </a:t>
            </a:r>
            <a:r>
              <a:rPr lang="en-US" dirty="0">
                <a:cs typeface="Arial" charset="0"/>
              </a:rPr>
              <a:t>Less than</a:t>
            </a:r>
            <a:r>
              <a:rPr lang="en-US" b="1" dirty="0">
                <a:cs typeface="Arial" charset="0"/>
              </a:rPr>
              <a:t> </a:t>
            </a:r>
            <a:r>
              <a:rPr lang="en-US" dirty="0">
                <a:cs typeface="Arial" charset="0"/>
              </a:rPr>
              <a:t>1 minute(s)</a:t>
            </a:r>
          </a:p>
          <a:p>
            <a:pPr eaLnBrk="1" hangingPunct="1"/>
            <a:r>
              <a:rPr lang="en-US" b="1" dirty="0">
                <a:cs typeface="Arial" charset="0"/>
              </a:rPr>
              <a:t>Explanation of Cues/Builds: </a:t>
            </a:r>
            <a:r>
              <a:rPr lang="en-US" dirty="0">
                <a:cs typeface="Arial" charset="0"/>
              </a:rPr>
              <a:t>None</a:t>
            </a:r>
          </a:p>
          <a:p>
            <a:pPr eaLnBrk="1" hangingPunct="1"/>
            <a:r>
              <a:rPr lang="en-US" b="1" dirty="0">
                <a:cs typeface="Arial" charset="0"/>
              </a:rPr>
              <a:t>Suggested Comments: </a:t>
            </a:r>
            <a:r>
              <a:rPr lang="en-US" dirty="0">
                <a:cs typeface="Arial" charset="0"/>
              </a:rPr>
              <a:t>TTC</a:t>
            </a:r>
            <a:r>
              <a:rPr lang="en-US" b="1" dirty="0">
                <a:cs typeface="Arial" charset="0"/>
              </a:rPr>
              <a:t> </a:t>
            </a:r>
            <a:r>
              <a:rPr lang="en-US" dirty="0">
                <a:cs typeface="Arial" charset="0"/>
              </a:rPr>
              <a:t>warning signs are diamond shape and black on orange.</a:t>
            </a:r>
          </a:p>
          <a:p>
            <a:pPr eaLnBrk="1" hangingPunct="1"/>
            <a:r>
              <a:rPr lang="en-US" b="1" dirty="0">
                <a:cs typeface="Arial" charset="0"/>
              </a:rPr>
              <a:t>Suggested Questions: </a:t>
            </a:r>
            <a:r>
              <a:rPr lang="en-US" dirty="0">
                <a:cs typeface="Arial" charset="0"/>
              </a:rPr>
              <a:t>None</a:t>
            </a:r>
          </a:p>
          <a:p>
            <a:pPr eaLnBrk="1" hangingPunct="1"/>
            <a:r>
              <a:rPr lang="en-US" b="1" dirty="0">
                <a:cs typeface="Arial" charset="0"/>
              </a:rPr>
              <a:t>Additional Information: </a:t>
            </a:r>
            <a:r>
              <a:rPr lang="en-US" dirty="0">
                <a:cs typeface="Arial" charset="0"/>
              </a:rPr>
              <a:t>None</a:t>
            </a:r>
          </a:p>
          <a:p>
            <a:pPr eaLnBrk="1" hangingPunct="1"/>
            <a:r>
              <a:rPr lang="en-US" b="1" dirty="0">
                <a:cs typeface="Arial" charset="0"/>
              </a:rPr>
              <a:t>Possible Problems: </a:t>
            </a:r>
            <a:r>
              <a:rPr lang="en-US" dirty="0">
                <a:cs typeface="Arial" charset="0"/>
              </a:rPr>
              <a:t>None</a:t>
            </a:r>
          </a:p>
          <a:p>
            <a:pPr eaLnBrk="1" hangingPunct="1"/>
            <a:endParaRPr lang="en-US" dirty="0">
              <a:cs typeface="Arial" charset="0"/>
            </a:endParaRPr>
          </a:p>
        </p:txBody>
      </p:sp>
    </p:spTree>
    <p:extLst>
      <p:ext uri="{BB962C8B-B14F-4D97-AF65-F5344CB8AC3E}">
        <p14:creationId xmlns:p14="http://schemas.microsoft.com/office/powerpoint/2010/main" val="39489843"/>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0274" name="Rectangle 2"/>
          <p:cNvSpPr>
            <a:spLocks noGrp="1" noRot="1" noChangeAspect="1" noChangeArrowheads="1" noTextEdit="1"/>
          </p:cNvSpPr>
          <p:nvPr>
            <p:ph type="sldImg"/>
          </p:nvPr>
        </p:nvSpPr>
        <p:spPr>
          <a:solidFill>
            <a:srgbClr val="FFFFFF"/>
          </a:solidFill>
          <a:ln/>
        </p:spPr>
      </p:sp>
      <p:sp>
        <p:nvSpPr>
          <p:cNvPr id="310275" name="Rectangle 3"/>
          <p:cNvSpPr>
            <a:spLocks noGrp="1" noChangeArrowheads="1"/>
          </p:cNvSpPr>
          <p:nvPr>
            <p:ph type="body" idx="1"/>
          </p:nvPr>
        </p:nvSpPr>
        <p:spPr>
          <a:xfrm>
            <a:off x="914400" y="4343400"/>
            <a:ext cx="5029200" cy="4114800"/>
          </a:xfrm>
          <a:solidFill>
            <a:srgbClr val="FFFFFF"/>
          </a:solidFill>
          <a:ln/>
        </p:spPr>
        <p:txBody>
          <a:bodyPr/>
          <a:lstStyle/>
          <a:p>
            <a:pPr eaLnBrk="1" hangingPunct="1"/>
            <a:r>
              <a:rPr lang="en-US" b="1" dirty="0">
                <a:cs typeface="Arial" charset="0"/>
              </a:rPr>
              <a:t>Key Message: </a:t>
            </a:r>
            <a:r>
              <a:rPr lang="en-US" dirty="0">
                <a:cs typeface="Arial" charset="0"/>
              </a:rPr>
              <a:t>Introduce guide signs</a:t>
            </a:r>
          </a:p>
          <a:p>
            <a:pPr eaLnBrk="1" hangingPunct="1"/>
            <a:r>
              <a:rPr lang="en-US" b="1" dirty="0">
                <a:cs typeface="Arial" charset="0"/>
              </a:rPr>
              <a:t>Est. Presentation Time: </a:t>
            </a:r>
            <a:r>
              <a:rPr lang="en-US" dirty="0">
                <a:cs typeface="Arial" charset="0"/>
              </a:rPr>
              <a:t>1 minute(s)</a:t>
            </a:r>
          </a:p>
          <a:p>
            <a:pPr eaLnBrk="1" hangingPunct="1"/>
            <a:r>
              <a:rPr lang="en-US" b="1" dirty="0">
                <a:cs typeface="Arial" charset="0"/>
              </a:rPr>
              <a:t>Explanation of Cues/Builds: </a:t>
            </a:r>
            <a:r>
              <a:rPr lang="en-US" dirty="0">
                <a:cs typeface="Arial" charset="0"/>
              </a:rPr>
              <a:t>None</a:t>
            </a:r>
          </a:p>
          <a:p>
            <a:pPr eaLnBrk="1" hangingPunct="1"/>
            <a:r>
              <a:rPr lang="en-US" b="1" dirty="0">
                <a:cs typeface="Arial" charset="0"/>
              </a:rPr>
              <a:t>Suggested Comments: </a:t>
            </a:r>
            <a:r>
              <a:rPr lang="en-US" dirty="0">
                <a:cs typeface="Arial" charset="0"/>
              </a:rPr>
              <a:t>The third category of signs are guide sings. These signs are used to “guide” users from point A to point B.</a:t>
            </a:r>
          </a:p>
          <a:p>
            <a:pPr eaLnBrk="1" hangingPunct="1"/>
            <a:r>
              <a:rPr lang="en-US" b="1" dirty="0">
                <a:cs typeface="Arial" charset="0"/>
              </a:rPr>
              <a:t>Suggested Questions: </a:t>
            </a:r>
            <a:r>
              <a:rPr lang="en-US" dirty="0">
                <a:cs typeface="Arial" charset="0"/>
              </a:rPr>
              <a:t>What color are guide signs? Depends on their use (next slide)</a:t>
            </a:r>
          </a:p>
          <a:p>
            <a:pPr eaLnBrk="1" hangingPunct="1"/>
            <a:r>
              <a:rPr lang="en-US" b="1" dirty="0">
                <a:cs typeface="Arial" charset="0"/>
              </a:rPr>
              <a:t>Additional Information: </a:t>
            </a:r>
            <a:r>
              <a:rPr lang="en-US" dirty="0">
                <a:cs typeface="Arial" charset="0"/>
              </a:rPr>
              <a:t>Refer to MUTCD Section 6F.50 Guide Signs. Guide signs along highways provide road users with information to help them along their way through the TTC zone. The design of guide signs is presented in Part 2.GuidaThe following guide signs should be used in TTC zones as needed: A. Standard route markings, where temporary route changes are necessary; B. Directional signs and street name signs; and C. Special guide signs relating to the condition or work being done.</a:t>
            </a:r>
          </a:p>
          <a:p>
            <a:pPr eaLnBrk="1" hangingPunct="1"/>
            <a:r>
              <a:rPr lang="en-US" b="1" dirty="0">
                <a:cs typeface="Arial" charset="0"/>
              </a:rPr>
              <a:t>Possible Problems: </a:t>
            </a:r>
            <a:r>
              <a:rPr lang="en-US" dirty="0">
                <a:cs typeface="Arial" charset="0"/>
              </a:rPr>
              <a:t>None</a:t>
            </a:r>
          </a:p>
          <a:p>
            <a:pPr eaLnBrk="1" hangingPunct="1"/>
            <a:endParaRPr lang="en-US" dirty="0">
              <a:cs typeface="Arial" charset="0"/>
            </a:endParaRPr>
          </a:p>
        </p:txBody>
      </p:sp>
    </p:spTree>
    <p:extLst>
      <p:ext uri="{BB962C8B-B14F-4D97-AF65-F5344CB8AC3E}">
        <p14:creationId xmlns:p14="http://schemas.microsoft.com/office/powerpoint/2010/main" val="1031436035"/>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1298" name="Rectangle 2"/>
          <p:cNvSpPr>
            <a:spLocks noGrp="1" noRot="1" noChangeAspect="1" noChangeArrowheads="1" noTextEdit="1"/>
          </p:cNvSpPr>
          <p:nvPr>
            <p:ph type="sldImg"/>
          </p:nvPr>
        </p:nvSpPr>
        <p:spPr>
          <a:solidFill>
            <a:srgbClr val="FFFFFF"/>
          </a:solidFill>
          <a:ln/>
        </p:spPr>
      </p:sp>
      <p:sp>
        <p:nvSpPr>
          <p:cNvPr id="311299" name="Rectangle 3"/>
          <p:cNvSpPr>
            <a:spLocks noGrp="1" noChangeArrowheads="1"/>
          </p:cNvSpPr>
          <p:nvPr>
            <p:ph type="body" idx="1"/>
          </p:nvPr>
        </p:nvSpPr>
        <p:spPr>
          <a:xfrm>
            <a:off x="533400" y="4343400"/>
            <a:ext cx="5791200" cy="4114800"/>
          </a:xfrm>
          <a:solidFill>
            <a:srgbClr val="FFFFFF"/>
          </a:solidFill>
          <a:ln/>
        </p:spPr>
        <p:txBody>
          <a:bodyPr/>
          <a:lstStyle/>
          <a:p>
            <a:pPr eaLnBrk="1" hangingPunct="1"/>
            <a:r>
              <a:rPr lang="en-US" b="1" dirty="0">
                <a:cs typeface="Arial" charset="0"/>
              </a:rPr>
              <a:t>Key Message: </a:t>
            </a:r>
            <a:r>
              <a:rPr lang="en-US" dirty="0">
                <a:cs typeface="Arial" charset="0"/>
              </a:rPr>
              <a:t>Introduce guide signs</a:t>
            </a:r>
          </a:p>
          <a:p>
            <a:pPr eaLnBrk="1" hangingPunct="1"/>
            <a:r>
              <a:rPr lang="en-US" b="1" dirty="0">
                <a:cs typeface="Arial" charset="0"/>
              </a:rPr>
              <a:t>Est. Presentation Time: </a:t>
            </a:r>
            <a:r>
              <a:rPr lang="en-US" dirty="0">
                <a:cs typeface="Arial" charset="0"/>
              </a:rPr>
              <a:t>1 minute(s)</a:t>
            </a:r>
          </a:p>
          <a:p>
            <a:pPr eaLnBrk="1" hangingPunct="1"/>
            <a:r>
              <a:rPr lang="en-US" b="1" dirty="0">
                <a:cs typeface="Arial" charset="0"/>
              </a:rPr>
              <a:t>Explanation of Cues/Builds: </a:t>
            </a:r>
            <a:r>
              <a:rPr lang="en-US" dirty="0">
                <a:cs typeface="Arial" charset="0"/>
              </a:rPr>
              <a:t>None</a:t>
            </a:r>
          </a:p>
          <a:p>
            <a:pPr eaLnBrk="1" hangingPunct="1"/>
            <a:r>
              <a:rPr lang="en-US" b="1" dirty="0">
                <a:cs typeface="Arial" charset="0"/>
              </a:rPr>
              <a:t>Suggested Comments: </a:t>
            </a:r>
            <a:r>
              <a:rPr lang="en-US" dirty="0">
                <a:cs typeface="Arial" charset="0"/>
              </a:rPr>
              <a:t>The third category of signs are guide sings. These signs are used to “guide” users from point A to point B.</a:t>
            </a:r>
          </a:p>
          <a:p>
            <a:pPr eaLnBrk="1" hangingPunct="1"/>
            <a:r>
              <a:rPr lang="en-US" b="1" dirty="0">
                <a:cs typeface="Arial" charset="0"/>
              </a:rPr>
              <a:t>Suggested Questions: </a:t>
            </a:r>
            <a:r>
              <a:rPr lang="en-US" dirty="0">
                <a:cs typeface="Arial" charset="0"/>
              </a:rPr>
              <a:t>What color are guide signs? Depends on their use (next slide)</a:t>
            </a:r>
          </a:p>
          <a:p>
            <a:pPr eaLnBrk="1" hangingPunct="1"/>
            <a:r>
              <a:rPr lang="en-US" b="1" dirty="0">
                <a:cs typeface="Arial" charset="0"/>
              </a:rPr>
              <a:t>Additional Information: </a:t>
            </a:r>
            <a:r>
              <a:rPr lang="en-US" dirty="0">
                <a:cs typeface="Arial" charset="0"/>
              </a:rPr>
              <a:t>Refer to MUTCD Section 6F.50 Guide Signs. Guide signs along highways provide road users with information to help them along their way through the TTC zone. The design of guide signs is presented in Part 2.GuidaThe following guide signs should be used in TTC zones as needed: A. Standard route markings, where temporary route changes are necessary; B. Directional signs and street name signs; and C. Special guide signs relating to the condition or work being done.</a:t>
            </a:r>
          </a:p>
          <a:p>
            <a:pPr eaLnBrk="1" hangingPunct="1"/>
            <a:r>
              <a:rPr lang="en-US" b="1" dirty="0">
                <a:cs typeface="Arial" charset="0"/>
              </a:rPr>
              <a:t>Possible Problems: </a:t>
            </a:r>
            <a:r>
              <a:rPr lang="en-US" dirty="0">
                <a:cs typeface="Arial" charset="0"/>
              </a:rPr>
              <a:t>None</a:t>
            </a:r>
          </a:p>
          <a:p>
            <a:pPr eaLnBrk="1" hangingPunct="1"/>
            <a:endParaRPr lang="en-US" dirty="0">
              <a:cs typeface="Arial" charset="0"/>
            </a:endParaRPr>
          </a:p>
        </p:txBody>
      </p:sp>
    </p:spTree>
    <p:extLst>
      <p:ext uri="{BB962C8B-B14F-4D97-AF65-F5344CB8AC3E}">
        <p14:creationId xmlns:p14="http://schemas.microsoft.com/office/powerpoint/2010/main" val="3687711111"/>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2322" name="Rectangle 2"/>
          <p:cNvSpPr>
            <a:spLocks noGrp="1" noRot="1" noChangeAspect="1" noChangeArrowheads="1" noTextEdit="1"/>
          </p:cNvSpPr>
          <p:nvPr>
            <p:ph type="sldImg"/>
          </p:nvPr>
        </p:nvSpPr>
        <p:spPr>
          <a:ln/>
        </p:spPr>
      </p:sp>
      <p:sp>
        <p:nvSpPr>
          <p:cNvPr id="312323" name="Rectangle 3"/>
          <p:cNvSpPr>
            <a:spLocks noGrp="1" noChangeArrowheads="1"/>
          </p:cNvSpPr>
          <p:nvPr>
            <p:ph type="body" idx="1"/>
          </p:nvPr>
        </p:nvSpPr>
        <p:spPr>
          <a:noFill/>
          <a:ln/>
        </p:spPr>
        <p:txBody>
          <a:bodyPr/>
          <a:lstStyle/>
          <a:p>
            <a:pPr eaLnBrk="1" hangingPunct="1"/>
            <a:r>
              <a:rPr lang="en-US" b="1" dirty="0">
                <a:cs typeface="Arial" charset="0"/>
              </a:rPr>
              <a:t>Key Message: </a:t>
            </a:r>
            <a:r>
              <a:rPr lang="en-US" dirty="0">
                <a:cs typeface="Arial" charset="0"/>
              </a:rPr>
              <a:t>Introduction to arrow boards</a:t>
            </a:r>
          </a:p>
          <a:p>
            <a:pPr eaLnBrk="1" hangingPunct="1"/>
            <a:r>
              <a:rPr lang="en-US" b="1" dirty="0">
                <a:cs typeface="Arial" charset="0"/>
              </a:rPr>
              <a:t>Est. Presentation Time: </a:t>
            </a:r>
            <a:r>
              <a:rPr lang="en-US" dirty="0">
                <a:cs typeface="Arial" charset="0"/>
              </a:rPr>
              <a:t>1 minute(s)</a:t>
            </a:r>
          </a:p>
          <a:p>
            <a:pPr eaLnBrk="1" hangingPunct="1"/>
            <a:r>
              <a:rPr lang="en-US" b="1" dirty="0">
                <a:cs typeface="Arial" charset="0"/>
              </a:rPr>
              <a:t>Explanation of Cues/Builds: </a:t>
            </a:r>
            <a:r>
              <a:rPr lang="en-US" dirty="0">
                <a:cs typeface="Arial" charset="0"/>
              </a:rPr>
              <a:t>None</a:t>
            </a:r>
          </a:p>
          <a:p>
            <a:pPr eaLnBrk="1" hangingPunct="1"/>
            <a:r>
              <a:rPr lang="en-US" b="1" dirty="0">
                <a:cs typeface="Arial" charset="0"/>
              </a:rPr>
              <a:t>Suggested Comments: </a:t>
            </a:r>
            <a:r>
              <a:rPr lang="en-US" dirty="0">
                <a:cs typeface="Arial" charset="0"/>
              </a:rPr>
              <a:t>This is a very effective device if used properly, but it can be lethal if used improperly. As you can see, arrow boards are made of a matrix of elements capable of either flashing or sequential displays. AP are A </a:t>
            </a:r>
            <a:r>
              <a:rPr lang="en-US" b="1" dirty="0">
                <a:cs typeface="Arial" charset="0"/>
              </a:rPr>
              <a:t>supplemental</a:t>
            </a:r>
            <a:r>
              <a:rPr lang="en-US" dirty="0">
                <a:cs typeface="Arial" charset="0"/>
              </a:rPr>
              <a:t> devices, used </a:t>
            </a:r>
            <a:r>
              <a:rPr lang="en-US" b="1" dirty="0">
                <a:solidFill>
                  <a:srgbClr val="000099"/>
                </a:solidFill>
                <a:cs typeface="Arial" charset="0"/>
              </a:rPr>
              <a:t>in addition to</a:t>
            </a:r>
            <a:r>
              <a:rPr lang="en-US" dirty="0">
                <a:cs typeface="Arial" charset="0"/>
              </a:rPr>
              <a:t> appropriate signs, barricades, or other traffic control devices. They do not replace signs, they supplement them. We still need advance warning signs!</a:t>
            </a:r>
          </a:p>
          <a:p>
            <a:pPr eaLnBrk="1" hangingPunct="1"/>
            <a:r>
              <a:rPr lang="en-US" b="1" dirty="0">
                <a:cs typeface="Arial" charset="0"/>
              </a:rPr>
              <a:t>Suggested Questions: </a:t>
            </a:r>
            <a:r>
              <a:rPr lang="en-US" dirty="0">
                <a:cs typeface="Arial" charset="0"/>
              </a:rPr>
              <a:t>What does “supplemental” mean?</a:t>
            </a:r>
          </a:p>
          <a:p>
            <a:pPr eaLnBrk="1" hangingPunct="1"/>
            <a:r>
              <a:rPr lang="en-US" b="1" dirty="0">
                <a:cs typeface="Arial" charset="0"/>
              </a:rPr>
              <a:t>Additional Information: </a:t>
            </a:r>
            <a:r>
              <a:rPr lang="en-US" dirty="0">
                <a:cs typeface="Arial" charset="0"/>
              </a:rPr>
              <a:t>Refer to MUTCD Section 6F.61. “This sign shall provide additional warning and directional information to assist in merging and controlling road users through or around a TTC zone.”</a:t>
            </a:r>
          </a:p>
          <a:p>
            <a:pPr eaLnBrk="1" hangingPunct="1"/>
            <a:r>
              <a:rPr lang="en-US" b="1" dirty="0">
                <a:cs typeface="Arial" charset="0"/>
              </a:rPr>
              <a:t>Possible Problems: </a:t>
            </a:r>
            <a:r>
              <a:rPr lang="en-US" dirty="0">
                <a:cs typeface="Arial" charset="0"/>
              </a:rPr>
              <a:t>None</a:t>
            </a:r>
          </a:p>
          <a:p>
            <a:pPr eaLnBrk="1" hangingPunct="1"/>
            <a:endParaRPr lang="en-US" dirty="0">
              <a:cs typeface="Arial" charset="0"/>
            </a:endParaRPr>
          </a:p>
        </p:txBody>
      </p:sp>
    </p:spTree>
    <p:extLst>
      <p:ext uri="{BB962C8B-B14F-4D97-AF65-F5344CB8AC3E}">
        <p14:creationId xmlns:p14="http://schemas.microsoft.com/office/powerpoint/2010/main" val="1935130891"/>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3346" name="Rectangle 2"/>
          <p:cNvSpPr>
            <a:spLocks noGrp="1" noRot="1" noChangeAspect="1" noChangeArrowheads="1" noTextEdit="1"/>
          </p:cNvSpPr>
          <p:nvPr>
            <p:ph type="sldImg"/>
          </p:nvPr>
        </p:nvSpPr>
        <p:spPr>
          <a:ln/>
        </p:spPr>
      </p:sp>
      <p:sp>
        <p:nvSpPr>
          <p:cNvPr id="313347" name="Rectangle 3"/>
          <p:cNvSpPr>
            <a:spLocks noGrp="1" noChangeArrowheads="1"/>
          </p:cNvSpPr>
          <p:nvPr>
            <p:ph type="body" idx="1"/>
          </p:nvPr>
        </p:nvSpPr>
        <p:spPr>
          <a:noFill/>
          <a:ln/>
        </p:spPr>
        <p:txBody>
          <a:bodyPr/>
          <a:lstStyle/>
          <a:p>
            <a:pPr eaLnBrk="1" hangingPunct="1"/>
            <a:r>
              <a:rPr lang="en-US" b="1" dirty="0">
                <a:cs typeface="Arial" charset="0"/>
              </a:rPr>
              <a:t>Key Message: </a:t>
            </a:r>
            <a:r>
              <a:rPr lang="en-US" dirty="0">
                <a:cs typeface="Arial" charset="0"/>
              </a:rPr>
              <a:t>Discuss arrow board types</a:t>
            </a:r>
          </a:p>
          <a:p>
            <a:pPr eaLnBrk="1" hangingPunct="1"/>
            <a:r>
              <a:rPr lang="en-US" b="1" dirty="0">
                <a:cs typeface="Arial" charset="0"/>
              </a:rPr>
              <a:t>Est. Presentation Time: </a:t>
            </a:r>
            <a:r>
              <a:rPr lang="en-US" dirty="0">
                <a:cs typeface="Arial" charset="0"/>
              </a:rPr>
              <a:t>2-3 minute(s)</a:t>
            </a:r>
          </a:p>
          <a:p>
            <a:pPr eaLnBrk="1" hangingPunct="1"/>
            <a:r>
              <a:rPr lang="en-US" b="1" dirty="0">
                <a:cs typeface="Arial" charset="0"/>
              </a:rPr>
              <a:t>Explanation of Cues/Builds: </a:t>
            </a:r>
            <a:r>
              <a:rPr lang="en-US" dirty="0">
                <a:cs typeface="Arial" charset="0"/>
              </a:rPr>
              <a:t>None</a:t>
            </a:r>
          </a:p>
          <a:p>
            <a:pPr eaLnBrk="1" hangingPunct="1"/>
            <a:r>
              <a:rPr lang="en-US" b="1" dirty="0">
                <a:cs typeface="Arial" charset="0"/>
              </a:rPr>
              <a:t>Suggested Comments: </a:t>
            </a:r>
            <a:r>
              <a:rPr lang="en-US" dirty="0">
                <a:cs typeface="Arial" charset="0"/>
              </a:rPr>
              <a:t>Arrow boards shall meet the minimum size, legibility distance, number of elements, and other specifications shown on this figure (table). Type A arrow boards are appropriate for use on low-speed urban streets. Type B arrow boards are appropriate for intermediate-speed facilities and for maintenance or mobile operations on high-speed roadways. Type C arrow boards are intended to be used on high-speed, high-volume motor vehicle traffic control projects. Type D arrow boards are intended for use on authorized vehicles. </a:t>
            </a:r>
          </a:p>
          <a:p>
            <a:pPr eaLnBrk="1" hangingPunct="1"/>
            <a:r>
              <a:rPr lang="en-US" b="1" dirty="0">
                <a:cs typeface="Arial" charset="0"/>
              </a:rPr>
              <a:t>Suggested Questions: </a:t>
            </a:r>
            <a:r>
              <a:rPr lang="en-US" dirty="0">
                <a:cs typeface="Arial" charset="0"/>
              </a:rPr>
              <a:t>Which type should be used on freeways? Type C, which is legible (visible) for 1 mile.</a:t>
            </a:r>
          </a:p>
          <a:p>
            <a:r>
              <a:rPr lang="en-US" b="1" dirty="0">
                <a:cs typeface="Arial" charset="0"/>
              </a:rPr>
              <a:t>Additional Information: </a:t>
            </a:r>
            <a:r>
              <a:rPr lang="en-US" dirty="0">
                <a:cs typeface="Arial" charset="0"/>
              </a:rPr>
              <a:t>Refer to MUTCD Section 6F.61.(Figure 6F-6.). Type A, B, and C arrow boards shall have solid rectangular appearances. A Type D arrow board shall conform to the shape of the arrow.</a:t>
            </a:r>
          </a:p>
          <a:p>
            <a:pPr eaLnBrk="1" hangingPunct="1"/>
            <a:r>
              <a:rPr lang="en-US" b="1" dirty="0">
                <a:cs typeface="Arial" charset="0"/>
              </a:rPr>
              <a:t>Possible Problems: </a:t>
            </a:r>
            <a:r>
              <a:rPr lang="en-US" dirty="0">
                <a:cs typeface="Arial" charset="0"/>
              </a:rPr>
              <a:t>May have to define high-speed versus low-speed again.</a:t>
            </a:r>
          </a:p>
          <a:p>
            <a:pPr eaLnBrk="1" hangingPunct="1"/>
            <a:endParaRPr lang="en-US" dirty="0">
              <a:cs typeface="Arial" charset="0"/>
            </a:endParaRPr>
          </a:p>
          <a:p>
            <a:pPr eaLnBrk="1" hangingPunct="1"/>
            <a:endParaRPr lang="en-US" dirty="0">
              <a:cs typeface="Arial" charset="0"/>
            </a:endParaRPr>
          </a:p>
        </p:txBody>
      </p:sp>
    </p:spTree>
    <p:extLst>
      <p:ext uri="{BB962C8B-B14F-4D97-AF65-F5344CB8AC3E}">
        <p14:creationId xmlns:p14="http://schemas.microsoft.com/office/powerpoint/2010/main" val="3928923747"/>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4370" name="Rectangle 2"/>
          <p:cNvSpPr>
            <a:spLocks noGrp="1" noRot="1" noChangeAspect="1" noChangeArrowheads="1" noTextEdit="1"/>
          </p:cNvSpPr>
          <p:nvPr>
            <p:ph type="sldImg"/>
          </p:nvPr>
        </p:nvSpPr>
        <p:spPr>
          <a:ln/>
        </p:spPr>
      </p:sp>
      <p:sp>
        <p:nvSpPr>
          <p:cNvPr id="314371" name="Rectangle 3"/>
          <p:cNvSpPr>
            <a:spLocks noGrp="1" noChangeArrowheads="1"/>
          </p:cNvSpPr>
          <p:nvPr>
            <p:ph type="body" idx="1"/>
          </p:nvPr>
        </p:nvSpPr>
        <p:spPr>
          <a:noFill/>
          <a:ln/>
        </p:spPr>
        <p:txBody>
          <a:bodyPr/>
          <a:lstStyle/>
          <a:p>
            <a:pPr eaLnBrk="1" hangingPunct="1"/>
            <a:r>
              <a:rPr lang="en-US" b="1" dirty="0">
                <a:cs typeface="Arial" charset="0"/>
              </a:rPr>
              <a:t>Key Message: </a:t>
            </a:r>
            <a:r>
              <a:rPr lang="en-US" dirty="0">
                <a:cs typeface="Arial" charset="0"/>
              </a:rPr>
              <a:t>Discuss arrow board dimming</a:t>
            </a:r>
          </a:p>
          <a:p>
            <a:pPr eaLnBrk="1" hangingPunct="1"/>
            <a:r>
              <a:rPr lang="en-US" b="1" dirty="0">
                <a:cs typeface="Arial" charset="0"/>
              </a:rPr>
              <a:t>Est. Presentation Time: </a:t>
            </a:r>
            <a:r>
              <a:rPr lang="en-US" dirty="0">
                <a:cs typeface="Arial" charset="0"/>
              </a:rPr>
              <a:t>2-3 minute(s)</a:t>
            </a:r>
          </a:p>
          <a:p>
            <a:pPr eaLnBrk="1" hangingPunct="1"/>
            <a:r>
              <a:rPr lang="en-US" b="1" dirty="0">
                <a:cs typeface="Arial" charset="0"/>
              </a:rPr>
              <a:t>Explanation of Cues/Builds: </a:t>
            </a:r>
            <a:r>
              <a:rPr lang="en-US" dirty="0">
                <a:cs typeface="Arial" charset="0"/>
              </a:rPr>
              <a:t>None</a:t>
            </a:r>
          </a:p>
          <a:p>
            <a:pPr eaLnBrk="1" hangingPunct="1"/>
            <a:r>
              <a:rPr lang="en-US" b="1" dirty="0">
                <a:cs typeface="Arial" charset="0"/>
              </a:rPr>
              <a:t>Suggested Comments: </a:t>
            </a:r>
            <a:r>
              <a:rPr lang="en-US" dirty="0">
                <a:cs typeface="Arial" charset="0"/>
              </a:rPr>
              <a:t>Arrow board elements shall be capable of at least a 50 percent dimming from full brilliance. The dimmed mode shall be used for nighttime operation of arrow boards. Full brilliance should be used for daytime operation of arrow boards.</a:t>
            </a:r>
          </a:p>
          <a:p>
            <a:pPr eaLnBrk="1" hangingPunct="1"/>
            <a:r>
              <a:rPr lang="en-US" b="1" dirty="0">
                <a:cs typeface="Arial" charset="0"/>
              </a:rPr>
              <a:t> Suggested Questions: </a:t>
            </a:r>
            <a:r>
              <a:rPr lang="en-US" dirty="0">
                <a:cs typeface="Arial" charset="0"/>
              </a:rPr>
              <a:t>Why do we dim arrow boards at night? They would blind drivers!</a:t>
            </a:r>
          </a:p>
          <a:p>
            <a:pPr eaLnBrk="1" hangingPunct="1"/>
            <a:r>
              <a:rPr lang="en-US" b="1" dirty="0">
                <a:cs typeface="Arial" charset="0"/>
              </a:rPr>
              <a:t>Additional Information: </a:t>
            </a:r>
            <a:r>
              <a:rPr lang="en-US" dirty="0">
                <a:cs typeface="Arial" charset="0"/>
              </a:rPr>
              <a:t>Refer to MUTCD Section 6F.61.</a:t>
            </a:r>
          </a:p>
          <a:p>
            <a:pPr eaLnBrk="1" hangingPunct="1"/>
            <a:r>
              <a:rPr lang="en-US" b="1" dirty="0">
                <a:cs typeface="Arial" charset="0"/>
              </a:rPr>
              <a:t>Possible Problems: </a:t>
            </a:r>
            <a:r>
              <a:rPr lang="en-US" dirty="0">
                <a:cs typeface="Arial" charset="0"/>
              </a:rPr>
              <a:t>None</a:t>
            </a:r>
          </a:p>
          <a:p>
            <a:pPr eaLnBrk="1" hangingPunct="1"/>
            <a:endParaRPr lang="en-US" dirty="0">
              <a:cs typeface="Arial" charset="0"/>
            </a:endParaRPr>
          </a:p>
          <a:p>
            <a:pPr eaLnBrk="1" hangingPunct="1"/>
            <a:endParaRPr lang="en-US" dirty="0">
              <a:cs typeface="Arial" charset="0"/>
            </a:endParaRPr>
          </a:p>
        </p:txBody>
      </p:sp>
    </p:spTree>
    <p:extLst>
      <p:ext uri="{BB962C8B-B14F-4D97-AF65-F5344CB8AC3E}">
        <p14:creationId xmlns:p14="http://schemas.microsoft.com/office/powerpoint/2010/main" val="1268198065"/>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5394" name="Rectangle 2"/>
          <p:cNvSpPr>
            <a:spLocks noGrp="1" noRot="1" noChangeAspect="1" noChangeArrowheads="1" noTextEdit="1"/>
          </p:cNvSpPr>
          <p:nvPr>
            <p:ph type="sldImg"/>
          </p:nvPr>
        </p:nvSpPr>
        <p:spPr>
          <a:ln/>
        </p:spPr>
      </p:sp>
      <p:sp>
        <p:nvSpPr>
          <p:cNvPr id="315395" name="Rectangle 3"/>
          <p:cNvSpPr>
            <a:spLocks noGrp="1" noChangeArrowheads="1"/>
          </p:cNvSpPr>
          <p:nvPr>
            <p:ph type="body" idx="1"/>
          </p:nvPr>
        </p:nvSpPr>
        <p:spPr>
          <a:noFill/>
          <a:ln/>
        </p:spPr>
        <p:txBody>
          <a:bodyPr/>
          <a:lstStyle/>
          <a:p>
            <a:pPr eaLnBrk="1" hangingPunct="1"/>
            <a:r>
              <a:rPr lang="en-US" b="1" dirty="0">
                <a:cs typeface="Arial" charset="0"/>
              </a:rPr>
              <a:t>Key Message: </a:t>
            </a:r>
            <a:r>
              <a:rPr lang="en-US" dirty="0">
                <a:cs typeface="Arial" charset="0"/>
              </a:rPr>
              <a:t>Discuss arrow board applications</a:t>
            </a:r>
          </a:p>
          <a:p>
            <a:pPr eaLnBrk="1" hangingPunct="1"/>
            <a:r>
              <a:rPr lang="en-US" b="1" dirty="0">
                <a:cs typeface="Arial" charset="0"/>
              </a:rPr>
              <a:t>Est. Presentation Time: </a:t>
            </a:r>
            <a:r>
              <a:rPr lang="en-US" dirty="0">
                <a:cs typeface="Arial" charset="0"/>
              </a:rPr>
              <a:t>1-2 minute(s)</a:t>
            </a:r>
          </a:p>
          <a:p>
            <a:pPr eaLnBrk="1" hangingPunct="1"/>
            <a:r>
              <a:rPr lang="en-US" b="1" dirty="0">
                <a:cs typeface="Arial" charset="0"/>
              </a:rPr>
              <a:t>Explanation of Cues/Builds: </a:t>
            </a:r>
            <a:r>
              <a:rPr lang="en-US" dirty="0">
                <a:cs typeface="Arial" charset="0"/>
              </a:rPr>
              <a:t>Text box appears on click</a:t>
            </a:r>
          </a:p>
          <a:p>
            <a:pPr eaLnBrk="1" hangingPunct="1"/>
            <a:r>
              <a:rPr lang="en-US" b="1" dirty="0">
                <a:cs typeface="Arial" charset="0"/>
              </a:rPr>
              <a:t>Suggested Comments: </a:t>
            </a:r>
            <a:r>
              <a:rPr lang="en-US" dirty="0">
                <a:cs typeface="Arial" charset="0"/>
              </a:rPr>
              <a:t>Arrows or chevrons are used to warn of a lane closure, caution mode is used for shoulder work.</a:t>
            </a:r>
          </a:p>
          <a:p>
            <a:pPr eaLnBrk="1" hangingPunct="1"/>
            <a:r>
              <a:rPr lang="en-US" b="1" dirty="0">
                <a:cs typeface="Arial" charset="0"/>
              </a:rPr>
              <a:t>Suggested Questions: </a:t>
            </a:r>
            <a:r>
              <a:rPr lang="en-US" dirty="0">
                <a:cs typeface="Arial" charset="0"/>
              </a:rPr>
              <a:t>When you work on the shoulder, how many lanes are closed? None!</a:t>
            </a:r>
          </a:p>
          <a:p>
            <a:pPr eaLnBrk="1" hangingPunct="1"/>
            <a:r>
              <a:rPr lang="en-US" b="1" dirty="0">
                <a:cs typeface="Arial" charset="0"/>
              </a:rPr>
              <a:t>Additional Information: </a:t>
            </a:r>
            <a:r>
              <a:rPr lang="en-US" dirty="0">
                <a:cs typeface="Arial" charset="0"/>
              </a:rPr>
              <a:t>Refer to MUTCD Section 6F.61.</a:t>
            </a:r>
          </a:p>
          <a:p>
            <a:pPr eaLnBrk="1" hangingPunct="1"/>
            <a:r>
              <a:rPr lang="en-US" b="1" dirty="0">
                <a:cs typeface="Arial" charset="0"/>
              </a:rPr>
              <a:t>Possible Problems: </a:t>
            </a:r>
            <a:r>
              <a:rPr lang="en-US" dirty="0">
                <a:cs typeface="Arial" charset="0"/>
              </a:rPr>
              <a:t>Some states prefer arrows (Virginia, Florida, Maryland) , others chevrons (New Mexico). Several states do not allow the flashing bar caution mode. Tailor to the state. 2009 MUTCD allows the “dancing diamonds” as a third caution mode.</a:t>
            </a:r>
          </a:p>
          <a:p>
            <a:pPr eaLnBrk="1" hangingPunct="1"/>
            <a:endParaRPr lang="en-US" dirty="0">
              <a:cs typeface="Arial" charset="0"/>
            </a:endParaRPr>
          </a:p>
        </p:txBody>
      </p:sp>
    </p:spTree>
    <p:extLst>
      <p:ext uri="{BB962C8B-B14F-4D97-AF65-F5344CB8AC3E}">
        <p14:creationId xmlns:p14="http://schemas.microsoft.com/office/powerpoint/2010/main" val="727624140"/>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6418" name="Rectangle 2"/>
          <p:cNvSpPr>
            <a:spLocks noGrp="1" noRot="1" noChangeAspect="1" noChangeArrowheads="1" noTextEdit="1"/>
          </p:cNvSpPr>
          <p:nvPr>
            <p:ph type="sldImg"/>
          </p:nvPr>
        </p:nvSpPr>
        <p:spPr>
          <a:ln/>
        </p:spPr>
      </p:sp>
      <p:sp>
        <p:nvSpPr>
          <p:cNvPr id="316419" name="Rectangle 3"/>
          <p:cNvSpPr>
            <a:spLocks noGrp="1" noChangeArrowheads="1"/>
          </p:cNvSpPr>
          <p:nvPr>
            <p:ph type="body" idx="1"/>
          </p:nvPr>
        </p:nvSpPr>
        <p:spPr>
          <a:noFill/>
          <a:ln/>
        </p:spPr>
        <p:txBody>
          <a:bodyPr/>
          <a:lstStyle/>
          <a:p>
            <a:pPr eaLnBrk="1" hangingPunct="1"/>
            <a:r>
              <a:rPr lang="en-US" b="1" dirty="0">
                <a:cs typeface="Arial" charset="0"/>
              </a:rPr>
              <a:t>Key Message: </a:t>
            </a:r>
            <a:r>
              <a:rPr lang="en-US" dirty="0">
                <a:cs typeface="Arial" charset="0"/>
              </a:rPr>
              <a:t>Discuss arrow board location</a:t>
            </a:r>
          </a:p>
          <a:p>
            <a:pPr eaLnBrk="1" hangingPunct="1"/>
            <a:r>
              <a:rPr lang="en-US" b="1" dirty="0">
                <a:cs typeface="Arial" charset="0"/>
              </a:rPr>
              <a:t>Est. Presentation Time: </a:t>
            </a:r>
            <a:r>
              <a:rPr lang="en-US" dirty="0">
                <a:cs typeface="Arial" charset="0"/>
              </a:rPr>
              <a:t>2 minute(s)</a:t>
            </a:r>
          </a:p>
          <a:p>
            <a:pPr eaLnBrk="1" hangingPunct="1"/>
            <a:r>
              <a:rPr lang="en-US" b="1" dirty="0">
                <a:cs typeface="Arial" charset="0"/>
              </a:rPr>
              <a:t>Explanation of Cues/Builds: </a:t>
            </a:r>
            <a:r>
              <a:rPr lang="en-US" dirty="0">
                <a:cs typeface="Arial" charset="0"/>
              </a:rPr>
              <a:t>Text box appears upon click</a:t>
            </a:r>
          </a:p>
          <a:p>
            <a:pPr eaLnBrk="1" hangingPunct="1"/>
            <a:r>
              <a:rPr lang="en-US" b="1" dirty="0">
                <a:cs typeface="Arial" charset="0"/>
              </a:rPr>
              <a:t>Suggested Comments: </a:t>
            </a:r>
            <a:r>
              <a:rPr lang="en-US" dirty="0">
                <a:cs typeface="Arial" charset="0"/>
              </a:rPr>
              <a:t>Arrow boards are not crashworthy. Ideally they should be located off the travel lane. For a stationary lane closures should be located </a:t>
            </a:r>
            <a:r>
              <a:rPr lang="en-US" dirty="0">
                <a:solidFill>
                  <a:srgbClr val="000099"/>
                </a:solidFill>
                <a:cs typeface="Arial" charset="0"/>
              </a:rPr>
              <a:t>on the shoulder at the beginning of the taper. </a:t>
            </a:r>
            <a:r>
              <a:rPr lang="en-US" dirty="0">
                <a:cs typeface="Arial" charset="0"/>
              </a:rPr>
              <a:t>For a stationary lane closure, the arrow board should be located on the shoulder at the beginning of the merging taper. Where the shoulder is narrow, the arrow board should be located in the closed lane. An arrow board should be placed on the shoulder of the roadway or, if practical, further from the traveled lane. It should be delineated with retroreflective TTC devices. When an arrow board is not being used, it should be removed; if not removed, it should be shielded; or if the previous two options are not feasible, it should be delineated with retroreflective TTC devices.</a:t>
            </a:r>
          </a:p>
          <a:p>
            <a:pPr eaLnBrk="1" hangingPunct="1"/>
            <a:r>
              <a:rPr lang="en-US" b="1" dirty="0">
                <a:cs typeface="Arial" charset="0"/>
              </a:rPr>
              <a:t>Suggested Questions: </a:t>
            </a:r>
            <a:r>
              <a:rPr lang="en-US" dirty="0">
                <a:cs typeface="Arial" charset="0"/>
              </a:rPr>
              <a:t>Where should the arrow board be located?</a:t>
            </a:r>
          </a:p>
          <a:p>
            <a:pPr eaLnBrk="1" hangingPunct="1"/>
            <a:r>
              <a:rPr lang="en-US" b="1" dirty="0">
                <a:cs typeface="Arial" charset="0"/>
              </a:rPr>
              <a:t>Additional Information: </a:t>
            </a:r>
            <a:r>
              <a:rPr lang="en-US" dirty="0">
                <a:cs typeface="Arial" charset="0"/>
              </a:rPr>
              <a:t>Refer to MUTCD Section 6F.61.</a:t>
            </a:r>
          </a:p>
          <a:p>
            <a:pPr eaLnBrk="1" hangingPunct="1"/>
            <a:r>
              <a:rPr lang="en-US" b="1" dirty="0">
                <a:cs typeface="Arial" charset="0"/>
              </a:rPr>
              <a:t>Possible Problems: </a:t>
            </a:r>
            <a:r>
              <a:rPr lang="en-US" dirty="0">
                <a:cs typeface="Arial" charset="0"/>
              </a:rPr>
              <a:t>Some of the “should” conditions above may be “shall” conditions.</a:t>
            </a:r>
          </a:p>
          <a:p>
            <a:pPr eaLnBrk="1" hangingPunct="1"/>
            <a:endParaRPr lang="en-US" dirty="0">
              <a:cs typeface="Arial" charset="0"/>
            </a:endParaRPr>
          </a:p>
        </p:txBody>
      </p:sp>
    </p:spTree>
    <p:extLst>
      <p:ext uri="{BB962C8B-B14F-4D97-AF65-F5344CB8AC3E}">
        <p14:creationId xmlns:p14="http://schemas.microsoft.com/office/powerpoint/2010/main" val="3556867016"/>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42" name="Rectangle 2"/>
          <p:cNvSpPr>
            <a:spLocks noGrp="1" noRot="1" noChangeAspect="1" noChangeArrowheads="1" noTextEdit="1"/>
          </p:cNvSpPr>
          <p:nvPr>
            <p:ph type="sldImg"/>
          </p:nvPr>
        </p:nvSpPr>
        <p:spPr>
          <a:ln/>
        </p:spPr>
      </p:sp>
      <p:sp>
        <p:nvSpPr>
          <p:cNvPr id="317443" name="Rectangle 3"/>
          <p:cNvSpPr>
            <a:spLocks noGrp="1" noChangeArrowheads="1"/>
          </p:cNvSpPr>
          <p:nvPr>
            <p:ph type="body" idx="1"/>
          </p:nvPr>
        </p:nvSpPr>
        <p:spPr>
          <a:noFill/>
          <a:ln/>
        </p:spPr>
        <p:txBody>
          <a:bodyPr/>
          <a:lstStyle/>
          <a:p>
            <a:pPr eaLnBrk="1" hangingPunct="1"/>
            <a:r>
              <a:rPr lang="en-US" b="1" dirty="0">
                <a:cs typeface="Arial" charset="0"/>
              </a:rPr>
              <a:t>Key Message: </a:t>
            </a:r>
            <a:r>
              <a:rPr lang="en-US" dirty="0">
                <a:cs typeface="Arial" charset="0"/>
              </a:rPr>
              <a:t>Illustrate previous point through an example.</a:t>
            </a:r>
          </a:p>
          <a:p>
            <a:pPr eaLnBrk="1" hangingPunct="1"/>
            <a:r>
              <a:rPr lang="en-US" b="1" dirty="0">
                <a:cs typeface="Arial" charset="0"/>
              </a:rPr>
              <a:t>Est. Presentation Time: </a:t>
            </a:r>
            <a:r>
              <a:rPr lang="en-US" dirty="0">
                <a:cs typeface="Arial" charset="0"/>
              </a:rPr>
              <a:t>Less than 1 minute(s)</a:t>
            </a:r>
          </a:p>
          <a:p>
            <a:pPr eaLnBrk="1" hangingPunct="1"/>
            <a:r>
              <a:rPr lang="en-US" b="1" dirty="0">
                <a:cs typeface="Arial" charset="0"/>
              </a:rPr>
              <a:t>Explanation of Cues/Builds: </a:t>
            </a:r>
            <a:r>
              <a:rPr lang="en-US" dirty="0">
                <a:cs typeface="Arial" charset="0"/>
              </a:rPr>
              <a:t>None</a:t>
            </a:r>
          </a:p>
          <a:p>
            <a:pPr eaLnBrk="1" hangingPunct="1"/>
            <a:r>
              <a:rPr lang="en-US" b="1" dirty="0">
                <a:cs typeface="Arial" charset="0"/>
              </a:rPr>
              <a:t>Suggested Comments: </a:t>
            </a:r>
            <a:r>
              <a:rPr lang="en-US" dirty="0">
                <a:cs typeface="Arial" charset="0"/>
              </a:rPr>
              <a:t>This shows the arrow board at the beginning of the buffer space.</a:t>
            </a:r>
          </a:p>
          <a:p>
            <a:pPr eaLnBrk="1" hangingPunct="1"/>
            <a:r>
              <a:rPr lang="en-US" b="1" dirty="0">
                <a:cs typeface="Arial" charset="0"/>
              </a:rPr>
              <a:t>Suggested Questions: </a:t>
            </a:r>
            <a:r>
              <a:rPr lang="en-US" dirty="0">
                <a:cs typeface="Arial" charset="0"/>
              </a:rPr>
              <a:t>is this the best location? Is there room on the shoulder?</a:t>
            </a:r>
          </a:p>
          <a:p>
            <a:pPr eaLnBrk="1" hangingPunct="1"/>
            <a:r>
              <a:rPr lang="en-US" b="1" dirty="0">
                <a:cs typeface="Arial" charset="0"/>
              </a:rPr>
              <a:t>Additional Information: </a:t>
            </a:r>
            <a:r>
              <a:rPr lang="en-US" dirty="0">
                <a:cs typeface="Arial" charset="0"/>
              </a:rPr>
              <a:t>Photo taken in Washington, DC, by Juan Morales</a:t>
            </a:r>
          </a:p>
          <a:p>
            <a:pPr eaLnBrk="1" hangingPunct="1"/>
            <a:r>
              <a:rPr lang="en-US" b="1" dirty="0">
                <a:cs typeface="Arial" charset="0"/>
              </a:rPr>
              <a:t>Possible Problems: </a:t>
            </a:r>
            <a:r>
              <a:rPr lang="en-US" dirty="0">
                <a:cs typeface="Arial" charset="0"/>
              </a:rPr>
              <a:t>None</a:t>
            </a:r>
          </a:p>
          <a:p>
            <a:pPr eaLnBrk="1" hangingPunct="1"/>
            <a:endParaRPr lang="en-US" dirty="0">
              <a:cs typeface="Arial" charset="0"/>
            </a:endParaRPr>
          </a:p>
        </p:txBody>
      </p:sp>
    </p:spTree>
    <p:extLst>
      <p:ext uri="{BB962C8B-B14F-4D97-AF65-F5344CB8AC3E}">
        <p14:creationId xmlns:p14="http://schemas.microsoft.com/office/powerpoint/2010/main" val="277844879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7874" name="Rectangle 2"/>
          <p:cNvSpPr>
            <a:spLocks noGrp="1" noRot="1" noChangeAspect="1" noChangeArrowheads="1" noTextEdit="1"/>
          </p:cNvSpPr>
          <p:nvPr>
            <p:ph type="sldImg"/>
          </p:nvPr>
        </p:nvSpPr>
        <p:spPr>
          <a:ln/>
        </p:spPr>
      </p:sp>
      <p:sp>
        <p:nvSpPr>
          <p:cNvPr id="207875" name="Rectangle 3"/>
          <p:cNvSpPr>
            <a:spLocks noGrp="1" noChangeArrowheads="1"/>
          </p:cNvSpPr>
          <p:nvPr>
            <p:ph type="body" idx="1"/>
          </p:nvPr>
        </p:nvSpPr>
        <p:spPr>
          <a:xfrm>
            <a:off x="457200" y="4267200"/>
            <a:ext cx="5867400" cy="4114800"/>
          </a:xfrm>
          <a:noFill/>
          <a:ln/>
        </p:spPr>
        <p:txBody>
          <a:bodyPr lIns="91434" tIns="45716" rIns="91434" bIns="45716"/>
          <a:lstStyle/>
          <a:p>
            <a:pPr eaLnBrk="1" hangingPunct="1"/>
            <a:r>
              <a:rPr lang="en-US" b="1" dirty="0">
                <a:cs typeface="Arial" charset="0"/>
              </a:rPr>
              <a:t>Key Message: </a:t>
            </a:r>
            <a:r>
              <a:rPr lang="en-US" dirty="0">
                <a:cs typeface="Arial" charset="0"/>
              </a:rPr>
              <a:t>Explain MUTCD’s levels of compliance</a:t>
            </a:r>
            <a:endParaRPr lang="en-US" b="1" dirty="0">
              <a:cs typeface="Arial" charset="0"/>
            </a:endParaRPr>
          </a:p>
          <a:p>
            <a:pPr eaLnBrk="1" hangingPunct="1"/>
            <a:r>
              <a:rPr lang="en-US" b="1" dirty="0">
                <a:cs typeface="Arial" charset="0"/>
              </a:rPr>
              <a:t>Est. Presentation Time: </a:t>
            </a:r>
            <a:r>
              <a:rPr lang="en-US" dirty="0">
                <a:cs typeface="Arial" charset="0"/>
              </a:rPr>
              <a:t>1-2 minute(s)</a:t>
            </a:r>
            <a:endParaRPr lang="en-US" b="1" dirty="0">
              <a:cs typeface="Arial" charset="0"/>
            </a:endParaRPr>
          </a:p>
          <a:p>
            <a:pPr eaLnBrk="1" hangingPunct="1"/>
            <a:r>
              <a:rPr lang="en-US" b="1" dirty="0">
                <a:cs typeface="Arial" charset="0"/>
              </a:rPr>
              <a:t>Explanation of Cues/Builds: </a:t>
            </a:r>
            <a:r>
              <a:rPr lang="en-US" dirty="0">
                <a:cs typeface="Arial" charset="0"/>
              </a:rPr>
              <a:t>Each level appears upon click</a:t>
            </a:r>
          </a:p>
          <a:p>
            <a:pPr eaLnBrk="1" hangingPunct="1"/>
            <a:r>
              <a:rPr lang="en-US" b="1" dirty="0">
                <a:cs typeface="Arial" charset="0"/>
              </a:rPr>
              <a:t>Suggested Comments: </a:t>
            </a:r>
            <a:r>
              <a:rPr lang="en-US" dirty="0">
                <a:cs typeface="Arial" charset="0"/>
              </a:rPr>
              <a:t>The MUTCD is formatted so we can separate the standards from the guidelines from the options. The levels of compliance tell you whether an MUTCD statement shall, should or may be done. These have legal implications.</a:t>
            </a:r>
          </a:p>
          <a:p>
            <a:pPr eaLnBrk="1" hangingPunct="1"/>
            <a:r>
              <a:rPr lang="en-US" b="1" dirty="0">
                <a:cs typeface="Arial" charset="0"/>
              </a:rPr>
              <a:t>Suggested Questions: </a:t>
            </a:r>
            <a:r>
              <a:rPr lang="en-US" dirty="0">
                <a:cs typeface="Arial" charset="0"/>
              </a:rPr>
              <a:t>What’s the difference between a standard and a guideline?</a:t>
            </a:r>
          </a:p>
          <a:p>
            <a:pPr eaLnBrk="1" hangingPunct="1"/>
            <a:r>
              <a:rPr lang="en-US" b="1" dirty="0">
                <a:cs typeface="Arial" charset="0"/>
              </a:rPr>
              <a:t>Additional Information: </a:t>
            </a:r>
            <a:r>
              <a:rPr lang="en-US" dirty="0">
                <a:cs typeface="Arial" charset="0"/>
              </a:rPr>
              <a:t>This reformat was first done with the “Millennium” edition.</a:t>
            </a:r>
            <a:endParaRPr lang="en-US" b="1" dirty="0">
              <a:cs typeface="Arial" charset="0"/>
            </a:endParaRPr>
          </a:p>
          <a:p>
            <a:pPr eaLnBrk="1" hangingPunct="1"/>
            <a:r>
              <a:rPr lang="en-US" b="1" dirty="0">
                <a:cs typeface="Arial" charset="0"/>
              </a:rPr>
              <a:t>Possible Problems: </a:t>
            </a:r>
            <a:r>
              <a:rPr lang="en-US" dirty="0">
                <a:cs typeface="Arial" charset="0"/>
              </a:rPr>
              <a:t>Avoid getting into much detail here since individual slides follow.</a:t>
            </a:r>
          </a:p>
          <a:p>
            <a:pPr eaLnBrk="1" hangingPunct="1"/>
            <a:endParaRPr lang="en-US" dirty="0">
              <a:cs typeface="Arial" charset="0"/>
            </a:endParaRPr>
          </a:p>
        </p:txBody>
      </p:sp>
    </p:spTree>
    <p:extLst>
      <p:ext uri="{BB962C8B-B14F-4D97-AF65-F5344CB8AC3E}">
        <p14:creationId xmlns:p14="http://schemas.microsoft.com/office/powerpoint/2010/main" val="1368585919"/>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8466" name="Rectangle 2"/>
          <p:cNvSpPr>
            <a:spLocks noGrp="1" noRot="1" noChangeAspect="1" noChangeArrowheads="1" noTextEdit="1"/>
          </p:cNvSpPr>
          <p:nvPr>
            <p:ph type="sldImg"/>
          </p:nvPr>
        </p:nvSpPr>
        <p:spPr>
          <a:ln/>
        </p:spPr>
      </p:sp>
      <p:sp>
        <p:nvSpPr>
          <p:cNvPr id="318467" name="Rectangle 3"/>
          <p:cNvSpPr>
            <a:spLocks noGrp="1" noChangeArrowheads="1"/>
          </p:cNvSpPr>
          <p:nvPr>
            <p:ph type="body" idx="1"/>
          </p:nvPr>
        </p:nvSpPr>
        <p:spPr>
          <a:noFill/>
          <a:ln/>
        </p:spPr>
        <p:txBody>
          <a:bodyPr/>
          <a:lstStyle/>
          <a:p>
            <a:pPr eaLnBrk="1" hangingPunct="1"/>
            <a:r>
              <a:rPr lang="en-US" b="1" dirty="0">
                <a:cs typeface="Arial" charset="0"/>
              </a:rPr>
              <a:t>Key Message: </a:t>
            </a:r>
            <a:r>
              <a:rPr lang="en-US" dirty="0">
                <a:cs typeface="Arial" charset="0"/>
              </a:rPr>
              <a:t>Discuss when NOT TO use APs</a:t>
            </a:r>
          </a:p>
          <a:p>
            <a:pPr eaLnBrk="1" hangingPunct="1"/>
            <a:r>
              <a:rPr lang="en-US" b="1" dirty="0">
                <a:cs typeface="Arial" charset="0"/>
              </a:rPr>
              <a:t>Est. Presentation Time: </a:t>
            </a:r>
            <a:r>
              <a:rPr lang="en-US" dirty="0">
                <a:cs typeface="Arial" charset="0"/>
              </a:rPr>
              <a:t>1 minute(s)</a:t>
            </a:r>
          </a:p>
          <a:p>
            <a:pPr eaLnBrk="1" hangingPunct="1"/>
            <a:r>
              <a:rPr lang="en-US" b="1" dirty="0">
                <a:cs typeface="Arial" charset="0"/>
              </a:rPr>
              <a:t>Explanation of Cues/Builds: </a:t>
            </a:r>
            <a:r>
              <a:rPr lang="en-US" dirty="0">
                <a:cs typeface="Arial" charset="0"/>
              </a:rPr>
              <a:t>None</a:t>
            </a:r>
          </a:p>
          <a:p>
            <a:pPr eaLnBrk="1" hangingPunct="1"/>
            <a:r>
              <a:rPr lang="en-US" b="1" dirty="0">
                <a:cs typeface="Arial" charset="0"/>
              </a:rPr>
              <a:t>Suggested Comments: </a:t>
            </a:r>
            <a:r>
              <a:rPr lang="en-US" dirty="0">
                <a:cs typeface="Arial" charset="0"/>
              </a:rPr>
              <a:t>There are two conditions under which arrow boards shall not be used: On to laterally shift traffic and on two lane roads. Let’s discuss why.</a:t>
            </a:r>
          </a:p>
          <a:p>
            <a:pPr eaLnBrk="1" hangingPunct="1"/>
            <a:r>
              <a:rPr lang="en-US" b="1" dirty="0">
                <a:cs typeface="Arial" charset="0"/>
              </a:rPr>
              <a:t>Suggested Questions: </a:t>
            </a:r>
            <a:r>
              <a:rPr lang="en-US" dirty="0">
                <a:cs typeface="Arial" charset="0"/>
              </a:rPr>
              <a:t>None</a:t>
            </a:r>
          </a:p>
          <a:p>
            <a:pPr eaLnBrk="1" hangingPunct="1"/>
            <a:r>
              <a:rPr lang="en-US" b="1" dirty="0">
                <a:cs typeface="Arial" charset="0"/>
              </a:rPr>
              <a:t>Additional Information: </a:t>
            </a:r>
            <a:r>
              <a:rPr lang="en-US" dirty="0">
                <a:cs typeface="Arial" charset="0"/>
              </a:rPr>
              <a:t>None</a:t>
            </a:r>
          </a:p>
          <a:p>
            <a:pPr eaLnBrk="1" hangingPunct="1"/>
            <a:r>
              <a:rPr lang="en-US" b="1" dirty="0">
                <a:cs typeface="Arial" charset="0"/>
              </a:rPr>
              <a:t>Possible Problems: </a:t>
            </a:r>
            <a:r>
              <a:rPr lang="en-US" dirty="0">
                <a:cs typeface="Arial" charset="0"/>
              </a:rPr>
              <a:t>None</a:t>
            </a:r>
          </a:p>
          <a:p>
            <a:pPr eaLnBrk="1" hangingPunct="1"/>
            <a:endParaRPr lang="en-US" dirty="0">
              <a:cs typeface="Arial" charset="0"/>
            </a:endParaRPr>
          </a:p>
        </p:txBody>
      </p:sp>
    </p:spTree>
    <p:extLst>
      <p:ext uri="{BB962C8B-B14F-4D97-AF65-F5344CB8AC3E}">
        <p14:creationId xmlns:p14="http://schemas.microsoft.com/office/powerpoint/2010/main" val="319637364"/>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9490" name="Rectangle 2"/>
          <p:cNvSpPr>
            <a:spLocks noGrp="1" noRot="1" noChangeAspect="1" noChangeArrowheads="1" noTextEdit="1"/>
          </p:cNvSpPr>
          <p:nvPr>
            <p:ph type="sldImg"/>
          </p:nvPr>
        </p:nvSpPr>
        <p:spPr>
          <a:ln/>
        </p:spPr>
      </p:sp>
      <p:sp>
        <p:nvSpPr>
          <p:cNvPr id="319491" name="Rectangle 3"/>
          <p:cNvSpPr>
            <a:spLocks noGrp="1" noChangeArrowheads="1"/>
          </p:cNvSpPr>
          <p:nvPr>
            <p:ph type="body" idx="1"/>
          </p:nvPr>
        </p:nvSpPr>
        <p:spPr>
          <a:noFill/>
          <a:ln/>
        </p:spPr>
        <p:txBody>
          <a:bodyPr/>
          <a:lstStyle/>
          <a:p>
            <a:pPr eaLnBrk="1" hangingPunct="1"/>
            <a:r>
              <a:rPr lang="en-US" b="1" dirty="0">
                <a:cs typeface="Arial" charset="0"/>
              </a:rPr>
              <a:t>Key Message: </a:t>
            </a:r>
            <a:r>
              <a:rPr lang="en-US" sz="1400" dirty="0">
                <a:cs typeface="Arial" charset="0"/>
              </a:rPr>
              <a:t>Start discussion on channelizing devices</a:t>
            </a:r>
            <a:endParaRPr lang="en-US" b="1" dirty="0">
              <a:cs typeface="Arial" charset="0"/>
            </a:endParaRPr>
          </a:p>
          <a:p>
            <a:pPr eaLnBrk="1" hangingPunct="1"/>
            <a:r>
              <a:rPr lang="en-US" b="1" dirty="0">
                <a:cs typeface="Arial" charset="0"/>
              </a:rPr>
              <a:t>Est. Presentation Time: </a:t>
            </a:r>
            <a:r>
              <a:rPr lang="en-US" dirty="0">
                <a:cs typeface="Arial" charset="0"/>
              </a:rPr>
              <a:t>Less than 1 minute(s)</a:t>
            </a:r>
          </a:p>
          <a:p>
            <a:pPr eaLnBrk="1" hangingPunct="1"/>
            <a:r>
              <a:rPr lang="en-US" b="1" dirty="0">
                <a:cs typeface="Arial" charset="0"/>
              </a:rPr>
              <a:t>Explanation of Cues/Builds: </a:t>
            </a:r>
            <a:r>
              <a:rPr lang="en-US" dirty="0">
                <a:cs typeface="Arial" charset="0"/>
              </a:rPr>
              <a:t>None</a:t>
            </a:r>
          </a:p>
          <a:p>
            <a:pPr eaLnBrk="1" hangingPunct="1"/>
            <a:r>
              <a:rPr lang="en-US" b="1" dirty="0">
                <a:cs typeface="Arial" charset="0"/>
              </a:rPr>
              <a:t>Suggested Comments: </a:t>
            </a:r>
            <a:r>
              <a:rPr lang="en-US" dirty="0">
                <a:cs typeface="Arial" charset="0"/>
              </a:rPr>
              <a:t>The second TCD to be discussed are channelizing devices. These are the one to discuss.</a:t>
            </a:r>
            <a:endParaRPr lang="en-US" sz="1000" dirty="0">
              <a:cs typeface="Arial" charset="0"/>
            </a:endParaRPr>
          </a:p>
          <a:p>
            <a:pPr eaLnBrk="1" hangingPunct="1"/>
            <a:r>
              <a:rPr lang="en-US" b="1" dirty="0">
                <a:cs typeface="Arial" charset="0"/>
              </a:rPr>
              <a:t>Suggested Questions: </a:t>
            </a:r>
            <a:r>
              <a:rPr lang="en-US" dirty="0">
                <a:cs typeface="Arial" charset="0"/>
              </a:rPr>
              <a:t>None</a:t>
            </a:r>
          </a:p>
          <a:p>
            <a:pPr eaLnBrk="1" hangingPunct="1"/>
            <a:r>
              <a:rPr lang="en-US" b="1" dirty="0">
                <a:cs typeface="Arial" charset="0"/>
              </a:rPr>
              <a:t>Additional Information: </a:t>
            </a:r>
            <a:r>
              <a:rPr lang="en-US" dirty="0">
                <a:cs typeface="Arial" charset="0"/>
              </a:rPr>
              <a:t>Channelizing devices include cones, tubular markers, vertical boards, drums, barricades, and temporary raised islands.</a:t>
            </a:r>
          </a:p>
          <a:p>
            <a:pPr eaLnBrk="1" hangingPunct="1"/>
            <a:r>
              <a:rPr lang="en-US" b="1" dirty="0">
                <a:cs typeface="Arial" charset="0"/>
              </a:rPr>
              <a:t>Possible Problems: </a:t>
            </a:r>
            <a:r>
              <a:rPr lang="en-US" dirty="0">
                <a:cs typeface="Arial" charset="0"/>
              </a:rPr>
              <a:t>None</a:t>
            </a:r>
          </a:p>
          <a:p>
            <a:pPr eaLnBrk="1" hangingPunct="1"/>
            <a:endParaRPr lang="en-US" dirty="0">
              <a:cs typeface="Arial" charset="0"/>
            </a:endParaRPr>
          </a:p>
        </p:txBody>
      </p:sp>
    </p:spTree>
    <p:extLst>
      <p:ext uri="{BB962C8B-B14F-4D97-AF65-F5344CB8AC3E}">
        <p14:creationId xmlns:p14="http://schemas.microsoft.com/office/powerpoint/2010/main" val="3063849828"/>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0514" name="Rectangle 2"/>
          <p:cNvSpPr>
            <a:spLocks noGrp="1" noRot="1" noChangeAspect="1" noChangeArrowheads="1" noTextEdit="1"/>
          </p:cNvSpPr>
          <p:nvPr>
            <p:ph type="sldImg"/>
          </p:nvPr>
        </p:nvSpPr>
        <p:spPr>
          <a:xfrm>
            <a:off x="1106488" y="652463"/>
            <a:ext cx="4648200" cy="3486150"/>
          </a:xfrm>
          <a:solidFill>
            <a:srgbClr val="FFFFFF"/>
          </a:solidFill>
          <a:ln/>
        </p:spPr>
      </p:sp>
      <p:sp>
        <p:nvSpPr>
          <p:cNvPr id="320515" name="Rectangle 3"/>
          <p:cNvSpPr>
            <a:spLocks noGrp="1" noChangeArrowheads="1"/>
          </p:cNvSpPr>
          <p:nvPr>
            <p:ph type="body" idx="1"/>
          </p:nvPr>
        </p:nvSpPr>
        <p:spPr>
          <a:xfrm>
            <a:off x="914400" y="4354513"/>
            <a:ext cx="4953000" cy="4295775"/>
          </a:xfrm>
          <a:solidFill>
            <a:srgbClr val="FFFFFF"/>
          </a:solidFill>
          <a:ln/>
        </p:spPr>
        <p:txBody>
          <a:bodyPr lIns="92134" tIns="46067" rIns="92134" bIns="46067"/>
          <a:lstStyle/>
          <a:p>
            <a:pPr eaLnBrk="1" hangingPunct="1"/>
            <a:r>
              <a:rPr lang="en-US" b="1" dirty="0">
                <a:cs typeface="Arial" charset="0"/>
              </a:rPr>
              <a:t>Key Message: </a:t>
            </a:r>
            <a:r>
              <a:rPr lang="en-US" sz="1400" dirty="0">
                <a:cs typeface="Arial" charset="0"/>
              </a:rPr>
              <a:t>Discuss the function of channelizing devices</a:t>
            </a:r>
            <a:endParaRPr lang="en-US" b="1" dirty="0">
              <a:cs typeface="Arial" charset="0"/>
            </a:endParaRPr>
          </a:p>
          <a:p>
            <a:pPr eaLnBrk="1" hangingPunct="1"/>
            <a:r>
              <a:rPr lang="en-US" b="1" dirty="0">
                <a:cs typeface="Arial" charset="0"/>
              </a:rPr>
              <a:t>Est. Presentation Time: </a:t>
            </a:r>
            <a:r>
              <a:rPr lang="en-US" dirty="0">
                <a:cs typeface="Arial" charset="0"/>
              </a:rPr>
              <a:t>1 minute(s)</a:t>
            </a:r>
          </a:p>
          <a:p>
            <a:pPr eaLnBrk="1" hangingPunct="1"/>
            <a:r>
              <a:rPr lang="en-US" b="1" dirty="0">
                <a:cs typeface="Arial" charset="0"/>
              </a:rPr>
              <a:t>Explanation of Cues/Builds: </a:t>
            </a:r>
            <a:r>
              <a:rPr lang="en-US" dirty="0">
                <a:cs typeface="Arial" charset="0"/>
              </a:rPr>
              <a:t>None</a:t>
            </a:r>
          </a:p>
          <a:p>
            <a:pPr eaLnBrk="1" hangingPunct="1"/>
            <a:r>
              <a:rPr lang="en-US" b="1" dirty="0">
                <a:cs typeface="Arial" charset="0"/>
              </a:rPr>
              <a:t>Suggested Comments: </a:t>
            </a:r>
            <a:r>
              <a:rPr lang="en-US" dirty="0">
                <a:cs typeface="Arial" charset="0"/>
              </a:rPr>
              <a:t>The main function of channelizing devices is channelization or delineation. Although they may provide some level of protection, this is not their function. If we need protection, we must use protection devices, such as barriers.</a:t>
            </a:r>
            <a:endParaRPr lang="en-US" sz="1000" dirty="0">
              <a:cs typeface="Arial" charset="0"/>
            </a:endParaRPr>
          </a:p>
          <a:p>
            <a:pPr eaLnBrk="1" hangingPunct="1"/>
            <a:r>
              <a:rPr lang="en-US" b="1" dirty="0">
                <a:cs typeface="Arial" charset="0"/>
              </a:rPr>
              <a:t>Suggested Questions: </a:t>
            </a:r>
            <a:r>
              <a:rPr lang="en-US" dirty="0">
                <a:cs typeface="Arial" charset="0"/>
              </a:rPr>
              <a:t>Do they provide “protection”? Some, but this is not their main function. Would these devices keep your car from falling in a hole? No.</a:t>
            </a:r>
          </a:p>
          <a:p>
            <a:pPr eaLnBrk="1" hangingPunct="1"/>
            <a:r>
              <a:rPr lang="en-US" b="1" dirty="0">
                <a:cs typeface="Arial" charset="0"/>
              </a:rPr>
              <a:t>Additional Information:</a:t>
            </a:r>
          </a:p>
          <a:p>
            <a:pPr eaLnBrk="1" hangingPunct="1"/>
            <a:r>
              <a:rPr lang="en-US" b="1" dirty="0">
                <a:cs typeface="Arial" charset="0"/>
              </a:rPr>
              <a:t>Possible Problems: </a:t>
            </a:r>
            <a:r>
              <a:rPr lang="en-US" dirty="0">
                <a:cs typeface="Arial" charset="0"/>
              </a:rPr>
              <a:t>None</a:t>
            </a:r>
          </a:p>
          <a:p>
            <a:pPr eaLnBrk="1" hangingPunct="1"/>
            <a:endParaRPr lang="en-US" sz="1400" dirty="0">
              <a:cs typeface="Arial" charset="0"/>
            </a:endParaRPr>
          </a:p>
        </p:txBody>
      </p:sp>
    </p:spTree>
    <p:extLst>
      <p:ext uri="{BB962C8B-B14F-4D97-AF65-F5344CB8AC3E}">
        <p14:creationId xmlns:p14="http://schemas.microsoft.com/office/powerpoint/2010/main" val="4211902766"/>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1538" name="Rectangle 2"/>
          <p:cNvSpPr>
            <a:spLocks noGrp="1" noRot="1" noChangeAspect="1" noChangeArrowheads="1" noTextEdit="1"/>
          </p:cNvSpPr>
          <p:nvPr>
            <p:ph type="sldImg"/>
          </p:nvPr>
        </p:nvSpPr>
        <p:spPr>
          <a:ln/>
        </p:spPr>
      </p:sp>
      <p:sp>
        <p:nvSpPr>
          <p:cNvPr id="321539" name="Rectangle 3"/>
          <p:cNvSpPr>
            <a:spLocks noGrp="1" noChangeArrowheads="1"/>
          </p:cNvSpPr>
          <p:nvPr>
            <p:ph type="body" idx="1"/>
          </p:nvPr>
        </p:nvSpPr>
        <p:spPr>
          <a:noFill/>
          <a:ln/>
        </p:spPr>
        <p:txBody>
          <a:bodyPr/>
          <a:lstStyle/>
          <a:p>
            <a:pPr eaLnBrk="1" hangingPunct="1"/>
            <a:r>
              <a:rPr lang="en-US" b="1" dirty="0">
                <a:cs typeface="Arial" charset="0"/>
              </a:rPr>
              <a:t>Key Message: </a:t>
            </a:r>
            <a:r>
              <a:rPr lang="en-US" dirty="0">
                <a:cs typeface="Arial" charset="0"/>
              </a:rPr>
              <a:t>Discuss types of warning lights.</a:t>
            </a:r>
          </a:p>
          <a:p>
            <a:pPr eaLnBrk="1" hangingPunct="1"/>
            <a:r>
              <a:rPr lang="en-US" b="1" dirty="0">
                <a:cs typeface="Arial" charset="0"/>
              </a:rPr>
              <a:t>Est. Presentation Time: </a:t>
            </a:r>
            <a:r>
              <a:rPr lang="en-US" dirty="0">
                <a:cs typeface="Arial" charset="0"/>
              </a:rPr>
              <a:t>2 minute(s)</a:t>
            </a:r>
          </a:p>
          <a:p>
            <a:pPr eaLnBrk="1" hangingPunct="1"/>
            <a:r>
              <a:rPr lang="en-US" b="1" dirty="0">
                <a:cs typeface="Arial" charset="0"/>
              </a:rPr>
              <a:t>Explanation of Cues/Builds: </a:t>
            </a:r>
            <a:r>
              <a:rPr lang="en-US" dirty="0">
                <a:cs typeface="Arial" charset="0"/>
              </a:rPr>
              <a:t>None</a:t>
            </a:r>
          </a:p>
          <a:p>
            <a:pPr eaLnBrk="1" hangingPunct="1"/>
            <a:r>
              <a:rPr lang="en-US" b="1" dirty="0">
                <a:cs typeface="Arial" charset="0"/>
              </a:rPr>
              <a:t>Suggested Comments: </a:t>
            </a:r>
            <a:r>
              <a:rPr lang="en-US" dirty="0">
                <a:cs typeface="Arial" charset="0"/>
              </a:rPr>
              <a:t>Type A, Type B, Type C, and Type D 360-degree warning lights are portable, powered, yellow, lens-directed, enclosed lights.</a:t>
            </a:r>
          </a:p>
          <a:p>
            <a:pPr eaLnBrk="1" hangingPunct="1"/>
            <a:r>
              <a:rPr lang="en-US" b="1" dirty="0">
                <a:cs typeface="Arial" charset="0"/>
              </a:rPr>
              <a:t>Suggested Questions: </a:t>
            </a:r>
            <a:r>
              <a:rPr lang="en-US" dirty="0">
                <a:cs typeface="Arial" charset="0"/>
              </a:rPr>
              <a:t>None</a:t>
            </a:r>
          </a:p>
          <a:p>
            <a:pPr eaLnBrk="1" hangingPunct="1"/>
            <a:r>
              <a:rPr lang="en-US" b="1" dirty="0">
                <a:cs typeface="Arial" charset="0"/>
              </a:rPr>
              <a:t>Additional Information: </a:t>
            </a:r>
            <a:r>
              <a:rPr lang="en-US" dirty="0">
                <a:cs typeface="Arial" charset="0"/>
              </a:rPr>
              <a:t>Refer to MUTCD Section 6F.78. When warning lights are used, they shall be mounted on signs or channelizing devices in a manner that, if hit by an errant vehicle, they will not be likely to penetrate the windshield.</a:t>
            </a:r>
          </a:p>
          <a:p>
            <a:pPr eaLnBrk="1" hangingPunct="1"/>
            <a:r>
              <a:rPr lang="en-US" b="1" dirty="0">
                <a:cs typeface="Arial" charset="0"/>
              </a:rPr>
              <a:t>Possible Problems: </a:t>
            </a:r>
            <a:r>
              <a:rPr lang="en-US" dirty="0">
                <a:cs typeface="Arial" charset="0"/>
              </a:rPr>
              <a:t>None</a:t>
            </a:r>
          </a:p>
        </p:txBody>
      </p:sp>
    </p:spTree>
    <p:extLst>
      <p:ext uri="{BB962C8B-B14F-4D97-AF65-F5344CB8AC3E}">
        <p14:creationId xmlns:p14="http://schemas.microsoft.com/office/powerpoint/2010/main" val="1297694113"/>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2562" name="Rectangle 2"/>
          <p:cNvSpPr>
            <a:spLocks noGrp="1" noRot="1" noChangeAspect="1" noChangeArrowheads="1" noTextEdit="1"/>
          </p:cNvSpPr>
          <p:nvPr>
            <p:ph type="sldImg"/>
          </p:nvPr>
        </p:nvSpPr>
        <p:spPr>
          <a:ln/>
        </p:spPr>
      </p:sp>
      <p:sp>
        <p:nvSpPr>
          <p:cNvPr id="322563" name="Rectangle 3"/>
          <p:cNvSpPr>
            <a:spLocks noGrp="1" noChangeArrowheads="1"/>
          </p:cNvSpPr>
          <p:nvPr>
            <p:ph type="body" idx="1"/>
          </p:nvPr>
        </p:nvSpPr>
        <p:spPr>
          <a:noFill/>
          <a:ln/>
        </p:spPr>
        <p:txBody>
          <a:bodyPr/>
          <a:lstStyle/>
          <a:p>
            <a:pPr eaLnBrk="1" hangingPunct="1"/>
            <a:r>
              <a:rPr lang="en-US" b="1" dirty="0">
                <a:cs typeface="Arial" charset="0"/>
              </a:rPr>
              <a:t>Key Message: </a:t>
            </a:r>
            <a:r>
              <a:rPr lang="en-US" dirty="0">
                <a:cs typeface="Arial" charset="0"/>
              </a:rPr>
              <a:t>Discuss Type A warning lights.</a:t>
            </a:r>
          </a:p>
          <a:p>
            <a:pPr eaLnBrk="1" hangingPunct="1"/>
            <a:r>
              <a:rPr lang="en-US" b="1" dirty="0">
                <a:cs typeface="Arial" charset="0"/>
              </a:rPr>
              <a:t>Est. Presentation Time: </a:t>
            </a:r>
            <a:r>
              <a:rPr lang="en-US" dirty="0">
                <a:cs typeface="Arial" charset="0"/>
              </a:rPr>
              <a:t>2 minute(s)</a:t>
            </a:r>
          </a:p>
          <a:p>
            <a:pPr eaLnBrk="1" hangingPunct="1"/>
            <a:r>
              <a:rPr lang="en-US" b="1" dirty="0">
                <a:cs typeface="Arial" charset="0"/>
              </a:rPr>
              <a:t>Explanation of Cues/Builds: </a:t>
            </a:r>
            <a:r>
              <a:rPr lang="en-US" dirty="0">
                <a:cs typeface="Arial" charset="0"/>
              </a:rPr>
              <a:t>None</a:t>
            </a:r>
          </a:p>
          <a:p>
            <a:pPr eaLnBrk="1" hangingPunct="1"/>
            <a:r>
              <a:rPr lang="en-US" b="1" dirty="0">
                <a:cs typeface="Arial" charset="0"/>
              </a:rPr>
              <a:t>Suggested Comments: </a:t>
            </a:r>
            <a:r>
              <a:rPr lang="en-US" dirty="0">
                <a:cs typeface="Arial" charset="0"/>
              </a:rPr>
              <a:t>Type A Low-Intensity Flashing warning lights shall be maintained so as to be capable of being visible on a clear night from a distance of 3,000 ft. Type A Low-Intensity Flashing warning lights are used to warn road users during nighttime hours that they are approaching or proceeding in a potentially hazardous area. Type A warning lights may be mounted on channelizing devices.</a:t>
            </a:r>
          </a:p>
          <a:p>
            <a:pPr eaLnBrk="1" hangingPunct="1"/>
            <a:r>
              <a:rPr lang="en-US" b="1" dirty="0">
                <a:cs typeface="Arial" charset="0"/>
              </a:rPr>
              <a:t>Suggested Questions: </a:t>
            </a:r>
            <a:r>
              <a:rPr lang="en-US" dirty="0">
                <a:cs typeface="Arial" charset="0"/>
              </a:rPr>
              <a:t>None</a:t>
            </a:r>
          </a:p>
          <a:p>
            <a:pPr eaLnBrk="1" hangingPunct="1"/>
            <a:r>
              <a:rPr lang="en-US" b="1" dirty="0">
                <a:cs typeface="Arial" charset="0"/>
              </a:rPr>
              <a:t>Additional Information: </a:t>
            </a:r>
            <a:r>
              <a:rPr lang="en-US" dirty="0">
                <a:cs typeface="Arial" charset="0"/>
              </a:rPr>
              <a:t>Refer to MUTCD Section 6F.78.</a:t>
            </a:r>
          </a:p>
          <a:p>
            <a:pPr eaLnBrk="1" hangingPunct="1"/>
            <a:r>
              <a:rPr lang="en-US" b="1" dirty="0">
                <a:cs typeface="Arial" charset="0"/>
              </a:rPr>
              <a:t>Possible Problems: </a:t>
            </a:r>
            <a:r>
              <a:rPr lang="en-US" dirty="0">
                <a:cs typeface="Arial" charset="0"/>
              </a:rPr>
              <a:t>None</a:t>
            </a:r>
          </a:p>
          <a:p>
            <a:pPr eaLnBrk="1" hangingPunct="1"/>
            <a:endParaRPr lang="en-US" dirty="0">
              <a:cs typeface="Arial" charset="0"/>
            </a:endParaRPr>
          </a:p>
        </p:txBody>
      </p:sp>
    </p:spTree>
    <p:extLst>
      <p:ext uri="{BB962C8B-B14F-4D97-AF65-F5344CB8AC3E}">
        <p14:creationId xmlns:p14="http://schemas.microsoft.com/office/powerpoint/2010/main" val="911418119"/>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3586" name="Rectangle 2"/>
          <p:cNvSpPr>
            <a:spLocks noGrp="1" noRot="1" noChangeAspect="1" noChangeArrowheads="1" noTextEdit="1"/>
          </p:cNvSpPr>
          <p:nvPr>
            <p:ph type="sldImg"/>
          </p:nvPr>
        </p:nvSpPr>
        <p:spPr>
          <a:ln/>
        </p:spPr>
      </p:sp>
      <p:sp>
        <p:nvSpPr>
          <p:cNvPr id="323587" name="Rectangle 3"/>
          <p:cNvSpPr>
            <a:spLocks noGrp="1" noChangeArrowheads="1"/>
          </p:cNvSpPr>
          <p:nvPr>
            <p:ph type="body" idx="1"/>
          </p:nvPr>
        </p:nvSpPr>
        <p:spPr>
          <a:noFill/>
          <a:ln/>
        </p:spPr>
        <p:txBody>
          <a:bodyPr/>
          <a:lstStyle/>
          <a:p>
            <a:pPr eaLnBrk="1" hangingPunct="1"/>
            <a:r>
              <a:rPr lang="en-US" b="1" dirty="0">
                <a:cs typeface="Arial" charset="0"/>
              </a:rPr>
              <a:t>Key Message: </a:t>
            </a:r>
            <a:r>
              <a:rPr lang="en-US" dirty="0">
                <a:cs typeface="Arial" charset="0"/>
              </a:rPr>
              <a:t>Discuss Type B warning lights.</a:t>
            </a:r>
          </a:p>
          <a:p>
            <a:pPr eaLnBrk="1" hangingPunct="1"/>
            <a:r>
              <a:rPr lang="en-US" b="1" dirty="0">
                <a:cs typeface="Arial" charset="0"/>
              </a:rPr>
              <a:t>Est. Presentation Time: </a:t>
            </a:r>
            <a:r>
              <a:rPr lang="en-US" dirty="0">
                <a:cs typeface="Arial" charset="0"/>
              </a:rPr>
              <a:t>2 minute(s)</a:t>
            </a:r>
          </a:p>
          <a:p>
            <a:pPr eaLnBrk="1" hangingPunct="1"/>
            <a:r>
              <a:rPr lang="en-US" b="1" dirty="0">
                <a:cs typeface="Arial" charset="0"/>
              </a:rPr>
              <a:t>Explanation of Cues/Builds: </a:t>
            </a:r>
            <a:r>
              <a:rPr lang="en-US" dirty="0">
                <a:cs typeface="Arial" charset="0"/>
              </a:rPr>
              <a:t>None</a:t>
            </a:r>
          </a:p>
          <a:p>
            <a:pPr eaLnBrk="1" hangingPunct="1"/>
            <a:r>
              <a:rPr lang="en-US" b="1" dirty="0">
                <a:cs typeface="Arial" charset="0"/>
              </a:rPr>
              <a:t>Suggested Comments: </a:t>
            </a:r>
            <a:r>
              <a:rPr lang="en-US" dirty="0">
                <a:cs typeface="Arial" charset="0"/>
              </a:rPr>
              <a:t>Type B High-Intensity Flashing warning lights shall be maintained so as to be capable of being visible on a sunny day when viewed without the sun directly on or behind the device from a distance of 1,000 ft.</a:t>
            </a:r>
          </a:p>
          <a:p>
            <a:pPr eaLnBrk="1" hangingPunct="1"/>
            <a:r>
              <a:rPr lang="en-US" b="1" dirty="0">
                <a:cs typeface="Arial" charset="0"/>
              </a:rPr>
              <a:t>Suggested Questions: </a:t>
            </a:r>
            <a:r>
              <a:rPr lang="en-US" dirty="0">
                <a:cs typeface="Arial" charset="0"/>
              </a:rPr>
              <a:t>None</a:t>
            </a:r>
          </a:p>
          <a:p>
            <a:pPr eaLnBrk="1" hangingPunct="1"/>
            <a:r>
              <a:rPr lang="en-US" b="1" dirty="0">
                <a:cs typeface="Arial" charset="0"/>
              </a:rPr>
              <a:t>Additional Information: </a:t>
            </a:r>
            <a:r>
              <a:rPr lang="en-US" dirty="0">
                <a:cs typeface="Arial" charset="0"/>
              </a:rPr>
              <a:t>Refer to MUTCD Section 6F.78.</a:t>
            </a:r>
          </a:p>
          <a:p>
            <a:pPr eaLnBrk="1" hangingPunct="1"/>
            <a:r>
              <a:rPr lang="en-US" b="1" dirty="0">
                <a:cs typeface="Arial" charset="0"/>
              </a:rPr>
              <a:t>Possible Problems: </a:t>
            </a:r>
            <a:r>
              <a:rPr lang="en-US" dirty="0">
                <a:cs typeface="Arial" charset="0"/>
              </a:rPr>
              <a:t>None</a:t>
            </a:r>
          </a:p>
          <a:p>
            <a:pPr eaLnBrk="1" hangingPunct="1"/>
            <a:endParaRPr lang="en-US" dirty="0">
              <a:cs typeface="Arial" charset="0"/>
            </a:endParaRPr>
          </a:p>
        </p:txBody>
      </p:sp>
    </p:spTree>
    <p:extLst>
      <p:ext uri="{BB962C8B-B14F-4D97-AF65-F5344CB8AC3E}">
        <p14:creationId xmlns:p14="http://schemas.microsoft.com/office/powerpoint/2010/main" val="2936923042"/>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4610" name="Rectangle 2"/>
          <p:cNvSpPr>
            <a:spLocks noGrp="1" noRot="1" noChangeAspect="1" noChangeArrowheads="1" noTextEdit="1"/>
          </p:cNvSpPr>
          <p:nvPr>
            <p:ph type="sldImg"/>
          </p:nvPr>
        </p:nvSpPr>
        <p:spPr>
          <a:ln/>
        </p:spPr>
      </p:sp>
      <p:sp>
        <p:nvSpPr>
          <p:cNvPr id="324611" name="Rectangle 3"/>
          <p:cNvSpPr>
            <a:spLocks noGrp="1" noChangeArrowheads="1"/>
          </p:cNvSpPr>
          <p:nvPr>
            <p:ph type="body" idx="1"/>
          </p:nvPr>
        </p:nvSpPr>
        <p:spPr>
          <a:noFill/>
          <a:ln/>
        </p:spPr>
        <p:txBody>
          <a:bodyPr/>
          <a:lstStyle/>
          <a:p>
            <a:pPr eaLnBrk="1" hangingPunct="1"/>
            <a:r>
              <a:rPr lang="en-US" b="1" dirty="0">
                <a:cs typeface="Arial" charset="0"/>
              </a:rPr>
              <a:t>Key Message: </a:t>
            </a:r>
            <a:r>
              <a:rPr lang="en-US" dirty="0">
                <a:cs typeface="Arial" charset="0"/>
              </a:rPr>
              <a:t>Discuss Type C and D warning lights</a:t>
            </a:r>
          </a:p>
          <a:p>
            <a:pPr eaLnBrk="1" hangingPunct="1"/>
            <a:r>
              <a:rPr lang="en-US" b="1" dirty="0">
                <a:cs typeface="Arial" charset="0"/>
              </a:rPr>
              <a:t>Est. Presentation Time: </a:t>
            </a:r>
            <a:r>
              <a:rPr lang="en-US" dirty="0">
                <a:cs typeface="Arial" charset="0"/>
              </a:rPr>
              <a:t>2 minute(s)</a:t>
            </a:r>
          </a:p>
          <a:p>
            <a:pPr eaLnBrk="1" hangingPunct="1"/>
            <a:r>
              <a:rPr lang="en-US" b="1" dirty="0">
                <a:cs typeface="Arial" charset="0"/>
              </a:rPr>
              <a:t>Explanation of Cues/Builds: </a:t>
            </a:r>
            <a:r>
              <a:rPr lang="en-US" dirty="0">
                <a:cs typeface="Arial" charset="0"/>
              </a:rPr>
              <a:t>None</a:t>
            </a:r>
          </a:p>
          <a:p>
            <a:pPr eaLnBrk="1" hangingPunct="1"/>
            <a:r>
              <a:rPr lang="en-US" b="1" dirty="0">
                <a:cs typeface="Arial" charset="0"/>
              </a:rPr>
              <a:t>Suggested Comments: </a:t>
            </a:r>
            <a:r>
              <a:rPr lang="en-US" dirty="0">
                <a:cs typeface="Arial" charset="0"/>
              </a:rPr>
              <a:t>Type C Steady-Burn warning lights and Type D 360-degree Steady-Burn warning lights may be used during nighttime hours to delineate the edge of the traveled way. When used to delineate a curve, Type C and Type D 360-degree warning lights should only be used on devices on the outside of the curve, and not on the inside of the curve.</a:t>
            </a:r>
          </a:p>
          <a:p>
            <a:pPr eaLnBrk="1" hangingPunct="1"/>
            <a:r>
              <a:rPr lang="en-US" b="1" dirty="0">
                <a:cs typeface="Arial" charset="0"/>
              </a:rPr>
              <a:t>Suggested Questions: </a:t>
            </a:r>
            <a:r>
              <a:rPr lang="en-US" dirty="0">
                <a:cs typeface="Arial" charset="0"/>
              </a:rPr>
              <a:t>None</a:t>
            </a:r>
          </a:p>
          <a:p>
            <a:pPr eaLnBrk="1" hangingPunct="1"/>
            <a:r>
              <a:rPr lang="en-US" b="1" dirty="0">
                <a:cs typeface="Arial" charset="0"/>
              </a:rPr>
              <a:t>Additional Information: </a:t>
            </a:r>
            <a:r>
              <a:rPr lang="en-US" dirty="0">
                <a:cs typeface="Arial" charset="0"/>
              </a:rPr>
              <a:t>Refer to MUTCD Section 6F.78.</a:t>
            </a:r>
          </a:p>
          <a:p>
            <a:pPr eaLnBrk="1" hangingPunct="1"/>
            <a:r>
              <a:rPr lang="en-US" b="1" dirty="0">
                <a:cs typeface="Arial" charset="0"/>
              </a:rPr>
              <a:t>Possible Problems: </a:t>
            </a:r>
            <a:r>
              <a:rPr lang="en-US" dirty="0">
                <a:cs typeface="Arial" charset="0"/>
              </a:rPr>
              <a:t>Required by several states.</a:t>
            </a:r>
          </a:p>
          <a:p>
            <a:pPr eaLnBrk="1" hangingPunct="1"/>
            <a:endParaRPr lang="en-US" dirty="0">
              <a:cs typeface="Arial" charset="0"/>
            </a:endParaRPr>
          </a:p>
        </p:txBody>
      </p:sp>
    </p:spTree>
    <p:extLst>
      <p:ext uri="{BB962C8B-B14F-4D97-AF65-F5344CB8AC3E}">
        <p14:creationId xmlns:p14="http://schemas.microsoft.com/office/powerpoint/2010/main" val="4117960609"/>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5634" name="Rectangle 7"/>
          <p:cNvSpPr>
            <a:spLocks noGrp="1" noChangeArrowheads="1"/>
          </p:cNvSpPr>
          <p:nvPr>
            <p:ph type="sldNum" sz="quarter" idx="4294967295"/>
          </p:nvPr>
        </p:nvSpPr>
        <p:spPr bwMode="auto">
          <a:xfrm>
            <a:off x="3884613" y="8685213"/>
            <a:ext cx="2971800" cy="457200"/>
          </a:xfrm>
          <a:prstGeom prst="rect">
            <a:avLst/>
          </a:prstGeom>
          <a:noFill/>
          <a:ln>
            <a:miter lim="800000"/>
            <a:headEnd/>
            <a:tailEnd/>
          </a:ln>
        </p:spPr>
        <p:txBody>
          <a:bodyPr lIns="86493" tIns="43247" rIns="86493" bIns="43247"/>
          <a:lstStyle/>
          <a:p>
            <a:fld id="{BE03F253-B945-4A33-A956-19CA4AE3CD44}" type="slidenum">
              <a:rPr lang="en-US"/>
              <a:pPr/>
              <a:t>119</a:t>
            </a:fld>
            <a:endParaRPr lang="en-US" dirty="0"/>
          </a:p>
        </p:txBody>
      </p:sp>
      <p:sp>
        <p:nvSpPr>
          <p:cNvPr id="325635" name="Rectangle 2"/>
          <p:cNvSpPr>
            <a:spLocks noGrp="1" noRot="1" noChangeAspect="1" noChangeArrowheads="1" noTextEdit="1"/>
          </p:cNvSpPr>
          <p:nvPr>
            <p:ph type="sldImg"/>
          </p:nvPr>
        </p:nvSpPr>
        <p:spPr>
          <a:solidFill>
            <a:srgbClr val="FFFFFF"/>
          </a:solidFill>
          <a:ln/>
        </p:spPr>
      </p:sp>
      <p:sp>
        <p:nvSpPr>
          <p:cNvPr id="325636" name="Rectangle 3"/>
          <p:cNvSpPr>
            <a:spLocks noGrp="1" noChangeArrowheads="1"/>
          </p:cNvSpPr>
          <p:nvPr>
            <p:ph type="body" idx="1"/>
          </p:nvPr>
        </p:nvSpPr>
        <p:spPr>
          <a:xfrm>
            <a:off x="914400" y="4343400"/>
            <a:ext cx="5029200" cy="4114800"/>
          </a:xfrm>
          <a:noFill/>
          <a:ln/>
        </p:spPr>
        <p:txBody>
          <a:bodyPr/>
          <a:lstStyle/>
          <a:p>
            <a:pPr eaLnBrk="1" hangingPunct="1"/>
            <a:r>
              <a:rPr lang="en-US" b="1" dirty="0">
                <a:cs typeface="Arial" charset="0"/>
              </a:rPr>
              <a:t>Key Message: </a:t>
            </a:r>
            <a:r>
              <a:rPr lang="en-US" dirty="0">
                <a:cs typeface="Arial" charset="0"/>
              </a:rPr>
              <a:t>Discuss the definition of positive protection devices</a:t>
            </a:r>
          </a:p>
          <a:p>
            <a:pPr eaLnBrk="1" hangingPunct="1"/>
            <a:r>
              <a:rPr lang="en-US" b="1" dirty="0">
                <a:cs typeface="Arial" charset="0"/>
              </a:rPr>
              <a:t>Est. Presentation Time: </a:t>
            </a:r>
            <a:r>
              <a:rPr lang="en-US" dirty="0">
                <a:cs typeface="Arial" charset="0"/>
              </a:rPr>
              <a:t>1-2 minute(s)</a:t>
            </a:r>
          </a:p>
          <a:p>
            <a:pPr eaLnBrk="1" hangingPunct="1"/>
            <a:r>
              <a:rPr lang="en-US" b="1" dirty="0">
                <a:cs typeface="Arial" charset="0"/>
              </a:rPr>
              <a:t>Explanation of Cues/Builds: </a:t>
            </a:r>
            <a:r>
              <a:rPr lang="en-US" dirty="0">
                <a:cs typeface="Arial" charset="0"/>
              </a:rPr>
              <a:t>None</a:t>
            </a:r>
          </a:p>
          <a:p>
            <a:pPr eaLnBrk="1" hangingPunct="1"/>
            <a:r>
              <a:rPr lang="en-US" b="1" dirty="0">
                <a:cs typeface="Arial" charset="0"/>
              </a:rPr>
              <a:t>Suggested Comments</a:t>
            </a:r>
            <a:r>
              <a:rPr lang="en-US" dirty="0">
                <a:cs typeface="Arial" charset="0"/>
              </a:rPr>
              <a:t>: Positive protection is also used to prevent vehicles from striking objects that may be hazardous.  Such devices must meet NCHRP Report 350 requirements for crashworthiness, or the newer Manual for Assessing Safety Hardware (MASH). Temporary traffic barriers are devices designed to help prevent penetration by vehicles while minimizing injuries to vehicle occupants, and are designed to protect workers, bicyclists, and pedestrians. </a:t>
            </a:r>
          </a:p>
          <a:p>
            <a:pPr eaLnBrk="1" hangingPunct="1"/>
            <a:r>
              <a:rPr lang="en-US" b="1" dirty="0">
                <a:cs typeface="Arial" charset="0"/>
              </a:rPr>
              <a:t>Suggested Questions: </a:t>
            </a:r>
            <a:r>
              <a:rPr lang="en-US" dirty="0">
                <a:cs typeface="Arial" charset="0"/>
              </a:rPr>
              <a:t>What is your current policy for when to use positive protection?</a:t>
            </a:r>
          </a:p>
          <a:p>
            <a:pPr eaLnBrk="1" hangingPunct="1"/>
            <a:r>
              <a:rPr lang="en-US" b="1" dirty="0">
                <a:cs typeface="Arial" charset="0"/>
              </a:rPr>
              <a:t>Additional Information: </a:t>
            </a:r>
            <a:r>
              <a:rPr lang="en-US" dirty="0">
                <a:cs typeface="Arial" charset="0"/>
              </a:rPr>
              <a:t>All crashworthy devices should have an FHWA Office of Safety acceptance letter.  Devices already approved may continue to be used, but new devices must be tested and approved based on the MASH requirements as MASH supersedes NCHRP Report 350.</a:t>
            </a:r>
          </a:p>
          <a:p>
            <a:pPr eaLnBrk="1" hangingPunct="1"/>
            <a:r>
              <a:rPr lang="en-US" b="1" dirty="0">
                <a:cs typeface="Arial" charset="0"/>
              </a:rPr>
              <a:t>Possible Problems: </a:t>
            </a:r>
            <a:r>
              <a:rPr lang="en-US" dirty="0">
                <a:cs typeface="Arial" charset="0"/>
              </a:rPr>
              <a:t>None</a:t>
            </a:r>
          </a:p>
          <a:p>
            <a:pPr eaLnBrk="1" hangingPunct="1"/>
            <a:endParaRPr lang="en-US" dirty="0">
              <a:cs typeface="Arial" charset="0"/>
            </a:endParaRPr>
          </a:p>
        </p:txBody>
      </p:sp>
    </p:spTree>
    <p:extLst>
      <p:ext uri="{BB962C8B-B14F-4D97-AF65-F5344CB8AC3E}">
        <p14:creationId xmlns:p14="http://schemas.microsoft.com/office/powerpoint/2010/main" val="320755953"/>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6658" name="Rectangle 7"/>
          <p:cNvSpPr>
            <a:spLocks noGrp="1" noChangeArrowheads="1"/>
          </p:cNvSpPr>
          <p:nvPr>
            <p:ph type="sldNum" sz="quarter" idx="4294967295"/>
          </p:nvPr>
        </p:nvSpPr>
        <p:spPr bwMode="auto">
          <a:xfrm>
            <a:off x="3884613" y="8685213"/>
            <a:ext cx="2971800" cy="457200"/>
          </a:xfrm>
          <a:prstGeom prst="rect">
            <a:avLst/>
          </a:prstGeom>
          <a:noFill/>
          <a:ln>
            <a:miter lim="800000"/>
            <a:headEnd/>
            <a:tailEnd/>
          </a:ln>
        </p:spPr>
        <p:txBody>
          <a:bodyPr lIns="86493" tIns="43247" rIns="86493" bIns="43247"/>
          <a:lstStyle/>
          <a:p>
            <a:fld id="{70C15313-5AD1-4B8E-9167-52F1BC18C6E7}" type="slidenum">
              <a:rPr lang="en-US"/>
              <a:pPr/>
              <a:t>120</a:t>
            </a:fld>
            <a:endParaRPr lang="en-US" dirty="0"/>
          </a:p>
        </p:txBody>
      </p:sp>
      <p:sp>
        <p:nvSpPr>
          <p:cNvPr id="326659" name="Rectangle 2"/>
          <p:cNvSpPr>
            <a:spLocks noGrp="1" noRot="1" noChangeAspect="1" noChangeArrowheads="1" noTextEdit="1"/>
          </p:cNvSpPr>
          <p:nvPr>
            <p:ph type="sldImg"/>
          </p:nvPr>
        </p:nvSpPr>
        <p:spPr>
          <a:ln/>
        </p:spPr>
      </p:sp>
      <p:sp>
        <p:nvSpPr>
          <p:cNvPr id="326660" name="Rectangle 3"/>
          <p:cNvSpPr>
            <a:spLocks noGrp="1" noChangeArrowheads="1"/>
          </p:cNvSpPr>
          <p:nvPr>
            <p:ph type="body" idx="1"/>
          </p:nvPr>
        </p:nvSpPr>
        <p:spPr>
          <a:noFill/>
          <a:ln/>
        </p:spPr>
        <p:txBody>
          <a:bodyPr/>
          <a:lstStyle/>
          <a:p>
            <a:pPr eaLnBrk="1" hangingPunct="1"/>
            <a:r>
              <a:rPr lang="en-US" b="1" dirty="0">
                <a:cs typeface="Arial" charset="0"/>
              </a:rPr>
              <a:t>Key Message: </a:t>
            </a:r>
            <a:r>
              <a:rPr lang="en-US" dirty="0">
                <a:cs typeface="Arial" charset="0"/>
              </a:rPr>
              <a:t>Discuss types of traffic barriers</a:t>
            </a:r>
          </a:p>
          <a:p>
            <a:pPr eaLnBrk="1" hangingPunct="1"/>
            <a:r>
              <a:rPr lang="en-US" b="1" dirty="0">
                <a:cs typeface="Arial" charset="0"/>
              </a:rPr>
              <a:t>Est. Presentation Time: </a:t>
            </a:r>
            <a:r>
              <a:rPr lang="en-US" dirty="0">
                <a:cs typeface="Arial" charset="0"/>
              </a:rPr>
              <a:t>Less than 1 minute(s)</a:t>
            </a:r>
          </a:p>
          <a:p>
            <a:pPr eaLnBrk="1" hangingPunct="1"/>
            <a:r>
              <a:rPr lang="en-US" b="1" dirty="0">
                <a:cs typeface="Arial" charset="0"/>
              </a:rPr>
              <a:t>Explanation of Cues/Builds: </a:t>
            </a:r>
            <a:r>
              <a:rPr lang="en-US" dirty="0">
                <a:cs typeface="Arial" charset="0"/>
              </a:rPr>
              <a:t>Text box appears upon click</a:t>
            </a:r>
          </a:p>
          <a:p>
            <a:pPr eaLnBrk="1" hangingPunct="1"/>
            <a:r>
              <a:rPr lang="en-US" b="1" dirty="0">
                <a:cs typeface="Arial" charset="0"/>
              </a:rPr>
              <a:t>Suggested Comments</a:t>
            </a:r>
            <a:r>
              <a:rPr lang="en-US" dirty="0">
                <a:cs typeface="Arial" charset="0"/>
              </a:rPr>
              <a:t>: There are several types of barriers that are acceptable in several states. Some are listed here. Let’s look at them.</a:t>
            </a:r>
          </a:p>
          <a:p>
            <a:pPr eaLnBrk="1" hangingPunct="1"/>
            <a:r>
              <a:rPr lang="en-US" b="1" dirty="0">
                <a:cs typeface="Arial" charset="0"/>
              </a:rPr>
              <a:t>Suggested Questions: </a:t>
            </a:r>
            <a:r>
              <a:rPr lang="en-US" dirty="0">
                <a:cs typeface="Arial" charset="0"/>
              </a:rPr>
              <a:t>None</a:t>
            </a:r>
          </a:p>
          <a:p>
            <a:pPr eaLnBrk="1" hangingPunct="1"/>
            <a:r>
              <a:rPr lang="en-US" b="1" dirty="0">
                <a:cs typeface="Arial" charset="0"/>
              </a:rPr>
              <a:t>Additional Information: </a:t>
            </a:r>
            <a:r>
              <a:rPr lang="en-US" dirty="0">
                <a:cs typeface="Arial" charset="0"/>
              </a:rPr>
              <a:t>Refer to </a:t>
            </a:r>
            <a:r>
              <a:rPr lang="en-US" i="1" dirty="0">
                <a:cs typeface="Arial" charset="0"/>
              </a:rPr>
              <a:t>AASHTO Roadside Design Guide </a:t>
            </a:r>
            <a:r>
              <a:rPr lang="en-US" dirty="0">
                <a:cs typeface="Arial" charset="0"/>
              </a:rPr>
              <a:t>for additional information. Photo is from the Great Wall of China, the mother of all barriers.</a:t>
            </a:r>
          </a:p>
          <a:p>
            <a:pPr eaLnBrk="1" hangingPunct="1"/>
            <a:r>
              <a:rPr lang="en-US" b="1" dirty="0">
                <a:cs typeface="Arial" charset="0"/>
              </a:rPr>
              <a:t>Possible Problems:</a:t>
            </a:r>
            <a:r>
              <a:rPr lang="en-US" dirty="0">
                <a:cs typeface="Arial" charset="0"/>
              </a:rPr>
              <a:t>  Instructors may have a tendency to go into too much detail on this slide.  Each barrier type is discussed in the following slides.</a:t>
            </a:r>
          </a:p>
          <a:p>
            <a:pPr eaLnBrk="1" hangingPunct="1"/>
            <a:endParaRPr lang="en-US" dirty="0">
              <a:cs typeface="Arial" charset="0"/>
            </a:endParaRPr>
          </a:p>
        </p:txBody>
      </p:sp>
    </p:spTree>
    <p:extLst>
      <p:ext uri="{BB962C8B-B14F-4D97-AF65-F5344CB8AC3E}">
        <p14:creationId xmlns:p14="http://schemas.microsoft.com/office/powerpoint/2010/main" val="1641618222"/>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8706"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lIns="91432" tIns="45716" rIns="91432" bIns="45716" anchor="b"/>
          <a:lstStyle/>
          <a:p>
            <a:pPr algn="r"/>
            <a:fld id="{D992020C-5EF7-4D25-ABF7-E92212D9641A}" type="slidenum">
              <a:rPr lang="en-US" sz="1200">
                <a:latin typeface="Arial" panose="020B0604020202020204" pitchFamily="34" charset="0"/>
              </a:rPr>
              <a:pPr algn="r"/>
              <a:t>121</a:t>
            </a:fld>
            <a:endParaRPr lang="en-US" sz="1200" dirty="0">
              <a:latin typeface="Arial" panose="020B0604020202020204" pitchFamily="34" charset="0"/>
            </a:endParaRPr>
          </a:p>
        </p:txBody>
      </p:sp>
      <p:sp>
        <p:nvSpPr>
          <p:cNvPr id="328707" name="Rectangle 2"/>
          <p:cNvSpPr>
            <a:spLocks noGrp="1" noRot="1" noChangeAspect="1" noChangeArrowheads="1" noTextEdit="1"/>
          </p:cNvSpPr>
          <p:nvPr>
            <p:ph type="sldImg"/>
          </p:nvPr>
        </p:nvSpPr>
        <p:spPr>
          <a:xfrm>
            <a:off x="1143000" y="685800"/>
            <a:ext cx="4573588" cy="3430588"/>
          </a:xfrm>
          <a:solidFill>
            <a:srgbClr val="FFFFFF"/>
          </a:solidFill>
          <a:ln/>
        </p:spPr>
      </p:sp>
      <p:sp>
        <p:nvSpPr>
          <p:cNvPr id="328708" name="Rectangle 3"/>
          <p:cNvSpPr>
            <a:spLocks noGrp="1" noChangeArrowheads="1"/>
          </p:cNvSpPr>
          <p:nvPr>
            <p:ph type="body" idx="1"/>
          </p:nvPr>
        </p:nvSpPr>
        <p:spPr>
          <a:xfrm>
            <a:off x="357188" y="4281488"/>
            <a:ext cx="6500812" cy="4176712"/>
          </a:xfrm>
          <a:noFill/>
          <a:ln/>
        </p:spPr>
        <p:txBody>
          <a:bodyPr/>
          <a:lstStyle/>
          <a:p>
            <a:pPr marL="215900" indent="-215900" eaLnBrk="1" hangingPunct="1"/>
            <a:r>
              <a:rPr lang="en-US" b="1" dirty="0">
                <a:cs typeface="Arial" charset="0"/>
              </a:rPr>
              <a:t>Key Message: </a:t>
            </a:r>
            <a:r>
              <a:rPr lang="en-US" dirty="0">
                <a:cs typeface="Arial" charset="0"/>
              </a:rPr>
              <a:t>Describe the FHWA Work Zone Rule</a:t>
            </a:r>
          </a:p>
          <a:p>
            <a:pPr marL="215900" indent="-215900" eaLnBrk="1" hangingPunct="1"/>
            <a:r>
              <a:rPr lang="en-US" b="1" dirty="0">
                <a:cs typeface="Arial" charset="0"/>
              </a:rPr>
              <a:t>Est. Presentation Time: </a:t>
            </a:r>
            <a:r>
              <a:rPr lang="en-US" dirty="0">
                <a:cs typeface="Arial" charset="0"/>
              </a:rPr>
              <a:t>Less than 1 minute(s)</a:t>
            </a:r>
          </a:p>
          <a:p>
            <a:pPr marL="215900" indent="-215900" eaLnBrk="1" hangingPunct="1"/>
            <a:r>
              <a:rPr lang="en-US" b="1" dirty="0">
                <a:cs typeface="Arial" charset="0"/>
              </a:rPr>
              <a:t>Explanation of Cues/Builds: </a:t>
            </a:r>
            <a:r>
              <a:rPr lang="en-US" dirty="0">
                <a:cs typeface="Arial" charset="0"/>
              </a:rPr>
              <a:t>None</a:t>
            </a:r>
          </a:p>
          <a:p>
            <a:pPr marL="215900" indent="-215900" eaLnBrk="1" hangingPunct="1"/>
            <a:r>
              <a:rPr lang="en-US" b="1" dirty="0">
                <a:cs typeface="Arial" charset="0"/>
              </a:rPr>
              <a:t>Suggested Comments: </a:t>
            </a:r>
            <a:r>
              <a:rPr lang="en-US" dirty="0">
                <a:cs typeface="Arial" charset="0"/>
              </a:rPr>
              <a:t>23 CFR 630 Subpart K is the Temporary Traffic Control Devices Rule.  It requires consideration, but it doesn’t always require use of positive protection.  Use is not always required due to factors such as project duration (do we have adequate time to install the devices), cost (will it be expensive relative to the project cost), and type of work (are workers exposed to traffic), to name a few.  Exposure control measures and other traffic control measures discussed in Subpart K should be considered when barriers are not appropriate.</a:t>
            </a:r>
          </a:p>
          <a:p>
            <a:pPr marL="215900" indent="-215900" eaLnBrk="1" hangingPunct="1"/>
            <a:r>
              <a:rPr lang="en-US" dirty="0">
                <a:cs typeface="Arial" charset="0"/>
              </a:rPr>
              <a:t>From FHWA Q/A Document (http://ops.fhwa.dot.gov/wz/resources/temptraf_qa.pdf):</a:t>
            </a:r>
          </a:p>
          <a:p>
            <a:pPr marL="215900" indent="-215900"/>
            <a:r>
              <a:rPr lang="en-US" dirty="0">
                <a:cs typeface="Arial" charset="0"/>
              </a:rPr>
              <a:t>Positive Protection Devices</a:t>
            </a:r>
            <a:r>
              <a:rPr lang="en-US" b="1" dirty="0">
                <a:cs typeface="Arial" charset="0"/>
              </a:rPr>
              <a:t> </a:t>
            </a:r>
            <a:r>
              <a:rPr lang="en-US" dirty="0">
                <a:cs typeface="Arial" charset="0"/>
              </a:rPr>
              <a:t>– use </a:t>
            </a:r>
            <a:r>
              <a:rPr lang="en-US" b="1" dirty="0">
                <a:cs typeface="Arial" charset="0"/>
              </a:rPr>
              <a:t>shall </a:t>
            </a:r>
            <a:r>
              <a:rPr lang="en-US" dirty="0">
                <a:cs typeface="Arial" charset="0"/>
              </a:rPr>
              <a:t>be based on an engineering study.</a:t>
            </a:r>
          </a:p>
          <a:p>
            <a:pPr marL="215900" indent="-215900">
              <a:buFontTx/>
              <a:buChar char="-"/>
            </a:pPr>
            <a:r>
              <a:rPr lang="en-US" dirty="0">
                <a:cs typeface="Arial" charset="0"/>
              </a:rPr>
              <a:t>An engineering study </a:t>
            </a:r>
            <a:r>
              <a:rPr lang="en-US" b="1" dirty="0">
                <a:cs typeface="Arial" charset="0"/>
              </a:rPr>
              <a:t>may </a:t>
            </a:r>
            <a:r>
              <a:rPr lang="en-US" dirty="0">
                <a:cs typeface="Arial" charset="0"/>
              </a:rPr>
              <a:t>be used to develop positive protection guidelines </a:t>
            </a:r>
          </a:p>
          <a:p>
            <a:pPr marL="215900" indent="-215900">
              <a:buFontTx/>
              <a:buChar char="-"/>
            </a:pPr>
            <a:r>
              <a:rPr lang="en-US" dirty="0">
                <a:cs typeface="Arial" charset="0"/>
              </a:rPr>
              <a:t>Use of positive protection </a:t>
            </a:r>
            <a:r>
              <a:rPr lang="en-US" b="1" dirty="0">
                <a:cs typeface="Arial" charset="0"/>
              </a:rPr>
              <a:t>shall </a:t>
            </a:r>
            <a:r>
              <a:rPr lang="en-US" dirty="0">
                <a:cs typeface="Arial" charset="0"/>
              </a:rPr>
              <a:t>be considered in work zone situations that place workers at increased risk from motorized traffic and where positive protection devices offer the highest potential for increased safety for workers and road users.  Specific situations include work zones that provide workers no means of escape; long duration work zones (e.g., two weeks or more) resulting in substantial worker exposure; projects with high anticipated operating speeds (e.g., 45 mph or greater) and high traffic volumes; work operations that place workers close to travel lanes open to traffic; and roadside hazards, such as drop offs or unfinished bridge decks.</a:t>
            </a:r>
          </a:p>
          <a:p>
            <a:pPr marL="215900" indent="-215900"/>
            <a:r>
              <a:rPr lang="en-US" b="1" dirty="0">
                <a:cs typeface="Arial" charset="0"/>
              </a:rPr>
              <a:t>Suggested Questions: </a:t>
            </a:r>
            <a:r>
              <a:rPr lang="en-US" dirty="0">
                <a:cs typeface="Arial" charset="0"/>
              </a:rPr>
              <a:t>None</a:t>
            </a:r>
          </a:p>
          <a:p>
            <a:pPr marL="215900" indent="-215900" eaLnBrk="1" hangingPunct="1"/>
            <a:r>
              <a:rPr lang="en-US" b="1" dirty="0">
                <a:cs typeface="Arial" charset="0"/>
              </a:rPr>
              <a:t>Additional Information: </a:t>
            </a:r>
            <a:r>
              <a:rPr lang="en-US" dirty="0">
                <a:cs typeface="Arial" charset="0"/>
              </a:rPr>
              <a:t>None</a:t>
            </a:r>
            <a:endParaRPr lang="en-US" b="1" dirty="0">
              <a:cs typeface="Arial" charset="0"/>
            </a:endParaRPr>
          </a:p>
          <a:p>
            <a:pPr marL="215900" indent="-215900" eaLnBrk="1" hangingPunct="1"/>
            <a:r>
              <a:rPr lang="en-US" b="1" dirty="0">
                <a:cs typeface="Arial" charset="0"/>
              </a:rPr>
              <a:t>Possible Problems: </a:t>
            </a:r>
            <a:r>
              <a:rPr lang="en-US" dirty="0">
                <a:cs typeface="Arial" charset="0"/>
              </a:rPr>
              <a:t>None</a:t>
            </a:r>
          </a:p>
        </p:txBody>
      </p:sp>
    </p:spTree>
    <p:extLst>
      <p:ext uri="{BB962C8B-B14F-4D97-AF65-F5344CB8AC3E}">
        <p14:creationId xmlns:p14="http://schemas.microsoft.com/office/powerpoint/2010/main" val="420565913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8898" name="Rectangle 2"/>
          <p:cNvSpPr>
            <a:spLocks noGrp="1" noRot="1" noChangeAspect="1" noChangeArrowheads="1" noTextEdit="1"/>
          </p:cNvSpPr>
          <p:nvPr>
            <p:ph type="sldImg"/>
          </p:nvPr>
        </p:nvSpPr>
        <p:spPr>
          <a:ln/>
        </p:spPr>
      </p:sp>
      <p:sp>
        <p:nvSpPr>
          <p:cNvPr id="208899" name="Rectangle 3"/>
          <p:cNvSpPr>
            <a:spLocks noGrp="1" noChangeArrowheads="1"/>
          </p:cNvSpPr>
          <p:nvPr>
            <p:ph type="body" idx="1"/>
          </p:nvPr>
        </p:nvSpPr>
        <p:spPr>
          <a:noFill/>
          <a:ln/>
        </p:spPr>
        <p:txBody>
          <a:bodyPr/>
          <a:lstStyle/>
          <a:p>
            <a:pPr eaLnBrk="1" hangingPunct="1"/>
            <a:r>
              <a:rPr lang="en-US" b="1" dirty="0">
                <a:cs typeface="Arial" charset="0"/>
              </a:rPr>
              <a:t>Key Message: </a:t>
            </a:r>
            <a:r>
              <a:rPr lang="en-US" dirty="0">
                <a:cs typeface="Arial" charset="0"/>
              </a:rPr>
              <a:t>Indicate the hierarchy of standards</a:t>
            </a:r>
          </a:p>
          <a:p>
            <a:pPr eaLnBrk="1" hangingPunct="1"/>
            <a:r>
              <a:rPr lang="en-US" b="1" dirty="0">
                <a:cs typeface="Arial" charset="0"/>
              </a:rPr>
              <a:t>Est. Presentation Time:  </a:t>
            </a:r>
            <a:r>
              <a:rPr lang="en-US" dirty="0">
                <a:cs typeface="Arial" charset="0"/>
              </a:rPr>
              <a:t>Less than 1 minute(s)</a:t>
            </a:r>
          </a:p>
          <a:p>
            <a:pPr eaLnBrk="1" hangingPunct="1"/>
            <a:r>
              <a:rPr lang="en-US" b="1" dirty="0">
                <a:cs typeface="Arial" charset="0"/>
              </a:rPr>
              <a:t>Explanation of Cues/Builds: </a:t>
            </a:r>
            <a:r>
              <a:rPr lang="en-US" dirty="0">
                <a:cs typeface="Arial" charset="0"/>
              </a:rPr>
              <a:t>Text box appears upon click</a:t>
            </a:r>
          </a:p>
          <a:p>
            <a:pPr eaLnBrk="1" hangingPunct="1"/>
            <a:r>
              <a:rPr lang="en-US" b="1" dirty="0">
                <a:cs typeface="Arial" charset="0"/>
              </a:rPr>
              <a:t>Suggested Comments: </a:t>
            </a:r>
            <a:r>
              <a:rPr lang="en-US" dirty="0">
                <a:cs typeface="Arial" charset="0"/>
              </a:rPr>
              <a:t>The local standards govern over the MUTCD.</a:t>
            </a:r>
          </a:p>
          <a:p>
            <a:pPr eaLnBrk="1" hangingPunct="1"/>
            <a:r>
              <a:rPr lang="en-US" b="1" dirty="0">
                <a:cs typeface="Arial" charset="0"/>
              </a:rPr>
              <a:t>Suggested Questions: </a:t>
            </a:r>
            <a:r>
              <a:rPr lang="en-US" dirty="0">
                <a:cs typeface="Arial" charset="0"/>
              </a:rPr>
              <a:t>If we find a difference between the MUTCD and the State standards, which one will govern?</a:t>
            </a:r>
          </a:p>
          <a:p>
            <a:pPr eaLnBrk="1" hangingPunct="1"/>
            <a:r>
              <a:rPr lang="en-US" b="1" dirty="0">
                <a:cs typeface="Arial" charset="0"/>
              </a:rPr>
              <a:t>Additional Information: </a:t>
            </a:r>
            <a:r>
              <a:rPr lang="en-US" dirty="0">
                <a:cs typeface="Arial" charset="0"/>
              </a:rPr>
              <a:t>None</a:t>
            </a:r>
            <a:endParaRPr lang="en-US" b="1" dirty="0">
              <a:cs typeface="Arial" charset="0"/>
            </a:endParaRPr>
          </a:p>
          <a:p>
            <a:pPr eaLnBrk="1" hangingPunct="1"/>
            <a:r>
              <a:rPr lang="en-US" b="1" dirty="0">
                <a:cs typeface="Arial" charset="0"/>
              </a:rPr>
              <a:t>Possible Problems: </a:t>
            </a:r>
            <a:r>
              <a:rPr lang="en-US" dirty="0">
                <a:cs typeface="Arial" charset="0"/>
              </a:rPr>
              <a:t>This may be a point of contention due to misconceptions.</a:t>
            </a:r>
          </a:p>
          <a:p>
            <a:pPr eaLnBrk="1" hangingPunct="1"/>
            <a:endParaRPr lang="en-US" dirty="0">
              <a:cs typeface="Arial" charset="0"/>
            </a:endParaRPr>
          </a:p>
        </p:txBody>
      </p:sp>
    </p:spTree>
    <p:extLst>
      <p:ext uri="{BB962C8B-B14F-4D97-AF65-F5344CB8AC3E}">
        <p14:creationId xmlns:p14="http://schemas.microsoft.com/office/powerpoint/2010/main" val="4252805603"/>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9730" name="Rectangle 7"/>
          <p:cNvSpPr>
            <a:spLocks noGrp="1" noChangeArrowheads="1"/>
          </p:cNvSpPr>
          <p:nvPr>
            <p:ph type="sldNum" sz="quarter" idx="4294967295"/>
          </p:nvPr>
        </p:nvSpPr>
        <p:spPr bwMode="auto">
          <a:xfrm>
            <a:off x="3884613" y="8685213"/>
            <a:ext cx="2971800" cy="457200"/>
          </a:xfrm>
          <a:prstGeom prst="rect">
            <a:avLst/>
          </a:prstGeom>
          <a:noFill/>
          <a:ln>
            <a:miter lim="800000"/>
            <a:headEnd/>
            <a:tailEnd/>
          </a:ln>
        </p:spPr>
        <p:txBody>
          <a:bodyPr lIns="86493" tIns="43247" rIns="86493" bIns="43247"/>
          <a:lstStyle/>
          <a:p>
            <a:fld id="{D60820A8-8D74-4EA4-A168-664DC04B0325}" type="slidenum">
              <a:rPr lang="en-US"/>
              <a:pPr/>
              <a:t>122</a:t>
            </a:fld>
            <a:endParaRPr lang="en-US" dirty="0"/>
          </a:p>
        </p:txBody>
      </p:sp>
      <p:sp>
        <p:nvSpPr>
          <p:cNvPr id="329731" name="Rectangle 2"/>
          <p:cNvSpPr>
            <a:spLocks noGrp="1" noRot="1" noChangeAspect="1" noChangeArrowheads="1" noTextEdit="1"/>
          </p:cNvSpPr>
          <p:nvPr>
            <p:ph type="sldImg"/>
          </p:nvPr>
        </p:nvSpPr>
        <p:spPr>
          <a:solidFill>
            <a:srgbClr val="FFFFFF"/>
          </a:solidFill>
          <a:ln/>
        </p:spPr>
      </p:sp>
      <p:sp>
        <p:nvSpPr>
          <p:cNvPr id="329732" name="Rectangle 3"/>
          <p:cNvSpPr>
            <a:spLocks noGrp="1" noChangeArrowheads="1"/>
          </p:cNvSpPr>
          <p:nvPr>
            <p:ph type="body" idx="1"/>
          </p:nvPr>
        </p:nvSpPr>
        <p:spPr>
          <a:xfrm>
            <a:off x="914400" y="4343400"/>
            <a:ext cx="5029200" cy="4114800"/>
          </a:xfrm>
          <a:noFill/>
          <a:ln/>
        </p:spPr>
        <p:txBody>
          <a:bodyPr/>
          <a:lstStyle/>
          <a:p>
            <a:pPr eaLnBrk="1" hangingPunct="1"/>
            <a:r>
              <a:rPr lang="en-US" b="1" dirty="0">
                <a:cs typeface="Arial" charset="0"/>
              </a:rPr>
              <a:t>Key Message: </a:t>
            </a:r>
            <a:r>
              <a:rPr lang="en-US" dirty="0">
                <a:cs typeface="Arial" charset="0"/>
              </a:rPr>
              <a:t>Discuss positive protection devices such as portable concrete barrier</a:t>
            </a:r>
          </a:p>
          <a:p>
            <a:pPr eaLnBrk="1" hangingPunct="1"/>
            <a:r>
              <a:rPr lang="en-US" b="1" dirty="0">
                <a:cs typeface="Arial" charset="0"/>
              </a:rPr>
              <a:t>Est. Presentation Time: </a:t>
            </a:r>
            <a:r>
              <a:rPr lang="en-US" dirty="0">
                <a:cs typeface="Arial" charset="0"/>
              </a:rPr>
              <a:t>1 minute(s)</a:t>
            </a:r>
          </a:p>
          <a:p>
            <a:pPr eaLnBrk="1" hangingPunct="1"/>
            <a:r>
              <a:rPr lang="en-US" b="1" dirty="0">
                <a:cs typeface="Arial" charset="0"/>
              </a:rPr>
              <a:t>Explanation of Cues/Builds: </a:t>
            </a:r>
            <a:r>
              <a:rPr lang="en-US" dirty="0">
                <a:cs typeface="Arial" charset="0"/>
              </a:rPr>
              <a:t>None</a:t>
            </a:r>
          </a:p>
          <a:p>
            <a:pPr eaLnBrk="1" hangingPunct="1"/>
            <a:r>
              <a:rPr lang="en-US" b="1" dirty="0">
                <a:cs typeface="Arial" charset="0"/>
              </a:rPr>
              <a:t>Suggested Comments</a:t>
            </a:r>
            <a:r>
              <a:rPr lang="en-US" dirty="0">
                <a:cs typeface="Arial" charset="0"/>
              </a:rPr>
              <a:t>: Positive protection devices such as portable concrete barrier (shown) prevent vehicles from entering the work area or separate vehicles in temporary two-lane, two-way traffic on normally divided highways. Subpart K requires that the need for positive protection shall be based on an engineering study.  Additionally, subpart K states that an engineering study may also be used to develop positive protection guidelines for the agency. </a:t>
            </a:r>
          </a:p>
          <a:p>
            <a:pPr eaLnBrk="1" hangingPunct="1"/>
            <a:r>
              <a:rPr lang="en-US" b="1" dirty="0">
                <a:cs typeface="Arial" charset="0"/>
              </a:rPr>
              <a:t>Suggested Questions: </a:t>
            </a:r>
            <a:r>
              <a:rPr lang="en-US" dirty="0">
                <a:cs typeface="Arial" charset="0"/>
              </a:rPr>
              <a:t>None</a:t>
            </a:r>
          </a:p>
          <a:p>
            <a:pPr eaLnBrk="1" hangingPunct="1"/>
            <a:r>
              <a:rPr lang="en-US" b="1" dirty="0">
                <a:cs typeface="Arial" charset="0"/>
              </a:rPr>
              <a:t>Additional Information: </a:t>
            </a:r>
            <a:r>
              <a:rPr lang="en-US" dirty="0">
                <a:cs typeface="Arial" charset="0"/>
              </a:rPr>
              <a:t>The diagram is from the Roadside Design Guide showing a typical portable concrete barrier cross section.</a:t>
            </a:r>
          </a:p>
          <a:p>
            <a:pPr eaLnBrk="1" hangingPunct="1"/>
            <a:r>
              <a:rPr lang="en-US" b="1" dirty="0">
                <a:cs typeface="Arial" charset="0"/>
              </a:rPr>
              <a:t>Possible Problems: </a:t>
            </a:r>
            <a:r>
              <a:rPr lang="en-US" dirty="0">
                <a:cs typeface="Arial" charset="0"/>
              </a:rPr>
              <a:t>None</a:t>
            </a:r>
          </a:p>
        </p:txBody>
      </p:sp>
    </p:spTree>
    <p:extLst>
      <p:ext uri="{BB962C8B-B14F-4D97-AF65-F5344CB8AC3E}">
        <p14:creationId xmlns:p14="http://schemas.microsoft.com/office/powerpoint/2010/main" val="272103797"/>
      </p:ext>
    </p:extLst>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0754" name="Rectangle 7"/>
          <p:cNvSpPr>
            <a:spLocks noGrp="1" noChangeArrowheads="1"/>
          </p:cNvSpPr>
          <p:nvPr>
            <p:ph type="sldNum" sz="quarter" idx="4294967295"/>
          </p:nvPr>
        </p:nvSpPr>
        <p:spPr bwMode="auto">
          <a:xfrm>
            <a:off x="3884613" y="8685213"/>
            <a:ext cx="2971800" cy="457200"/>
          </a:xfrm>
          <a:prstGeom prst="rect">
            <a:avLst/>
          </a:prstGeom>
          <a:noFill/>
          <a:ln>
            <a:miter lim="800000"/>
            <a:headEnd/>
            <a:tailEnd/>
          </a:ln>
        </p:spPr>
        <p:txBody>
          <a:bodyPr lIns="86493" tIns="43247" rIns="86493" bIns="43247"/>
          <a:lstStyle/>
          <a:p>
            <a:fld id="{1888852A-79D1-4D1B-B6BA-AAAA75F2F81A}" type="slidenum">
              <a:rPr lang="en-US"/>
              <a:pPr/>
              <a:t>123</a:t>
            </a:fld>
            <a:endParaRPr lang="en-US" dirty="0"/>
          </a:p>
        </p:txBody>
      </p:sp>
      <p:sp>
        <p:nvSpPr>
          <p:cNvPr id="330755" name="Rectangle 2"/>
          <p:cNvSpPr>
            <a:spLocks noGrp="1" noRot="1" noChangeAspect="1" noChangeArrowheads="1" noTextEdit="1"/>
          </p:cNvSpPr>
          <p:nvPr>
            <p:ph type="sldImg"/>
          </p:nvPr>
        </p:nvSpPr>
        <p:spPr>
          <a:xfrm>
            <a:off x="1108075" y="652463"/>
            <a:ext cx="4646613" cy="3486150"/>
          </a:xfrm>
          <a:solidFill>
            <a:srgbClr val="FFFFFF"/>
          </a:solidFill>
          <a:ln/>
        </p:spPr>
      </p:sp>
      <p:sp>
        <p:nvSpPr>
          <p:cNvPr id="330756" name="Rectangle 3"/>
          <p:cNvSpPr>
            <a:spLocks noGrp="1" noChangeArrowheads="1"/>
          </p:cNvSpPr>
          <p:nvPr>
            <p:ph type="body" idx="1"/>
          </p:nvPr>
        </p:nvSpPr>
        <p:spPr>
          <a:xfrm>
            <a:off x="914400" y="4354513"/>
            <a:ext cx="4953000" cy="4295775"/>
          </a:xfrm>
          <a:noFill/>
          <a:ln/>
        </p:spPr>
        <p:txBody>
          <a:bodyPr lIns="92126" tIns="46062" rIns="92126" bIns="46062"/>
          <a:lstStyle/>
          <a:p>
            <a:pPr eaLnBrk="1" hangingPunct="1"/>
            <a:r>
              <a:rPr lang="en-US" b="1" dirty="0">
                <a:cs typeface="Arial" charset="0"/>
              </a:rPr>
              <a:t>Key Message: </a:t>
            </a:r>
            <a:r>
              <a:rPr lang="en-US" dirty="0">
                <a:cs typeface="Arial" charset="0"/>
              </a:rPr>
              <a:t>Discuss the functions of traffic barriers</a:t>
            </a:r>
          </a:p>
          <a:p>
            <a:pPr eaLnBrk="1" hangingPunct="1"/>
            <a:r>
              <a:rPr lang="en-US" b="1" dirty="0">
                <a:cs typeface="Arial" charset="0"/>
              </a:rPr>
              <a:t>Est. Presentation Time: </a:t>
            </a:r>
            <a:r>
              <a:rPr lang="en-US" dirty="0">
                <a:cs typeface="Arial" charset="0"/>
              </a:rPr>
              <a:t>1 minute(s)</a:t>
            </a:r>
          </a:p>
          <a:p>
            <a:pPr eaLnBrk="1" hangingPunct="1"/>
            <a:r>
              <a:rPr lang="en-US" b="1" dirty="0">
                <a:cs typeface="Arial" charset="0"/>
              </a:rPr>
              <a:t>Explanation of Cues/Builds: </a:t>
            </a:r>
            <a:r>
              <a:rPr lang="en-US" dirty="0">
                <a:cs typeface="Arial" charset="0"/>
              </a:rPr>
              <a:t>None</a:t>
            </a:r>
          </a:p>
          <a:p>
            <a:pPr eaLnBrk="1" hangingPunct="1"/>
            <a:r>
              <a:rPr lang="en-US" b="1" dirty="0">
                <a:cs typeface="Arial" charset="0"/>
              </a:rPr>
              <a:t>Suggested Comments</a:t>
            </a:r>
            <a:r>
              <a:rPr lang="en-US" dirty="0">
                <a:cs typeface="Arial" charset="0"/>
              </a:rPr>
              <a:t>: The main purpose of using these devices is protection, not channelization. Channelization is a secondary consideration. The decision to use positive protection </a:t>
            </a:r>
            <a:r>
              <a:rPr lang="en-US" u="sng" dirty="0">
                <a:cs typeface="Arial" charset="0"/>
              </a:rPr>
              <a:t>should</a:t>
            </a:r>
            <a:r>
              <a:rPr lang="en-US" dirty="0">
                <a:cs typeface="Arial" charset="0"/>
              </a:rPr>
              <a:t> be based on protective needs not channelizing needs. If not needed for protection then IT SHALL NOT BE USED. The channelizing needs are always a secondary consideration. Devices are used for protection of the work space.</a:t>
            </a:r>
          </a:p>
          <a:p>
            <a:pPr eaLnBrk="1" hangingPunct="1"/>
            <a:r>
              <a:rPr lang="en-US" b="1" dirty="0">
                <a:cs typeface="Arial" charset="0"/>
              </a:rPr>
              <a:t>Suggested Questions: </a:t>
            </a:r>
            <a:r>
              <a:rPr lang="en-US" dirty="0">
                <a:cs typeface="Arial" charset="0"/>
              </a:rPr>
              <a:t>Can portable concrete barriers ever be used to form tapers?  Yes, but typically in low speed urban settings.  For higher speed facilities, other devices form the taper and the barrier is  behind these devices.  See MUTCD TA-24 on page 6H-73.</a:t>
            </a:r>
          </a:p>
          <a:p>
            <a:pPr eaLnBrk="1" hangingPunct="1"/>
            <a:r>
              <a:rPr lang="en-US" b="1" dirty="0">
                <a:cs typeface="Arial" charset="0"/>
              </a:rPr>
              <a:t>Additional Information: </a:t>
            </a:r>
            <a:r>
              <a:rPr lang="en-US" dirty="0">
                <a:cs typeface="Arial" charset="0"/>
              </a:rPr>
              <a:t>None</a:t>
            </a:r>
          </a:p>
          <a:p>
            <a:pPr eaLnBrk="1" hangingPunct="1"/>
            <a:r>
              <a:rPr lang="en-US" b="1" dirty="0">
                <a:cs typeface="Arial" charset="0"/>
              </a:rPr>
              <a:t>Possible Problems: </a:t>
            </a:r>
            <a:r>
              <a:rPr lang="en-US" dirty="0">
                <a:cs typeface="Arial" charset="0"/>
              </a:rPr>
              <a:t>None</a:t>
            </a:r>
          </a:p>
          <a:p>
            <a:pPr eaLnBrk="1" hangingPunct="1"/>
            <a:endParaRPr lang="en-US" dirty="0">
              <a:cs typeface="Arial" charset="0"/>
            </a:endParaRPr>
          </a:p>
        </p:txBody>
      </p:sp>
    </p:spTree>
    <p:extLst>
      <p:ext uri="{BB962C8B-B14F-4D97-AF65-F5344CB8AC3E}">
        <p14:creationId xmlns:p14="http://schemas.microsoft.com/office/powerpoint/2010/main" val="4152288451"/>
      </p:ext>
    </p:extLst>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1778" name="Rectangle 7"/>
          <p:cNvSpPr>
            <a:spLocks noGrp="1" noChangeArrowheads="1"/>
          </p:cNvSpPr>
          <p:nvPr>
            <p:ph type="sldNum" sz="quarter" idx="4294967295"/>
          </p:nvPr>
        </p:nvSpPr>
        <p:spPr bwMode="auto">
          <a:xfrm>
            <a:off x="3884613" y="8685213"/>
            <a:ext cx="2971800" cy="457200"/>
          </a:xfrm>
          <a:prstGeom prst="rect">
            <a:avLst/>
          </a:prstGeom>
          <a:noFill/>
          <a:ln>
            <a:miter lim="800000"/>
            <a:headEnd/>
            <a:tailEnd/>
          </a:ln>
        </p:spPr>
        <p:txBody>
          <a:bodyPr lIns="86493" tIns="43247" rIns="86493" bIns="43247"/>
          <a:lstStyle/>
          <a:p>
            <a:fld id="{CEDFCDA7-83C1-40C6-BDE9-A2961F83B747}" type="slidenum">
              <a:rPr lang="en-US"/>
              <a:pPr/>
              <a:t>124</a:t>
            </a:fld>
            <a:endParaRPr lang="en-US" dirty="0"/>
          </a:p>
        </p:txBody>
      </p:sp>
      <p:sp>
        <p:nvSpPr>
          <p:cNvPr id="331779" name="Rectangle 2"/>
          <p:cNvSpPr>
            <a:spLocks noGrp="1" noRot="1" noChangeAspect="1" noChangeArrowheads="1" noTextEdit="1"/>
          </p:cNvSpPr>
          <p:nvPr>
            <p:ph type="sldImg"/>
          </p:nvPr>
        </p:nvSpPr>
        <p:spPr>
          <a:solidFill>
            <a:srgbClr val="FFFFFF"/>
          </a:solidFill>
          <a:ln/>
        </p:spPr>
      </p:sp>
      <p:sp>
        <p:nvSpPr>
          <p:cNvPr id="331780" name="Rectangle 3"/>
          <p:cNvSpPr>
            <a:spLocks noGrp="1" noChangeArrowheads="1"/>
          </p:cNvSpPr>
          <p:nvPr>
            <p:ph type="body" idx="1"/>
          </p:nvPr>
        </p:nvSpPr>
        <p:spPr>
          <a:xfrm>
            <a:off x="914400" y="4343400"/>
            <a:ext cx="5029200" cy="4114800"/>
          </a:xfrm>
          <a:noFill/>
          <a:ln/>
        </p:spPr>
        <p:txBody>
          <a:bodyPr/>
          <a:lstStyle/>
          <a:p>
            <a:pPr eaLnBrk="1" hangingPunct="1"/>
            <a:r>
              <a:rPr lang="en-US" b="1" dirty="0">
                <a:cs typeface="Arial" charset="0"/>
              </a:rPr>
              <a:t>Key Message: </a:t>
            </a:r>
            <a:r>
              <a:rPr lang="en-US" dirty="0">
                <a:cs typeface="Arial" charset="0"/>
              </a:rPr>
              <a:t>Discuss types of traffic barriers</a:t>
            </a:r>
          </a:p>
          <a:p>
            <a:pPr eaLnBrk="1" hangingPunct="1"/>
            <a:r>
              <a:rPr lang="en-US" b="1" dirty="0">
                <a:cs typeface="Arial" charset="0"/>
              </a:rPr>
              <a:t>Est. Presentation Time: </a:t>
            </a:r>
            <a:r>
              <a:rPr lang="en-US" dirty="0">
                <a:cs typeface="Arial" charset="0"/>
              </a:rPr>
              <a:t>1 minute(s)</a:t>
            </a:r>
          </a:p>
          <a:p>
            <a:pPr eaLnBrk="1" hangingPunct="1"/>
            <a:r>
              <a:rPr lang="en-US" b="1" dirty="0">
                <a:cs typeface="Arial" charset="0"/>
              </a:rPr>
              <a:t>Explanation of Cues/Builds: </a:t>
            </a:r>
            <a:r>
              <a:rPr lang="en-US" dirty="0">
                <a:cs typeface="Arial" charset="0"/>
              </a:rPr>
              <a:t>None</a:t>
            </a:r>
          </a:p>
          <a:p>
            <a:pPr eaLnBrk="1" hangingPunct="1"/>
            <a:r>
              <a:rPr lang="en-US" b="1" dirty="0">
                <a:cs typeface="Arial" charset="0"/>
              </a:rPr>
              <a:t>Suggested Comments</a:t>
            </a:r>
            <a:r>
              <a:rPr lang="en-US" dirty="0">
                <a:cs typeface="Arial" charset="0"/>
              </a:rPr>
              <a:t>: Several different types of barriers exist and their use is based on factors such as deflection.  Devices must be crashworthy based on NCHRP Report 350 and the newer Manual for Assessing Safety Hardware (MASH) standards.  Also see ANSI A10.47 for factors that influence the decision to use positive protection.  </a:t>
            </a:r>
          </a:p>
          <a:p>
            <a:pPr eaLnBrk="1" hangingPunct="1"/>
            <a:r>
              <a:rPr lang="en-US" b="1" dirty="0">
                <a:cs typeface="Arial" charset="0"/>
              </a:rPr>
              <a:t>Suggested Questions: </a:t>
            </a:r>
            <a:r>
              <a:rPr lang="en-US" dirty="0">
                <a:cs typeface="Arial" charset="0"/>
              </a:rPr>
              <a:t>Do barriers have to be made of concrete? No.</a:t>
            </a:r>
          </a:p>
          <a:p>
            <a:pPr eaLnBrk="1" hangingPunct="1"/>
            <a:r>
              <a:rPr lang="en-US" b="1" dirty="0">
                <a:cs typeface="Arial" charset="0"/>
              </a:rPr>
              <a:t>Additional Information: </a:t>
            </a:r>
            <a:r>
              <a:rPr lang="en-US" dirty="0">
                <a:cs typeface="Arial" charset="0"/>
              </a:rPr>
              <a:t>Refer to </a:t>
            </a:r>
            <a:r>
              <a:rPr lang="en-US" i="1" dirty="0">
                <a:cs typeface="Arial" charset="0"/>
              </a:rPr>
              <a:t>AASHTO Roadside Design Guide </a:t>
            </a:r>
            <a:r>
              <a:rPr lang="en-US" dirty="0">
                <a:cs typeface="Arial" charset="0"/>
              </a:rPr>
              <a:t>for additional information.</a:t>
            </a:r>
          </a:p>
          <a:p>
            <a:pPr eaLnBrk="1" hangingPunct="1"/>
            <a:r>
              <a:rPr lang="en-US" b="1" dirty="0">
                <a:cs typeface="Arial" charset="0"/>
              </a:rPr>
              <a:t>Possible Problems: </a:t>
            </a:r>
            <a:r>
              <a:rPr lang="en-US" dirty="0">
                <a:cs typeface="Arial" charset="0"/>
              </a:rPr>
              <a:t>Participants may expect to see information tailored to their state.  Performing research into types of barriers and state and local standards ahead of time can improve the course.</a:t>
            </a:r>
          </a:p>
        </p:txBody>
      </p:sp>
    </p:spTree>
    <p:extLst>
      <p:ext uri="{BB962C8B-B14F-4D97-AF65-F5344CB8AC3E}">
        <p14:creationId xmlns:p14="http://schemas.microsoft.com/office/powerpoint/2010/main" val="3079508728"/>
      </p:ext>
    </p:extLst>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8418" name="Rectangle 7"/>
          <p:cNvSpPr>
            <a:spLocks noGrp="1" noChangeArrowheads="1"/>
          </p:cNvSpPr>
          <p:nvPr>
            <p:ph type="sldNum" sz="quarter" idx="5"/>
          </p:nvPr>
        </p:nvSpPr>
        <p:spPr>
          <a:xfrm>
            <a:off x="3884613" y="8685213"/>
            <a:ext cx="2971800" cy="457200"/>
          </a:xfrm>
          <a:prstGeom prst="rect">
            <a:avLst/>
          </a:prstGeom>
          <a:noFill/>
        </p:spPr>
        <p:txBody>
          <a:bodyPr/>
          <a:lstStyle/>
          <a:p>
            <a:fld id="{87DD89BE-5B09-40AD-8982-4E6709F7DA6D}" type="slidenum">
              <a:rPr lang="en-US" smtClean="0"/>
              <a:pPr/>
              <a:t>125</a:t>
            </a:fld>
            <a:endParaRPr lang="en-US" dirty="0"/>
          </a:p>
        </p:txBody>
      </p:sp>
      <p:sp>
        <p:nvSpPr>
          <p:cNvPr id="188419" name="Rectangle 2"/>
          <p:cNvSpPr>
            <a:spLocks noGrp="1" noRot="1" noChangeAspect="1" noChangeArrowheads="1" noTextEdit="1"/>
          </p:cNvSpPr>
          <p:nvPr>
            <p:ph type="sldImg"/>
          </p:nvPr>
        </p:nvSpPr>
        <p:spPr>
          <a:ln/>
        </p:spPr>
      </p:sp>
      <p:sp>
        <p:nvSpPr>
          <p:cNvPr id="188420" name="Rectangle 3"/>
          <p:cNvSpPr>
            <a:spLocks noGrp="1" noChangeArrowheads="1"/>
          </p:cNvSpPr>
          <p:nvPr>
            <p:ph type="body" idx="1"/>
          </p:nvPr>
        </p:nvSpPr>
        <p:spPr>
          <a:noFill/>
          <a:ln/>
        </p:spPr>
        <p:txBody>
          <a:bodyPr/>
          <a:lstStyle/>
          <a:p>
            <a:pPr eaLnBrk="1" hangingPunct="1"/>
            <a:r>
              <a:rPr lang="en-US" b="1" dirty="0"/>
              <a:t>Key Message: </a:t>
            </a:r>
            <a:r>
              <a:rPr lang="en-US" dirty="0"/>
              <a:t>Discuss types of traffic barriers</a:t>
            </a:r>
          </a:p>
          <a:p>
            <a:pPr eaLnBrk="1" hangingPunct="1"/>
            <a:r>
              <a:rPr lang="en-US" b="1" dirty="0"/>
              <a:t>Est. Presentation Time: </a:t>
            </a:r>
            <a:r>
              <a:rPr lang="en-US" dirty="0"/>
              <a:t>Less than 1 minute(s)</a:t>
            </a:r>
          </a:p>
          <a:p>
            <a:pPr eaLnBrk="1" hangingPunct="1"/>
            <a:r>
              <a:rPr lang="en-US" b="1" dirty="0"/>
              <a:t>Explanation of Cues/Builds: </a:t>
            </a:r>
            <a:r>
              <a:rPr lang="en-US" dirty="0"/>
              <a:t>Text box appears upon click</a:t>
            </a:r>
          </a:p>
          <a:p>
            <a:pPr marL="0" lvl="1" eaLnBrk="1" hangingPunct="1"/>
            <a:r>
              <a:rPr lang="en-US" b="1" dirty="0"/>
              <a:t>Suggested Comments</a:t>
            </a:r>
            <a:r>
              <a:rPr lang="en-US" dirty="0"/>
              <a:t>: There are several types of barriers that are acceptable in several states. Some are listed here. Let’s look at them.</a:t>
            </a:r>
          </a:p>
          <a:p>
            <a:pPr eaLnBrk="1" hangingPunct="1"/>
            <a:r>
              <a:rPr lang="en-US" b="1" dirty="0"/>
              <a:t>Suggested Questions: </a:t>
            </a:r>
            <a:r>
              <a:rPr lang="en-US" dirty="0"/>
              <a:t>None</a:t>
            </a:r>
          </a:p>
          <a:p>
            <a:pPr eaLnBrk="1" hangingPunct="1"/>
            <a:r>
              <a:rPr lang="en-US" b="1" dirty="0"/>
              <a:t>Additional Information: </a:t>
            </a:r>
            <a:r>
              <a:rPr lang="en-US" dirty="0"/>
              <a:t>Refer to </a:t>
            </a:r>
            <a:r>
              <a:rPr lang="en-US" i="1" dirty="0"/>
              <a:t>AASHTO Roadside Design Guide </a:t>
            </a:r>
            <a:r>
              <a:rPr lang="en-US" dirty="0"/>
              <a:t>for additional information. Photo is from Fairfax</a:t>
            </a:r>
            <a:r>
              <a:rPr lang="en-US" baseline="0" dirty="0"/>
              <a:t> County Parkway, Fairlakes, VA</a:t>
            </a:r>
            <a:r>
              <a:rPr lang="en-US" dirty="0"/>
              <a:t>, by J. Morales.</a:t>
            </a:r>
          </a:p>
          <a:p>
            <a:pPr eaLnBrk="1" hangingPunct="1"/>
            <a:r>
              <a:rPr lang="en-US" b="1" dirty="0"/>
              <a:t>Possible Problems: </a:t>
            </a:r>
            <a:r>
              <a:rPr lang="en-US" dirty="0"/>
              <a:t>This is an intro slide. Each barrier types is discussed in the following slides</a:t>
            </a:r>
          </a:p>
          <a:p>
            <a:pPr eaLnBrk="1" hangingPunct="1"/>
            <a:endParaRPr lang="en-US" dirty="0"/>
          </a:p>
        </p:txBody>
      </p:sp>
    </p:spTree>
    <p:extLst>
      <p:ext uri="{BB962C8B-B14F-4D97-AF65-F5344CB8AC3E}">
        <p14:creationId xmlns:p14="http://schemas.microsoft.com/office/powerpoint/2010/main" val="3978270139"/>
      </p:ext>
    </p:extLst>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2514" name="Rectangle 7"/>
          <p:cNvSpPr>
            <a:spLocks noGrp="1" noChangeArrowheads="1"/>
          </p:cNvSpPr>
          <p:nvPr>
            <p:ph type="sldNum" sz="quarter" idx="5"/>
          </p:nvPr>
        </p:nvSpPr>
        <p:spPr>
          <a:noFill/>
        </p:spPr>
        <p:txBody>
          <a:bodyPr/>
          <a:lstStyle/>
          <a:p>
            <a:fld id="{B7403358-CB07-44D5-A681-8138B033F261}" type="slidenum">
              <a:rPr lang="en-US" smtClean="0"/>
              <a:pPr/>
              <a:t>126</a:t>
            </a:fld>
            <a:endParaRPr lang="en-US" dirty="0"/>
          </a:p>
        </p:txBody>
      </p:sp>
      <p:sp>
        <p:nvSpPr>
          <p:cNvPr id="192515" name="Rectangle 2"/>
          <p:cNvSpPr>
            <a:spLocks noGrp="1" noRot="1" noChangeAspect="1" noChangeArrowheads="1" noTextEdit="1"/>
          </p:cNvSpPr>
          <p:nvPr>
            <p:ph type="sldImg"/>
          </p:nvPr>
        </p:nvSpPr>
        <p:spPr>
          <a:ln/>
        </p:spPr>
      </p:sp>
      <p:sp>
        <p:nvSpPr>
          <p:cNvPr id="192516" name="Rectangle 3"/>
          <p:cNvSpPr>
            <a:spLocks noGrp="1" noChangeArrowheads="1"/>
          </p:cNvSpPr>
          <p:nvPr>
            <p:ph type="body" idx="1"/>
          </p:nvPr>
        </p:nvSpPr>
        <p:spPr>
          <a:noFill/>
          <a:ln/>
        </p:spPr>
        <p:txBody>
          <a:bodyPr/>
          <a:lstStyle/>
          <a:p>
            <a:pPr eaLnBrk="1" hangingPunct="1"/>
            <a:r>
              <a:rPr lang="en-US" b="1" dirty="0"/>
              <a:t>Key Message: </a:t>
            </a:r>
            <a:r>
              <a:rPr lang="en-US" dirty="0"/>
              <a:t>Discuss concrete barriers</a:t>
            </a:r>
          </a:p>
          <a:p>
            <a:pPr eaLnBrk="1" hangingPunct="1"/>
            <a:r>
              <a:rPr lang="en-US" b="1" dirty="0"/>
              <a:t>Est. Presentation Time: </a:t>
            </a:r>
            <a:r>
              <a:rPr lang="en-US" dirty="0"/>
              <a:t>1-2 minute(s)</a:t>
            </a:r>
          </a:p>
          <a:p>
            <a:pPr eaLnBrk="1" hangingPunct="1"/>
            <a:r>
              <a:rPr lang="en-US" b="1" dirty="0"/>
              <a:t>Explanation of Cues/Builds: </a:t>
            </a:r>
            <a:r>
              <a:rPr lang="en-US" dirty="0"/>
              <a:t>None</a:t>
            </a:r>
          </a:p>
          <a:p>
            <a:pPr marL="0" lvl="1" eaLnBrk="1" hangingPunct="1"/>
            <a:r>
              <a:rPr lang="en-US" b="1" dirty="0"/>
              <a:t>Suggested Comments</a:t>
            </a:r>
            <a:r>
              <a:rPr lang="en-US" dirty="0"/>
              <a:t>: The preferred shape for concrete barriers is the F-shape, which has 9 inches at the top. The generic “Jersey” shape is no longer acceptable in most states. These barriers are held in place by their own weight. The preferred installation method for temporary concrete traffic barrier is freestanding and requires a minimum 2 ft. (0.6 m) clear area behind the barrier to allow for lateral deflection in both work areas and lane separation situations.</a:t>
            </a:r>
          </a:p>
          <a:p>
            <a:pPr eaLnBrk="1" hangingPunct="1"/>
            <a:r>
              <a:rPr lang="en-US" b="1" dirty="0"/>
              <a:t>Suggested Questions: </a:t>
            </a:r>
            <a:r>
              <a:rPr lang="en-US" dirty="0"/>
              <a:t>What is deflection? The distance the barrier would move when struck.</a:t>
            </a:r>
          </a:p>
          <a:p>
            <a:pPr eaLnBrk="1" hangingPunct="1"/>
            <a:r>
              <a:rPr lang="en-US" b="1" dirty="0"/>
              <a:t>Additional Information: </a:t>
            </a:r>
            <a:r>
              <a:rPr lang="en-US" dirty="0"/>
              <a:t>Refer to </a:t>
            </a:r>
            <a:r>
              <a:rPr lang="en-US" i="1" dirty="0"/>
              <a:t>AASHTO Roadside Design Guide </a:t>
            </a:r>
            <a:r>
              <a:rPr lang="en-US" dirty="0"/>
              <a:t>for additional information. </a:t>
            </a:r>
          </a:p>
          <a:p>
            <a:pPr eaLnBrk="1" hangingPunct="1"/>
            <a:r>
              <a:rPr lang="en-US" b="1" dirty="0"/>
              <a:t>Possible Problems: </a:t>
            </a:r>
            <a:r>
              <a:rPr lang="en-US" dirty="0"/>
              <a:t>Tailor to the state</a:t>
            </a:r>
          </a:p>
          <a:p>
            <a:pPr eaLnBrk="1" hangingPunct="1"/>
            <a:endParaRPr lang="en-US" dirty="0"/>
          </a:p>
        </p:txBody>
      </p:sp>
    </p:spTree>
    <p:extLst>
      <p:ext uri="{BB962C8B-B14F-4D97-AF65-F5344CB8AC3E}">
        <p14:creationId xmlns:p14="http://schemas.microsoft.com/office/powerpoint/2010/main" val="3026028555"/>
      </p:ext>
    </p:extLst>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538" name="Rectangle 7"/>
          <p:cNvSpPr>
            <a:spLocks noGrp="1" noChangeArrowheads="1"/>
          </p:cNvSpPr>
          <p:nvPr>
            <p:ph type="sldNum" sz="quarter" idx="5"/>
          </p:nvPr>
        </p:nvSpPr>
        <p:spPr>
          <a:noFill/>
        </p:spPr>
        <p:txBody>
          <a:bodyPr/>
          <a:lstStyle/>
          <a:p>
            <a:fld id="{AD60AB89-C21D-49A0-9882-24C1F0230E1D}" type="slidenum">
              <a:rPr lang="en-US" smtClean="0"/>
              <a:pPr/>
              <a:t>127</a:t>
            </a:fld>
            <a:endParaRPr lang="en-US" dirty="0"/>
          </a:p>
        </p:txBody>
      </p:sp>
      <p:sp>
        <p:nvSpPr>
          <p:cNvPr id="193539" name="Rectangle 2"/>
          <p:cNvSpPr>
            <a:spLocks noGrp="1" noRot="1" noChangeAspect="1" noChangeArrowheads="1" noTextEdit="1"/>
          </p:cNvSpPr>
          <p:nvPr>
            <p:ph type="sldImg"/>
          </p:nvPr>
        </p:nvSpPr>
        <p:spPr>
          <a:ln/>
        </p:spPr>
      </p:sp>
      <p:sp>
        <p:nvSpPr>
          <p:cNvPr id="193540" name="Rectangle 3"/>
          <p:cNvSpPr>
            <a:spLocks noGrp="1" noChangeArrowheads="1"/>
          </p:cNvSpPr>
          <p:nvPr>
            <p:ph type="body" idx="1"/>
          </p:nvPr>
        </p:nvSpPr>
        <p:spPr>
          <a:xfrm>
            <a:off x="381000" y="4343400"/>
            <a:ext cx="6096000" cy="4114800"/>
          </a:xfrm>
          <a:noFill/>
          <a:ln/>
        </p:spPr>
        <p:txBody>
          <a:bodyPr/>
          <a:lstStyle/>
          <a:p>
            <a:pPr eaLnBrk="1" hangingPunct="1"/>
            <a:r>
              <a:rPr lang="en-US" sz="1000" b="1" dirty="0"/>
              <a:t>Key Message: </a:t>
            </a:r>
            <a:r>
              <a:rPr lang="en-US" sz="1000" dirty="0"/>
              <a:t>Discuss concrete barriers</a:t>
            </a:r>
            <a:endParaRPr lang="en-US" sz="1000" i="1" dirty="0"/>
          </a:p>
          <a:p>
            <a:pPr eaLnBrk="1" hangingPunct="1"/>
            <a:r>
              <a:rPr lang="en-US" sz="1000" b="1" i="1" dirty="0"/>
              <a:t>Est. Presentation Time: </a:t>
            </a:r>
            <a:r>
              <a:rPr lang="en-US" sz="1000" i="1" dirty="0"/>
              <a:t>1-2 minute(s)</a:t>
            </a:r>
          </a:p>
          <a:p>
            <a:pPr eaLnBrk="1" hangingPunct="1"/>
            <a:r>
              <a:rPr lang="en-US" sz="1000" b="1" dirty="0"/>
              <a:t>Explanation of Cues/Builds: </a:t>
            </a:r>
            <a:r>
              <a:rPr lang="en-US" sz="1000" dirty="0"/>
              <a:t>None</a:t>
            </a:r>
          </a:p>
          <a:p>
            <a:r>
              <a:rPr lang="en-US" sz="1000" b="1" dirty="0"/>
              <a:t>Suggested Comments</a:t>
            </a:r>
            <a:r>
              <a:rPr lang="en-US" sz="1000" dirty="0"/>
              <a:t>: These are the two most common concrete safety shapes.  An important difference between the NJ and the F shapes is the height of the slope break.  The lower break on the F shape (7”) helps minimize the lifting of the impacting side of the vehicle, reducing the tendency to roll small vehicles. The F shape is preferred over the NJ shape and it is required in most states. </a:t>
            </a:r>
            <a:r>
              <a:rPr lang="en-US" sz="1200" dirty="0"/>
              <a:t>T</a:t>
            </a:r>
            <a:r>
              <a:rPr lang="en-US" dirty="0"/>
              <a:t>he F-Shape design was specifically engineered to limit the potential roll over and the 9.1-degree constant slope reasonably mimics that performance. Another consideration may be the nature of the traffic using the facility or future overlays.</a:t>
            </a:r>
            <a:r>
              <a:rPr lang="en-US" baseline="0" dirty="0"/>
              <a:t> </a:t>
            </a:r>
            <a:r>
              <a:rPr lang="en-US" dirty="0"/>
              <a:t>The Jersey- and F-shape barriers are both “safety-shape” barriers that begin with a 3 inch vertical face at the pavement level. Then they break to a sloped face that goes up to 13 inches above the pavement on the Jersey barrier, but only up to a height of 10 inches in the case of the F-Shape. Both then transition to a nearly vertical face to the top of the barrier.</a:t>
            </a:r>
            <a:endParaRPr lang="en-US" sz="1000" dirty="0"/>
          </a:p>
          <a:p>
            <a:pPr eaLnBrk="1" hangingPunct="1"/>
            <a:r>
              <a:rPr lang="en-US" sz="1000" b="1" dirty="0"/>
              <a:t>Suggested Questions: </a:t>
            </a:r>
            <a:r>
              <a:rPr lang="en-US" sz="1000" dirty="0"/>
              <a:t>None</a:t>
            </a:r>
          </a:p>
          <a:p>
            <a:pPr eaLnBrk="1" hangingPunct="1"/>
            <a:r>
              <a:rPr lang="en-US" sz="1000" b="1" dirty="0"/>
              <a:t>Additional Information: </a:t>
            </a:r>
            <a:r>
              <a:rPr lang="en-US" sz="1000" dirty="0"/>
              <a:t>Refer to </a:t>
            </a:r>
            <a:r>
              <a:rPr lang="en-US" sz="1000" i="1" dirty="0"/>
              <a:t>AASHTO Roadside Design Guide </a:t>
            </a:r>
            <a:r>
              <a:rPr lang="en-US" sz="1000" dirty="0"/>
              <a:t>for additional information. </a:t>
            </a:r>
            <a:r>
              <a:rPr lang="en-US" sz="1000" b="1" dirty="0"/>
              <a:t>Jersey Barriers</a:t>
            </a:r>
            <a:r>
              <a:rPr lang="en-US" sz="1000" dirty="0"/>
              <a:t>: Jersey barriers were the original and most widely used safety shape concrete barriers. The only difference between Jersey barriers and F-shape barriers is that the distance from the ground to the slope break point is 13 inches in Jersey barriers, versus 10 inches for F-shape barriers. In high speed impacts, there is a greater likelihood that a small car will be rolled by a Jersey barrier than by an F-shape barrier. </a:t>
            </a:r>
            <a:r>
              <a:rPr lang="en-US" sz="1000" b="1" dirty="0"/>
              <a:t>F-Shape Barriers</a:t>
            </a:r>
            <a:r>
              <a:rPr lang="en-US" sz="1000" dirty="0"/>
              <a:t>: The F-shape barrier was specifically engineered to limit the potential for small cars to rollover upon impact. The F-shape barrier begins with a 3-inch vertical face at the pavement level, then breaks to a sloped face that rises to a height of 10 inches, before changing to a nearly vertical face at the top of the barrier. F-shape barriers are </a:t>
            </a:r>
            <a:r>
              <a:rPr lang="en-US" sz="1000" b="1" dirty="0"/>
              <a:t>not</a:t>
            </a:r>
            <a:r>
              <a:rPr lang="en-US" sz="1000" dirty="0"/>
              <a:t> shaped like the letter "F." They get their name from the research study that analyzed the performance of barrier design parameters, where barrier configurations were labeled A through F, and F was the best-performing design. Refer to: </a:t>
            </a:r>
            <a:r>
              <a:rPr lang="en-US" sz="1000" dirty="0">
                <a:hlinkClick r:id="rId3" tooltip="Link opens referenced article."/>
              </a:rPr>
              <a:t>http://www.fhwa.dot.gov/publications/publicroads/00marapr/concrete.cfm</a:t>
            </a:r>
            <a:r>
              <a:rPr lang="en-US" sz="1000" dirty="0"/>
              <a:t>. Because the Jersey-shape design requires very little modification to become an F-shape design, asphalt resurfacing can convert the Jersey-shape barrier into a more F-shape-like barrier that is safer for lighter cars. However, these increased layers of asphalt also reduce the working height of the barrier which reduces its effectiveness for heavier vehicles.</a:t>
            </a:r>
          </a:p>
          <a:p>
            <a:pPr eaLnBrk="1" hangingPunct="1"/>
            <a:r>
              <a:rPr lang="en-US" sz="1000" b="1" dirty="0"/>
              <a:t>Possible Problems: </a:t>
            </a:r>
            <a:r>
              <a:rPr lang="en-US" sz="1000" dirty="0"/>
              <a:t>No need to elaborate or discuss these angles.</a:t>
            </a:r>
          </a:p>
        </p:txBody>
      </p:sp>
    </p:spTree>
    <p:extLst>
      <p:ext uri="{BB962C8B-B14F-4D97-AF65-F5344CB8AC3E}">
        <p14:creationId xmlns:p14="http://schemas.microsoft.com/office/powerpoint/2010/main" val="2982330297"/>
      </p:ext>
    </p:extLst>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US" b="1" dirty="0"/>
              <a:t>Key Message: </a:t>
            </a:r>
            <a:r>
              <a:rPr lang="en-US" dirty="0"/>
              <a:t>Discuss advantages of concrete barriers</a:t>
            </a:r>
          </a:p>
          <a:p>
            <a:pPr eaLnBrk="1" hangingPunct="1"/>
            <a:r>
              <a:rPr lang="en-US" b="1" dirty="0"/>
              <a:t>Est. Presentation Time: </a:t>
            </a:r>
            <a:r>
              <a:rPr lang="en-US" dirty="0"/>
              <a:t>1-2 minute(s)</a:t>
            </a:r>
          </a:p>
          <a:p>
            <a:pPr eaLnBrk="1" hangingPunct="1"/>
            <a:r>
              <a:rPr lang="en-US" b="1" dirty="0"/>
              <a:t>Explanation of Cues/Builds: </a:t>
            </a:r>
            <a:r>
              <a:rPr lang="en-US" dirty="0"/>
              <a:t>None</a:t>
            </a:r>
          </a:p>
          <a:p>
            <a:pPr marL="0" lvl="1" eaLnBrk="1" hangingPunct="1"/>
            <a:r>
              <a:rPr lang="en-US" b="1" dirty="0"/>
              <a:t>Suggested Comments</a:t>
            </a:r>
            <a:r>
              <a:rPr lang="en-US" dirty="0"/>
              <a:t>: Self explanatory</a:t>
            </a:r>
          </a:p>
          <a:p>
            <a:pPr eaLnBrk="1" hangingPunct="1"/>
            <a:r>
              <a:rPr lang="en-US" b="1" dirty="0"/>
              <a:t>Suggested Questions: </a:t>
            </a:r>
            <a:r>
              <a:rPr lang="en-US" dirty="0"/>
              <a:t>None</a:t>
            </a:r>
          </a:p>
          <a:p>
            <a:pPr eaLnBrk="1" hangingPunct="1"/>
            <a:r>
              <a:rPr lang="en-US" b="1" dirty="0"/>
              <a:t>Additional Information:</a:t>
            </a:r>
            <a:r>
              <a:rPr lang="en-US" b="1" baseline="0" dirty="0"/>
              <a:t> </a:t>
            </a:r>
            <a:r>
              <a:rPr lang="en-US" dirty="0"/>
              <a:t>Photo is from Fairfax</a:t>
            </a:r>
            <a:r>
              <a:rPr lang="en-US" baseline="0" dirty="0"/>
              <a:t> County Parkway, Fairlakes, VA</a:t>
            </a:r>
            <a:r>
              <a:rPr lang="en-US" dirty="0"/>
              <a:t>, by J. Morales.</a:t>
            </a:r>
          </a:p>
          <a:p>
            <a:pPr eaLnBrk="1" hangingPunct="1"/>
            <a:r>
              <a:rPr lang="en-US" b="1" dirty="0"/>
              <a:t>Possible Problems: </a:t>
            </a:r>
            <a:r>
              <a:rPr lang="en-US" dirty="0"/>
              <a:t>None</a:t>
            </a:r>
          </a:p>
          <a:p>
            <a:endParaRPr lang="en-US" dirty="0"/>
          </a:p>
        </p:txBody>
      </p:sp>
      <p:sp>
        <p:nvSpPr>
          <p:cNvPr id="4" name="Slide Number Placeholder 3"/>
          <p:cNvSpPr>
            <a:spLocks noGrp="1"/>
          </p:cNvSpPr>
          <p:nvPr>
            <p:ph type="sldNum" sz="quarter" idx="10"/>
          </p:nvPr>
        </p:nvSpPr>
        <p:spPr/>
        <p:txBody>
          <a:bodyPr/>
          <a:lstStyle/>
          <a:p>
            <a:pPr>
              <a:defRPr/>
            </a:pPr>
            <a:fld id="{D639A4AE-E0CC-4F6C-9B02-29D463378057}" type="slidenum">
              <a:rPr lang="en-US" smtClean="0"/>
              <a:pPr>
                <a:defRPr/>
              </a:pPr>
              <a:t>128</a:t>
            </a:fld>
            <a:endParaRPr lang="en-US" dirty="0"/>
          </a:p>
        </p:txBody>
      </p:sp>
    </p:spTree>
    <p:extLst>
      <p:ext uri="{BB962C8B-B14F-4D97-AF65-F5344CB8AC3E}">
        <p14:creationId xmlns:p14="http://schemas.microsoft.com/office/powerpoint/2010/main" val="610515230"/>
      </p:ext>
    </p:extLst>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US" b="1" dirty="0"/>
              <a:t>Key Message: </a:t>
            </a:r>
            <a:r>
              <a:rPr lang="en-US" dirty="0"/>
              <a:t>Discuss disadvantages of concrete barriers</a:t>
            </a:r>
          </a:p>
          <a:p>
            <a:pPr eaLnBrk="1" hangingPunct="1"/>
            <a:r>
              <a:rPr lang="en-US" b="1" dirty="0"/>
              <a:t>Est. Presentation Time: </a:t>
            </a:r>
            <a:r>
              <a:rPr lang="en-US" dirty="0"/>
              <a:t>1-2 minute(s)</a:t>
            </a:r>
          </a:p>
          <a:p>
            <a:pPr eaLnBrk="1" hangingPunct="1"/>
            <a:r>
              <a:rPr lang="en-US" b="1" dirty="0"/>
              <a:t>Explanation of Cues/Builds: </a:t>
            </a:r>
            <a:r>
              <a:rPr lang="en-US" dirty="0"/>
              <a:t>None</a:t>
            </a:r>
          </a:p>
          <a:p>
            <a:pPr marL="0" lvl="1" eaLnBrk="1" hangingPunct="1"/>
            <a:r>
              <a:rPr lang="en-US" b="1" dirty="0"/>
              <a:t>Suggested Comments</a:t>
            </a:r>
            <a:r>
              <a:rPr lang="en-US" dirty="0"/>
              <a:t>: Self explanatory</a:t>
            </a:r>
          </a:p>
          <a:p>
            <a:pPr eaLnBrk="1" hangingPunct="1"/>
            <a:r>
              <a:rPr lang="en-US" b="1" dirty="0"/>
              <a:t>Suggested Questions: </a:t>
            </a:r>
            <a:r>
              <a:rPr lang="en-US" dirty="0"/>
              <a:t>None</a:t>
            </a:r>
          </a:p>
          <a:p>
            <a:pPr eaLnBrk="1" hangingPunct="1"/>
            <a:r>
              <a:rPr lang="en-US" b="1" dirty="0"/>
              <a:t>Additional Information: </a:t>
            </a:r>
            <a:r>
              <a:rPr lang="en-US" dirty="0"/>
              <a:t>Photo is from Fairfax</a:t>
            </a:r>
            <a:r>
              <a:rPr lang="en-US" baseline="0" dirty="0"/>
              <a:t> County Parkway, Fairlakes, VA</a:t>
            </a:r>
            <a:r>
              <a:rPr lang="en-US" dirty="0"/>
              <a:t>, by J. Morales.</a:t>
            </a:r>
          </a:p>
          <a:p>
            <a:pPr eaLnBrk="1" hangingPunct="1"/>
            <a:r>
              <a:rPr lang="en-US" b="1" dirty="0"/>
              <a:t>Possible Problems: </a:t>
            </a:r>
            <a:r>
              <a:rPr lang="en-US" dirty="0"/>
              <a:t>None</a:t>
            </a:r>
          </a:p>
          <a:p>
            <a:endParaRPr lang="en-US" dirty="0"/>
          </a:p>
        </p:txBody>
      </p:sp>
      <p:sp>
        <p:nvSpPr>
          <p:cNvPr id="4" name="Slide Number Placeholder 3"/>
          <p:cNvSpPr>
            <a:spLocks noGrp="1"/>
          </p:cNvSpPr>
          <p:nvPr>
            <p:ph type="sldNum" sz="quarter" idx="10"/>
          </p:nvPr>
        </p:nvSpPr>
        <p:spPr/>
        <p:txBody>
          <a:bodyPr/>
          <a:lstStyle/>
          <a:p>
            <a:pPr>
              <a:defRPr/>
            </a:pPr>
            <a:fld id="{D639A4AE-E0CC-4F6C-9B02-29D463378057}" type="slidenum">
              <a:rPr lang="en-US" smtClean="0"/>
              <a:pPr>
                <a:defRPr/>
              </a:pPr>
              <a:t>129</a:t>
            </a:fld>
            <a:endParaRPr lang="en-US" dirty="0"/>
          </a:p>
        </p:txBody>
      </p:sp>
    </p:spTree>
    <p:extLst>
      <p:ext uri="{BB962C8B-B14F-4D97-AF65-F5344CB8AC3E}">
        <p14:creationId xmlns:p14="http://schemas.microsoft.com/office/powerpoint/2010/main" val="1172966203"/>
      </p:ext>
    </p:extLst>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62" name="Rectangle 7"/>
          <p:cNvSpPr>
            <a:spLocks noGrp="1" noChangeArrowheads="1"/>
          </p:cNvSpPr>
          <p:nvPr>
            <p:ph type="sldNum" sz="quarter" idx="5"/>
          </p:nvPr>
        </p:nvSpPr>
        <p:spPr>
          <a:noFill/>
        </p:spPr>
        <p:txBody>
          <a:bodyPr/>
          <a:lstStyle/>
          <a:p>
            <a:fld id="{B3AAE2D5-EBD8-471B-BFD9-1075CD2D37F7}" type="slidenum">
              <a:rPr lang="en-US" smtClean="0"/>
              <a:pPr/>
              <a:t>130</a:t>
            </a:fld>
            <a:endParaRPr lang="en-US" dirty="0"/>
          </a:p>
        </p:txBody>
      </p:sp>
      <p:sp>
        <p:nvSpPr>
          <p:cNvPr id="194563" name="Rectangle 2"/>
          <p:cNvSpPr>
            <a:spLocks noGrp="1" noRot="1" noChangeAspect="1" noChangeArrowheads="1" noTextEdit="1"/>
          </p:cNvSpPr>
          <p:nvPr>
            <p:ph type="sldImg"/>
          </p:nvPr>
        </p:nvSpPr>
        <p:spPr>
          <a:xfrm>
            <a:off x="1144588" y="684213"/>
            <a:ext cx="4573587" cy="3430587"/>
          </a:xfrm>
          <a:solidFill>
            <a:srgbClr val="FFFFFF"/>
          </a:solidFill>
          <a:ln/>
        </p:spPr>
      </p:sp>
      <p:sp>
        <p:nvSpPr>
          <p:cNvPr id="194564" name="Rectangle 3"/>
          <p:cNvSpPr>
            <a:spLocks noGrp="1" noChangeArrowheads="1"/>
          </p:cNvSpPr>
          <p:nvPr>
            <p:ph type="body" idx="1"/>
          </p:nvPr>
        </p:nvSpPr>
        <p:spPr>
          <a:xfrm>
            <a:off x="914400" y="4343400"/>
            <a:ext cx="5029200" cy="4116388"/>
          </a:xfrm>
          <a:solidFill>
            <a:srgbClr val="FFFFFF"/>
          </a:solidFill>
          <a:ln>
            <a:solidFill>
              <a:schemeClr val="bg1"/>
            </a:solidFill>
          </a:ln>
        </p:spPr>
        <p:txBody>
          <a:bodyPr lIns="92131" tIns="46066" rIns="92131" bIns="46066"/>
          <a:lstStyle/>
          <a:p>
            <a:pPr eaLnBrk="1" hangingPunct="1"/>
            <a:r>
              <a:rPr lang="en-US" b="1" dirty="0"/>
              <a:t>Key Message: </a:t>
            </a:r>
            <a:r>
              <a:rPr lang="en-US" dirty="0"/>
              <a:t>Discuss water-filled barriers</a:t>
            </a:r>
          </a:p>
          <a:p>
            <a:pPr eaLnBrk="1" hangingPunct="1"/>
            <a:r>
              <a:rPr lang="en-US" b="1" dirty="0"/>
              <a:t>Est. Presentation Time: </a:t>
            </a:r>
            <a:r>
              <a:rPr lang="en-US" dirty="0"/>
              <a:t>1-2 minute(s)</a:t>
            </a:r>
          </a:p>
          <a:p>
            <a:pPr eaLnBrk="1" hangingPunct="1"/>
            <a:r>
              <a:rPr lang="en-US" b="1" dirty="0"/>
              <a:t>Explanation of Cues/Builds: </a:t>
            </a:r>
            <a:r>
              <a:rPr lang="en-US" dirty="0"/>
              <a:t>None</a:t>
            </a:r>
          </a:p>
          <a:p>
            <a:pPr marL="0" lvl="1" eaLnBrk="1" hangingPunct="1"/>
            <a:r>
              <a:rPr lang="en-US" b="1" dirty="0"/>
              <a:t>Suggested Comments</a:t>
            </a:r>
            <a:r>
              <a:rPr lang="en-US" dirty="0"/>
              <a:t>: These are water-filled. The main advantage is that they are lightweight and easy to move. They must be filled with water according to the manufacturer’s instructions.</a:t>
            </a:r>
          </a:p>
          <a:p>
            <a:pPr eaLnBrk="1" hangingPunct="1"/>
            <a:r>
              <a:rPr lang="en-US" b="1" dirty="0"/>
              <a:t>Suggested Questions: </a:t>
            </a:r>
            <a:r>
              <a:rPr lang="en-US" dirty="0"/>
              <a:t>None</a:t>
            </a:r>
          </a:p>
          <a:p>
            <a:pPr eaLnBrk="1" hangingPunct="1"/>
            <a:r>
              <a:rPr lang="en-US" b="1" dirty="0"/>
              <a:t>Additional Information: </a:t>
            </a:r>
            <a:r>
              <a:rPr lang="en-US" dirty="0"/>
              <a:t>Refer to </a:t>
            </a:r>
            <a:r>
              <a:rPr lang="en-US" i="1" dirty="0"/>
              <a:t>AASHTO Roadside Design Guide </a:t>
            </a:r>
            <a:r>
              <a:rPr lang="en-US" dirty="0"/>
              <a:t>for additional information. Pictures are from brochures.</a:t>
            </a:r>
          </a:p>
          <a:p>
            <a:pPr eaLnBrk="1" hangingPunct="1"/>
            <a:r>
              <a:rPr lang="en-US" b="1" dirty="0"/>
              <a:t>Possible Problems: </a:t>
            </a:r>
            <a:r>
              <a:rPr lang="en-US" dirty="0"/>
              <a:t>None</a:t>
            </a:r>
          </a:p>
        </p:txBody>
      </p:sp>
    </p:spTree>
    <p:extLst>
      <p:ext uri="{BB962C8B-B14F-4D97-AF65-F5344CB8AC3E}">
        <p14:creationId xmlns:p14="http://schemas.microsoft.com/office/powerpoint/2010/main" val="948643078"/>
      </p:ext>
    </p:extLst>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586" name="Slide Image Placeholder 1"/>
          <p:cNvSpPr>
            <a:spLocks noGrp="1" noRot="1" noChangeAspect="1" noTextEdit="1"/>
          </p:cNvSpPr>
          <p:nvPr>
            <p:ph type="sldImg"/>
          </p:nvPr>
        </p:nvSpPr>
        <p:spPr>
          <a:ln/>
        </p:spPr>
      </p:sp>
      <p:sp>
        <p:nvSpPr>
          <p:cNvPr id="195587" name="Notes Placeholder 2"/>
          <p:cNvSpPr>
            <a:spLocks noGrp="1"/>
          </p:cNvSpPr>
          <p:nvPr>
            <p:ph type="body" idx="1"/>
          </p:nvPr>
        </p:nvSpPr>
        <p:spPr>
          <a:xfrm>
            <a:off x="457200" y="4343400"/>
            <a:ext cx="5943600" cy="4114800"/>
          </a:xfrm>
          <a:noFill/>
          <a:ln/>
        </p:spPr>
        <p:txBody>
          <a:bodyPr/>
          <a:lstStyle/>
          <a:p>
            <a:pPr eaLnBrk="1" hangingPunct="1"/>
            <a:r>
              <a:rPr lang="en-US" sz="1000" b="1" dirty="0"/>
              <a:t>Key Message: </a:t>
            </a:r>
            <a:r>
              <a:rPr lang="en-US" sz="1000" dirty="0"/>
              <a:t>Discuss Triton Barriers</a:t>
            </a:r>
          </a:p>
          <a:p>
            <a:pPr eaLnBrk="1" hangingPunct="1"/>
            <a:r>
              <a:rPr lang="en-US" sz="1000" b="1" dirty="0"/>
              <a:t>Est. Presentation Time: </a:t>
            </a:r>
            <a:r>
              <a:rPr lang="en-US" sz="1000" dirty="0"/>
              <a:t>1</a:t>
            </a:r>
            <a:r>
              <a:rPr lang="en-US" sz="1000" baseline="0" dirty="0"/>
              <a:t> </a:t>
            </a:r>
            <a:r>
              <a:rPr lang="en-US" sz="1000" dirty="0"/>
              <a:t>minute(s)</a:t>
            </a:r>
          </a:p>
          <a:p>
            <a:pPr eaLnBrk="1" hangingPunct="1"/>
            <a:r>
              <a:rPr lang="en-US" sz="1000" b="1" dirty="0"/>
              <a:t>Explanation of Cues/Builds: </a:t>
            </a:r>
            <a:r>
              <a:rPr lang="en-US" sz="1000" dirty="0"/>
              <a:t>None</a:t>
            </a:r>
          </a:p>
          <a:p>
            <a:pPr marL="0" lvl="1" eaLnBrk="1" hangingPunct="1"/>
            <a:r>
              <a:rPr lang="en-US" sz="1000" b="1" dirty="0"/>
              <a:t>Suggested Comments</a:t>
            </a:r>
            <a:r>
              <a:rPr lang="en-US" sz="1000" dirty="0"/>
              <a:t>: The Triton</a:t>
            </a:r>
            <a:r>
              <a:rPr lang="en-US" sz="1000" baseline="0" dirty="0"/>
              <a:t> barrier is an example. May have to be interconnected with cables to be considered PP devices. Check manufacturer’s instructions.</a:t>
            </a:r>
            <a:endParaRPr lang="en-US" sz="1000" dirty="0"/>
          </a:p>
          <a:p>
            <a:pPr eaLnBrk="1" hangingPunct="1"/>
            <a:r>
              <a:rPr lang="en-US" sz="1000" b="1" dirty="0"/>
              <a:t>Suggested Questions: </a:t>
            </a:r>
            <a:r>
              <a:rPr lang="en-US" sz="1000" dirty="0"/>
              <a:t>None</a:t>
            </a:r>
          </a:p>
          <a:p>
            <a:r>
              <a:rPr lang="en-US" sz="1000" b="1" dirty="0"/>
              <a:t>Additional Information: </a:t>
            </a:r>
            <a:r>
              <a:rPr lang="en-US" sz="1000" dirty="0"/>
              <a:t>Refer to </a:t>
            </a:r>
            <a:r>
              <a:rPr lang="en-US" sz="1000" i="1" dirty="0"/>
              <a:t>AASHTO Roadside Design Guide </a:t>
            </a:r>
            <a:r>
              <a:rPr lang="en-US" sz="1000" dirty="0"/>
              <a:t>for additional information. Pictures are from brochures. Triton Barrier Design Features:</a:t>
            </a:r>
          </a:p>
          <a:p>
            <a:r>
              <a:rPr lang="en-US" sz="1000" dirty="0"/>
              <a:t>﻿• Positive, crashworthy protection up to 45 M.P.H. (70 km/h) - does not allow penetration into work area</a:t>
            </a:r>
            <a:br>
              <a:rPr lang="en-US" sz="1000" dirty="0"/>
            </a:br>
            <a:r>
              <a:rPr lang="en-US" sz="1000" dirty="0"/>
              <a:t>• Absorbs collision energy and safely redirects errant vehicles</a:t>
            </a:r>
            <a:br>
              <a:rPr lang="en-US" sz="1000" dirty="0"/>
            </a:br>
            <a:r>
              <a:rPr lang="en-US" sz="1000" dirty="0"/>
              <a:t>• Fast and easy deployment - 600 feet per hour with just three workers</a:t>
            </a:r>
            <a:br>
              <a:rPr lang="en-US" sz="1000" dirty="0"/>
            </a:br>
            <a:r>
              <a:rPr lang="en-US" sz="1000" dirty="0"/>
              <a:t>• Modular design allows use in varied lengths for both straight and curved applications</a:t>
            </a:r>
            <a:br>
              <a:rPr lang="en-US" sz="1000" dirty="0"/>
            </a:br>
            <a:r>
              <a:rPr lang="en-US" sz="1000" dirty="0"/>
              <a:t>• No cranes or heavy equipment needed for deployment</a:t>
            </a:r>
            <a:br>
              <a:rPr lang="en-US" sz="1000" dirty="0"/>
            </a:br>
            <a:r>
              <a:rPr lang="en-US" sz="1000" dirty="0"/>
              <a:t>• Certified as its own end treatment</a:t>
            </a:r>
            <a:br>
              <a:rPr lang="en-US" sz="1000" dirty="0"/>
            </a:br>
            <a:r>
              <a:rPr lang="en-US" sz="1000" dirty="0"/>
              <a:t>• Transition hardware available for attachment to guardrail or concrete barrier</a:t>
            </a:r>
            <a:br>
              <a:rPr lang="en-US" sz="1000" dirty="0"/>
            </a:br>
            <a:r>
              <a:rPr lang="en-US" sz="1000" dirty="0"/>
              <a:t>• Internal steel frame — no additional assembly required</a:t>
            </a:r>
            <a:br>
              <a:rPr lang="en-US" sz="1000" dirty="0"/>
            </a:br>
            <a:r>
              <a:rPr lang="en-US" sz="1000" dirty="0"/>
              <a:t>• Positively connected with a 2” steel pin</a:t>
            </a:r>
            <a:br>
              <a:rPr lang="en-US" sz="1000" dirty="0"/>
            </a:br>
            <a:r>
              <a:rPr lang="en-US" sz="1000" dirty="0"/>
              <a:t>• Built on steel tension cable, connects from barrier to barrier to form a single continuous barrier.</a:t>
            </a:r>
            <a:br>
              <a:rPr lang="en-US" sz="1000" dirty="0"/>
            </a:br>
            <a:r>
              <a:rPr lang="en-US" sz="1000" dirty="0"/>
              <a:t>• No external rails required for NCHRP 350 Certification.</a:t>
            </a:r>
          </a:p>
          <a:p>
            <a:pPr eaLnBrk="1" hangingPunct="1"/>
            <a:r>
              <a:rPr lang="en-US" sz="1000" b="1" dirty="0"/>
              <a:t>Possible Problems: </a:t>
            </a:r>
            <a:r>
              <a:rPr lang="en-US" sz="1000" dirty="0"/>
              <a:t>Proprietary or Energy Absorption Systems.  Do not imply preference or endorsement.</a:t>
            </a:r>
          </a:p>
          <a:p>
            <a:endParaRPr lang="en-US" sz="1000" dirty="0"/>
          </a:p>
        </p:txBody>
      </p:sp>
      <p:sp>
        <p:nvSpPr>
          <p:cNvPr id="195588" name="Slide Number Placeholder 3"/>
          <p:cNvSpPr>
            <a:spLocks noGrp="1"/>
          </p:cNvSpPr>
          <p:nvPr>
            <p:ph type="sldNum" sz="quarter" idx="5"/>
          </p:nvPr>
        </p:nvSpPr>
        <p:spPr>
          <a:noFill/>
        </p:spPr>
        <p:txBody>
          <a:bodyPr/>
          <a:lstStyle/>
          <a:p>
            <a:fld id="{4207E57E-9C84-4DF3-8B16-5FED04A010D8}" type="slidenum">
              <a:rPr lang="en-US" smtClean="0"/>
              <a:pPr/>
              <a:t>131</a:t>
            </a:fld>
            <a:endParaRPr lang="en-US" dirty="0"/>
          </a:p>
        </p:txBody>
      </p:sp>
    </p:spTree>
    <p:extLst>
      <p:ext uri="{BB962C8B-B14F-4D97-AF65-F5344CB8AC3E}">
        <p14:creationId xmlns:p14="http://schemas.microsoft.com/office/powerpoint/2010/main" val="272017888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9922" name="Rectangle 2"/>
          <p:cNvSpPr>
            <a:spLocks noGrp="1" noRot="1" noChangeAspect="1" noChangeArrowheads="1" noTextEdit="1"/>
          </p:cNvSpPr>
          <p:nvPr>
            <p:ph type="sldImg"/>
          </p:nvPr>
        </p:nvSpPr>
        <p:spPr>
          <a:ln/>
        </p:spPr>
      </p:sp>
      <p:sp>
        <p:nvSpPr>
          <p:cNvPr id="209923" name="Rectangle 3"/>
          <p:cNvSpPr>
            <a:spLocks noGrp="1" noChangeArrowheads="1"/>
          </p:cNvSpPr>
          <p:nvPr>
            <p:ph type="body" idx="1"/>
          </p:nvPr>
        </p:nvSpPr>
        <p:spPr>
          <a:noFill/>
          <a:ln/>
        </p:spPr>
        <p:txBody>
          <a:bodyPr/>
          <a:lstStyle/>
          <a:p>
            <a:pPr eaLnBrk="1" hangingPunct="1"/>
            <a:r>
              <a:rPr lang="en-US" b="1" dirty="0">
                <a:cs typeface="Arial" charset="0"/>
              </a:rPr>
              <a:t>Key Message: </a:t>
            </a:r>
            <a:r>
              <a:rPr lang="en-US" dirty="0">
                <a:cs typeface="Arial" charset="0"/>
              </a:rPr>
              <a:t>Illustrate previous point with an example</a:t>
            </a:r>
          </a:p>
          <a:p>
            <a:pPr eaLnBrk="1" hangingPunct="1"/>
            <a:r>
              <a:rPr lang="en-US" b="1" dirty="0">
                <a:cs typeface="Arial" charset="0"/>
              </a:rPr>
              <a:t>Est. Presentation Time: </a:t>
            </a:r>
            <a:r>
              <a:rPr lang="en-US" dirty="0">
                <a:cs typeface="Arial" charset="0"/>
              </a:rPr>
              <a:t>Less than 1 minute(s)</a:t>
            </a:r>
          </a:p>
          <a:p>
            <a:pPr eaLnBrk="1" hangingPunct="1"/>
            <a:r>
              <a:rPr lang="en-US" b="1" dirty="0">
                <a:cs typeface="Arial" charset="0"/>
              </a:rPr>
              <a:t>Explanation of Cues/Builds: </a:t>
            </a:r>
            <a:r>
              <a:rPr lang="en-US" dirty="0">
                <a:cs typeface="Arial" charset="0"/>
              </a:rPr>
              <a:t>Cone to the right and caption appear upon click</a:t>
            </a:r>
          </a:p>
          <a:p>
            <a:pPr eaLnBrk="1" hangingPunct="1"/>
            <a:r>
              <a:rPr lang="en-US" b="1" dirty="0">
                <a:cs typeface="Arial" charset="0"/>
              </a:rPr>
              <a:t>Suggested Comments: </a:t>
            </a:r>
            <a:r>
              <a:rPr lang="en-US" dirty="0">
                <a:cs typeface="Arial" charset="0"/>
              </a:rPr>
              <a:t>The MUTCD requires that for a cone to be used on a freeway it shall be at least 28 inches in height. Several states, like Florida and Virginia, require cones to be 36 inches.</a:t>
            </a:r>
          </a:p>
          <a:p>
            <a:pPr eaLnBrk="1" hangingPunct="1"/>
            <a:r>
              <a:rPr lang="en-US" b="1" dirty="0">
                <a:cs typeface="Arial" charset="0"/>
              </a:rPr>
              <a:t>Suggested Questions: </a:t>
            </a:r>
            <a:r>
              <a:rPr lang="en-US" dirty="0">
                <a:cs typeface="Arial" charset="0"/>
              </a:rPr>
              <a:t>None</a:t>
            </a:r>
          </a:p>
          <a:p>
            <a:pPr eaLnBrk="1" hangingPunct="1"/>
            <a:r>
              <a:rPr lang="en-US" b="1" dirty="0">
                <a:cs typeface="Arial" charset="0"/>
              </a:rPr>
              <a:t>Additional Information: </a:t>
            </a:r>
            <a:r>
              <a:rPr lang="en-US" dirty="0">
                <a:cs typeface="Arial" charset="0"/>
              </a:rPr>
              <a:t>None</a:t>
            </a:r>
            <a:endParaRPr lang="en-US" b="1" dirty="0">
              <a:cs typeface="Arial" charset="0"/>
            </a:endParaRPr>
          </a:p>
          <a:p>
            <a:pPr eaLnBrk="1" hangingPunct="1"/>
            <a:r>
              <a:rPr lang="en-US" b="1" dirty="0">
                <a:cs typeface="Arial" charset="0"/>
              </a:rPr>
              <a:t>Possible Problems: </a:t>
            </a:r>
            <a:r>
              <a:rPr lang="en-US" dirty="0">
                <a:cs typeface="Arial" charset="0"/>
              </a:rPr>
              <a:t>None</a:t>
            </a:r>
          </a:p>
          <a:p>
            <a:pPr eaLnBrk="1" hangingPunct="1"/>
            <a:endParaRPr lang="en-US" dirty="0">
              <a:cs typeface="Arial" charset="0"/>
            </a:endParaRPr>
          </a:p>
        </p:txBody>
      </p:sp>
    </p:spTree>
    <p:extLst>
      <p:ext uri="{BB962C8B-B14F-4D97-AF65-F5344CB8AC3E}">
        <p14:creationId xmlns:p14="http://schemas.microsoft.com/office/powerpoint/2010/main" val="1279386871"/>
      </p:ext>
    </p:extLst>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US" sz="1000" b="1" dirty="0"/>
              <a:t>Key Message: </a:t>
            </a:r>
            <a:r>
              <a:rPr lang="en-US" sz="1000" dirty="0"/>
              <a:t>Discuss Roadguard Barriers</a:t>
            </a:r>
          </a:p>
          <a:p>
            <a:pPr eaLnBrk="1" hangingPunct="1"/>
            <a:r>
              <a:rPr lang="en-US" sz="1000" b="1" dirty="0"/>
              <a:t>Est. Presentation Time: </a:t>
            </a:r>
            <a:r>
              <a:rPr lang="en-US" sz="1000" dirty="0"/>
              <a:t>1</a:t>
            </a:r>
            <a:r>
              <a:rPr lang="en-US" sz="1000" baseline="0" dirty="0"/>
              <a:t> </a:t>
            </a:r>
            <a:r>
              <a:rPr lang="en-US" sz="1000" dirty="0"/>
              <a:t>minute(s)</a:t>
            </a:r>
          </a:p>
          <a:p>
            <a:pPr eaLnBrk="1" hangingPunct="1"/>
            <a:r>
              <a:rPr lang="en-US" sz="1000" b="1" dirty="0"/>
              <a:t>Explanation of Cues/Builds: </a:t>
            </a:r>
            <a:r>
              <a:rPr lang="en-US" sz="1000" dirty="0"/>
              <a:t>None</a:t>
            </a:r>
          </a:p>
          <a:p>
            <a:pPr marL="0" marR="0" lvl="1" indent="0" algn="l" defTabSz="914400" rtl="0" eaLnBrk="1" fontAlgn="base" latinLnBrk="0" hangingPunct="1">
              <a:lnSpc>
                <a:spcPct val="100000"/>
              </a:lnSpc>
              <a:spcBef>
                <a:spcPct val="30000"/>
              </a:spcBef>
              <a:spcAft>
                <a:spcPct val="0"/>
              </a:spcAft>
              <a:buClrTx/>
              <a:buSzTx/>
              <a:buFontTx/>
              <a:buNone/>
              <a:tabLst/>
              <a:defRPr/>
            </a:pPr>
            <a:r>
              <a:rPr lang="en-US" sz="1000" b="1" dirty="0"/>
              <a:t>Suggested Comments</a:t>
            </a:r>
            <a:r>
              <a:rPr lang="en-US" sz="1000" dirty="0"/>
              <a:t>: For water filled units to actually perform as a barrier, you must have a steel framework, internal or external.</a:t>
            </a:r>
          </a:p>
          <a:p>
            <a:pPr eaLnBrk="1" hangingPunct="1"/>
            <a:r>
              <a:rPr lang="en-US" sz="1000" b="1" dirty="0"/>
              <a:t>Suggested Questions: </a:t>
            </a:r>
            <a:r>
              <a:rPr lang="en-US" sz="1000" dirty="0"/>
              <a:t>None</a:t>
            </a:r>
          </a:p>
          <a:p>
            <a:r>
              <a:rPr lang="en-US" sz="1000" b="1" dirty="0"/>
              <a:t>Additional Information: </a:t>
            </a:r>
            <a:r>
              <a:rPr lang="en-US" sz="1000" b="0" dirty="0"/>
              <a:t>Brochure: </a:t>
            </a:r>
            <a:r>
              <a:rPr lang="en-US" sz="1000" dirty="0"/>
              <a:t>Using new blow-mold technology, the </a:t>
            </a:r>
            <a:r>
              <a:rPr lang="en-US" sz="1000" b="1" dirty="0"/>
              <a:t>ROADGUARD/2</a:t>
            </a:r>
            <a:r>
              <a:rPr lang="en-US" sz="1000" dirty="0"/>
              <a:t> is a double-chambered, 85 lb. barrier that is stronger and lighter than all competitive Jersey-style barriers. The two chambers are structurally interlocked and brass-bolted together with four strong structural foam-molded polyolefin lugs. The double chamber provides two vertical walls in the center of the barrier, delivering added strength and stability. Easy to handle, quick to install, 6-feet long, 3.5-feet high,</a:t>
            </a:r>
            <a:r>
              <a:rPr lang="en-US" sz="1000" baseline="0" dirty="0"/>
              <a:t> </a:t>
            </a:r>
            <a:r>
              <a:rPr lang="en-US" sz="1000" dirty="0"/>
              <a:t>2-feet wide at base.</a:t>
            </a:r>
            <a:r>
              <a:rPr lang="en-US" sz="1000" baseline="0" dirty="0"/>
              <a:t> </a:t>
            </a:r>
            <a:r>
              <a:rPr lang="en-US" sz="1000" dirty="0"/>
              <a:t>Weighs ONLY 85 lbs. empty, and a secure 1,600 lbs. when filled with water.</a:t>
            </a:r>
            <a:r>
              <a:rPr lang="en-US" sz="1000" baseline="0" dirty="0"/>
              <a:t> </a:t>
            </a:r>
            <a:r>
              <a:rPr lang="en-US" sz="1000" dirty="0"/>
              <a:t>Patented locking design keeps barriers firmly connected. Locks with all </a:t>
            </a:r>
            <a:r>
              <a:rPr lang="en-US" sz="1000" b="1" dirty="0"/>
              <a:t>ROADGUARD/2</a:t>
            </a:r>
            <a:r>
              <a:rPr lang="en-US" sz="1000" dirty="0"/>
              <a:t>, ROADGUARD and OTW MB 350 barriers.</a:t>
            </a:r>
            <a:r>
              <a:rPr lang="en-US" sz="1000" baseline="0" dirty="0"/>
              <a:t> </a:t>
            </a:r>
            <a:r>
              <a:rPr lang="en-US" sz="1000" dirty="0"/>
              <a:t>Two (2) fill caps, four (4) drain plugs</a:t>
            </a:r>
            <a:r>
              <a:rPr lang="en-US" sz="1000" baseline="0" dirty="0"/>
              <a:t>. </a:t>
            </a:r>
            <a:r>
              <a:rPr lang="en-US" sz="1000" dirty="0"/>
              <a:t>Fork lift slots, hand grips, and positions for lights and screens.</a:t>
            </a:r>
            <a:r>
              <a:rPr lang="en-US" sz="1000" baseline="0" dirty="0"/>
              <a:t> </a:t>
            </a:r>
            <a:r>
              <a:rPr lang="en-US" sz="1000" dirty="0"/>
              <a:t>Barriers curve up to 15 degrees in each direction at each connection.</a:t>
            </a:r>
            <a:r>
              <a:rPr lang="en-US" sz="1000" baseline="0" dirty="0"/>
              <a:t> </a:t>
            </a:r>
            <a:r>
              <a:rPr lang="en-US" sz="1000" dirty="0"/>
              <a:t>Manufactured with UV</a:t>
            </a:r>
            <a:r>
              <a:rPr lang="en-US" sz="1000" baseline="0" dirty="0"/>
              <a:t> </a:t>
            </a:r>
            <a:r>
              <a:rPr lang="en-US" sz="1000" dirty="0"/>
              <a:t>inhibitors.</a:t>
            </a:r>
            <a:r>
              <a:rPr lang="en-US" sz="1000" baseline="0" dirty="0"/>
              <a:t> </a:t>
            </a:r>
            <a:r>
              <a:rPr lang="en-US" sz="1000" dirty="0"/>
              <a:t>Available in orange, white, and mixed orange/white colors.</a:t>
            </a:r>
            <a:r>
              <a:rPr lang="en-US" sz="1000" baseline="0" dirty="0"/>
              <a:t> A</a:t>
            </a:r>
            <a:r>
              <a:rPr lang="en-US" sz="1000" dirty="0"/>
              <a:t>pproved as a Longitudinal Channelizing Device</a:t>
            </a:r>
            <a:endParaRPr lang="en-US" sz="1000" b="1" dirty="0"/>
          </a:p>
          <a:p>
            <a:r>
              <a:rPr lang="en-US" sz="1000" b="1" dirty="0"/>
              <a:t>Possible Problems: </a:t>
            </a:r>
            <a:r>
              <a:rPr lang="en-US" sz="1000" b="0" dirty="0"/>
              <a:t>Trident Security Devices, Inc. </a:t>
            </a:r>
            <a:r>
              <a:rPr lang="en-US" sz="1000" dirty="0"/>
              <a:t>Do not imply preference or endorsement.</a:t>
            </a:r>
          </a:p>
          <a:p>
            <a:endParaRPr lang="en-US" dirty="0"/>
          </a:p>
        </p:txBody>
      </p:sp>
      <p:sp>
        <p:nvSpPr>
          <p:cNvPr id="4" name="Slide Number Placeholder 3"/>
          <p:cNvSpPr>
            <a:spLocks noGrp="1"/>
          </p:cNvSpPr>
          <p:nvPr>
            <p:ph type="sldNum" sz="quarter" idx="10"/>
          </p:nvPr>
        </p:nvSpPr>
        <p:spPr/>
        <p:txBody>
          <a:bodyPr/>
          <a:lstStyle/>
          <a:p>
            <a:pPr>
              <a:defRPr/>
            </a:pPr>
            <a:fld id="{D639A4AE-E0CC-4F6C-9B02-29D463378057}" type="slidenum">
              <a:rPr lang="en-US" smtClean="0"/>
              <a:pPr>
                <a:defRPr/>
              </a:pPr>
              <a:t>132</a:t>
            </a:fld>
            <a:endParaRPr lang="en-US" dirty="0"/>
          </a:p>
        </p:txBody>
      </p:sp>
    </p:spTree>
    <p:extLst>
      <p:ext uri="{BB962C8B-B14F-4D97-AF65-F5344CB8AC3E}">
        <p14:creationId xmlns:p14="http://schemas.microsoft.com/office/powerpoint/2010/main" val="233911266"/>
      </p:ext>
    </p:extLst>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6610" name="Rectangle 7"/>
          <p:cNvSpPr>
            <a:spLocks noGrp="1" noChangeArrowheads="1"/>
          </p:cNvSpPr>
          <p:nvPr>
            <p:ph type="sldNum" sz="quarter" idx="5"/>
          </p:nvPr>
        </p:nvSpPr>
        <p:spPr>
          <a:noFill/>
        </p:spPr>
        <p:txBody>
          <a:bodyPr/>
          <a:lstStyle/>
          <a:p>
            <a:fld id="{2D5E78C4-043F-4763-B326-08F9BF946CD3}" type="slidenum">
              <a:rPr lang="en-US" smtClean="0"/>
              <a:pPr/>
              <a:t>133</a:t>
            </a:fld>
            <a:endParaRPr lang="en-US" dirty="0"/>
          </a:p>
        </p:txBody>
      </p:sp>
      <p:sp>
        <p:nvSpPr>
          <p:cNvPr id="196611" name="Rectangle 2"/>
          <p:cNvSpPr>
            <a:spLocks noGrp="1" noRot="1" noChangeAspect="1" noChangeArrowheads="1" noTextEdit="1"/>
          </p:cNvSpPr>
          <p:nvPr>
            <p:ph type="sldImg"/>
          </p:nvPr>
        </p:nvSpPr>
        <p:spPr>
          <a:ln/>
        </p:spPr>
      </p:sp>
      <p:sp>
        <p:nvSpPr>
          <p:cNvPr id="196612" name="Rectangle 3"/>
          <p:cNvSpPr>
            <a:spLocks noGrp="1" noChangeArrowheads="1"/>
          </p:cNvSpPr>
          <p:nvPr>
            <p:ph type="body" idx="1"/>
          </p:nvPr>
        </p:nvSpPr>
        <p:spPr>
          <a:noFill/>
          <a:ln/>
        </p:spPr>
        <p:txBody>
          <a:bodyPr/>
          <a:lstStyle/>
          <a:p>
            <a:pPr eaLnBrk="1" hangingPunct="1"/>
            <a:r>
              <a:rPr lang="en-US" b="1" dirty="0"/>
              <a:t>Key Message: </a:t>
            </a:r>
            <a:r>
              <a:rPr lang="en-US" dirty="0"/>
              <a:t>Discuss water-filled barriers</a:t>
            </a:r>
          </a:p>
          <a:p>
            <a:pPr eaLnBrk="1" hangingPunct="1"/>
            <a:r>
              <a:rPr lang="en-US" b="1" dirty="0"/>
              <a:t>Est. Presentation Time: </a:t>
            </a:r>
            <a:r>
              <a:rPr lang="en-US" dirty="0"/>
              <a:t>1-2 minute(s)</a:t>
            </a:r>
          </a:p>
          <a:p>
            <a:pPr eaLnBrk="1" hangingPunct="1"/>
            <a:r>
              <a:rPr lang="en-US" b="1" dirty="0"/>
              <a:t>Explanation of Cues/Builds: </a:t>
            </a:r>
            <a:r>
              <a:rPr lang="en-US" dirty="0"/>
              <a:t>None</a:t>
            </a:r>
          </a:p>
          <a:p>
            <a:pPr marL="0" lvl="1" eaLnBrk="1" hangingPunct="1"/>
            <a:r>
              <a:rPr lang="en-US" b="1" dirty="0"/>
              <a:t>Suggested Comments</a:t>
            </a:r>
            <a:r>
              <a:rPr lang="en-US" dirty="0"/>
              <a:t>: These are water-filled. The main advantage is that they are lightweight and easy to move. They must be filled with water according to the manufacturer’s instructions.</a:t>
            </a:r>
            <a:endParaRPr lang="en-US" sz="1400" dirty="0"/>
          </a:p>
          <a:p>
            <a:pPr eaLnBrk="1" hangingPunct="1"/>
            <a:r>
              <a:rPr lang="en-US" b="1" dirty="0"/>
              <a:t>Suggested Questions: </a:t>
            </a:r>
            <a:r>
              <a:rPr lang="en-US" dirty="0"/>
              <a:t>None</a:t>
            </a:r>
          </a:p>
          <a:p>
            <a:pPr marL="0" marR="0" indent="0" algn="l" defTabSz="914400" rtl="0" eaLnBrk="1" fontAlgn="base" latinLnBrk="0" hangingPunct="1">
              <a:lnSpc>
                <a:spcPct val="100000"/>
              </a:lnSpc>
              <a:spcBef>
                <a:spcPct val="30000"/>
              </a:spcBef>
              <a:spcAft>
                <a:spcPct val="0"/>
              </a:spcAft>
              <a:buClrTx/>
              <a:buSzTx/>
              <a:buFontTx/>
              <a:buNone/>
              <a:tabLst/>
              <a:defRPr/>
            </a:pPr>
            <a:r>
              <a:rPr lang="en-US" b="1" dirty="0"/>
              <a:t>Additional Information: </a:t>
            </a:r>
            <a:r>
              <a:rPr lang="en-US" dirty="0"/>
              <a:t>Refer to </a:t>
            </a:r>
            <a:r>
              <a:rPr lang="en-US" i="1" dirty="0"/>
              <a:t>AASHTO Roadside Design Guide</a:t>
            </a:r>
            <a:r>
              <a:rPr lang="en-US" sz="1400" i="1" dirty="0"/>
              <a:t> </a:t>
            </a:r>
            <a:r>
              <a:rPr lang="en-US" sz="1400" dirty="0"/>
              <a:t>for additional information. Pictures are from brochures. </a:t>
            </a:r>
            <a:r>
              <a:rPr lang="en-US" dirty="0"/>
              <a:t>Yodock Wall – Yodock units have been crash tested in three ways: as stand alone barricade units, as longitudinal channelizers, as shown here, and with the addition of a steel box beam rail, as barriers.  When deployed like this,  water filled units are a good substitute for a line of drums. They are not redirective vehicle barriers, as the vehicle may penetrate a longitudinal channelizing barricade. Forces on the vehicle occupants must be below the limits acceptable for a barrier impact.</a:t>
            </a:r>
          </a:p>
          <a:p>
            <a:pPr eaLnBrk="1" hangingPunct="1"/>
            <a:r>
              <a:rPr lang="en-US" b="1" dirty="0"/>
              <a:t>Possible Problems: </a:t>
            </a:r>
            <a:r>
              <a:rPr lang="en-US" dirty="0"/>
              <a:t>Pictures shown are of the YODOCK barrier, which is proprietary or Yodock.  Do not imply preference or endorsement.</a:t>
            </a:r>
          </a:p>
          <a:p>
            <a:pPr eaLnBrk="1" hangingPunct="1"/>
            <a:endParaRPr lang="en-US" dirty="0"/>
          </a:p>
        </p:txBody>
      </p:sp>
    </p:spTree>
    <p:extLst>
      <p:ext uri="{BB962C8B-B14F-4D97-AF65-F5344CB8AC3E}">
        <p14:creationId xmlns:p14="http://schemas.microsoft.com/office/powerpoint/2010/main" val="945257117"/>
      </p:ext>
    </p:extLst>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US" b="1" dirty="0"/>
              <a:t>Key Message: </a:t>
            </a:r>
            <a:r>
              <a:rPr lang="en-US" b="0" dirty="0"/>
              <a:t>Discuss</a:t>
            </a:r>
            <a:r>
              <a:rPr lang="en-US" b="0" baseline="0" dirty="0"/>
              <a:t> Guardian Safety Barriers</a:t>
            </a:r>
            <a:endParaRPr lang="en-US" b="0" dirty="0"/>
          </a:p>
          <a:p>
            <a:pPr eaLnBrk="1" hangingPunct="1"/>
            <a:r>
              <a:rPr lang="en-US" b="1" dirty="0"/>
              <a:t>Est. Presentation Time: </a:t>
            </a:r>
            <a:r>
              <a:rPr lang="en-US" b="0" dirty="0"/>
              <a:t>Less than</a:t>
            </a:r>
            <a:r>
              <a:rPr lang="en-US" b="0" baseline="0" dirty="0"/>
              <a:t> </a:t>
            </a:r>
            <a:r>
              <a:rPr lang="en-US" b="0" dirty="0"/>
              <a:t>1 minute(s)</a:t>
            </a:r>
          </a:p>
          <a:p>
            <a:pPr eaLnBrk="1" hangingPunct="1"/>
            <a:r>
              <a:rPr lang="en-US" b="1" dirty="0"/>
              <a:t>Explanation of Cues/Builds: </a:t>
            </a:r>
            <a:r>
              <a:rPr lang="en-US" dirty="0"/>
              <a:t>None</a:t>
            </a:r>
          </a:p>
          <a:p>
            <a:r>
              <a:rPr lang="en-US" b="1" dirty="0"/>
              <a:t>Suggested Comments</a:t>
            </a:r>
            <a:r>
              <a:rPr lang="en-US" dirty="0"/>
              <a:t>:</a:t>
            </a:r>
            <a:r>
              <a:rPr lang="en-US" baseline="0" dirty="0"/>
              <a:t> </a:t>
            </a:r>
            <a:endParaRPr lang="en-US" sz="1100" kern="1200" baseline="0" dirty="0">
              <a:solidFill>
                <a:schemeClr val="tx1"/>
              </a:solidFill>
              <a:ea typeface="+mn-ea"/>
              <a:cs typeface="+mn-cs"/>
            </a:endParaRPr>
          </a:p>
          <a:p>
            <a:r>
              <a:rPr lang="en-US" sz="1100" kern="1200" baseline="0" dirty="0">
                <a:solidFill>
                  <a:schemeClr val="tx1"/>
                </a:solidFill>
                <a:ea typeface="+mn-ea"/>
                <a:cs typeface="+mn-cs"/>
              </a:rPr>
              <a:t>The guardian safety barrier is 42 inch high by 72 inch long water filled low-density polyethylene barrier. The barrier is both NCHRP 350 TL-2 and TL-3 approved and can act as its own end treatment. To meet TL-3 guidelines, each barrier includes four interlocking powder-coated steel bars. Empty</a:t>
            </a:r>
          </a:p>
          <a:p>
            <a:r>
              <a:rPr lang="en-US" sz="1100" kern="1200" baseline="0" dirty="0">
                <a:solidFill>
                  <a:schemeClr val="tx1"/>
                </a:solidFill>
                <a:ea typeface="+mn-ea"/>
                <a:cs typeface="+mn-cs"/>
              </a:rPr>
              <a:t>weight is 280 pounds and full weight is 1,750 pounds with water.</a:t>
            </a:r>
          </a:p>
          <a:p>
            <a:r>
              <a:rPr lang="en-US" sz="1100" b="1" kern="1200" baseline="0" dirty="0">
                <a:solidFill>
                  <a:schemeClr val="tx1"/>
                </a:solidFill>
                <a:ea typeface="+mn-ea"/>
                <a:cs typeface="+mn-cs"/>
              </a:rPr>
              <a:t>Estimated Unit Price: $700 ea. NOTE: </a:t>
            </a:r>
            <a:r>
              <a:rPr lang="en-US" sz="1100" kern="1200" baseline="0" dirty="0">
                <a:solidFill>
                  <a:schemeClr val="tx1"/>
                </a:solidFill>
                <a:ea typeface="+mn-ea"/>
                <a:cs typeface="+mn-cs"/>
              </a:rPr>
              <a:t>Unit price and specifications are based on available 2011/2012 internet and company resources, the prices and specifications are</a:t>
            </a:r>
          </a:p>
          <a:p>
            <a:r>
              <a:rPr lang="en-US" sz="1100" kern="1200" baseline="0" dirty="0">
                <a:solidFill>
                  <a:schemeClr val="tx1"/>
                </a:solidFill>
                <a:ea typeface="+mn-ea"/>
                <a:cs typeface="+mn-cs"/>
              </a:rPr>
              <a:t>subject to change after this report has been published.</a:t>
            </a:r>
            <a:endParaRPr lang="en-US" dirty="0"/>
          </a:p>
          <a:p>
            <a:pPr eaLnBrk="1" hangingPunct="1"/>
            <a:r>
              <a:rPr lang="en-US" b="1" dirty="0"/>
              <a:t>Suggested Questions: </a:t>
            </a:r>
            <a:r>
              <a:rPr lang="en-US" baseline="0" dirty="0"/>
              <a:t>None</a:t>
            </a:r>
            <a:endParaRPr lang="en-US" dirty="0"/>
          </a:p>
          <a:p>
            <a:pPr eaLnBrk="1" hangingPunct="1"/>
            <a:r>
              <a:rPr lang="en-US" b="1" dirty="0"/>
              <a:t>Additional Information: </a:t>
            </a:r>
            <a:r>
              <a:rPr lang="en-US" b="0" dirty="0"/>
              <a:t>Armorcast</a:t>
            </a:r>
            <a:r>
              <a:rPr lang="en-US" b="0" baseline="0" dirty="0"/>
              <a:t> is the manufacturers. Guardian is the name of the barrier.</a:t>
            </a:r>
            <a:endParaRPr lang="en-US" dirty="0"/>
          </a:p>
          <a:p>
            <a:pPr eaLnBrk="1" hangingPunct="1"/>
            <a:r>
              <a:rPr lang="en-US" b="1" dirty="0"/>
              <a:t>Possible Problems: </a:t>
            </a:r>
            <a:r>
              <a:rPr lang="en-US" dirty="0"/>
              <a:t>None</a:t>
            </a:r>
          </a:p>
          <a:p>
            <a:endParaRPr lang="en-US" dirty="0"/>
          </a:p>
          <a:p>
            <a:endParaRPr lang="en-US" dirty="0"/>
          </a:p>
        </p:txBody>
      </p:sp>
      <p:sp>
        <p:nvSpPr>
          <p:cNvPr id="4" name="Slide Number Placeholder 3"/>
          <p:cNvSpPr>
            <a:spLocks noGrp="1"/>
          </p:cNvSpPr>
          <p:nvPr>
            <p:ph type="sldNum" sz="quarter" idx="10"/>
          </p:nvPr>
        </p:nvSpPr>
        <p:spPr/>
        <p:txBody>
          <a:bodyPr/>
          <a:lstStyle/>
          <a:p>
            <a:pPr>
              <a:defRPr/>
            </a:pPr>
            <a:fld id="{AF1660F7-4DB6-4A46-9055-DEACA788975C}" type="slidenum">
              <a:rPr lang="en-US" smtClean="0"/>
              <a:pPr>
                <a:defRPr/>
              </a:pPr>
              <a:t>134</a:t>
            </a:fld>
            <a:endParaRPr lang="en-US" dirty="0"/>
          </a:p>
        </p:txBody>
      </p:sp>
    </p:spTree>
    <p:extLst>
      <p:ext uri="{BB962C8B-B14F-4D97-AF65-F5344CB8AC3E}">
        <p14:creationId xmlns:p14="http://schemas.microsoft.com/office/powerpoint/2010/main" val="1517177195"/>
      </p:ext>
    </p:extLst>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634" name="Rectangle 7"/>
          <p:cNvSpPr>
            <a:spLocks noGrp="1" noChangeArrowheads="1"/>
          </p:cNvSpPr>
          <p:nvPr>
            <p:ph type="sldNum" sz="quarter" idx="5"/>
          </p:nvPr>
        </p:nvSpPr>
        <p:spPr>
          <a:noFill/>
        </p:spPr>
        <p:txBody>
          <a:bodyPr/>
          <a:lstStyle/>
          <a:p>
            <a:fld id="{DFCE0F47-11FF-45B3-98EA-A38D9A5AC21B}" type="slidenum">
              <a:rPr lang="en-US" smtClean="0"/>
              <a:pPr/>
              <a:t>135</a:t>
            </a:fld>
            <a:endParaRPr lang="en-US" dirty="0"/>
          </a:p>
        </p:txBody>
      </p:sp>
      <p:sp>
        <p:nvSpPr>
          <p:cNvPr id="197635" name="Rectangle 2"/>
          <p:cNvSpPr>
            <a:spLocks noGrp="1" noRot="1" noChangeAspect="1" noChangeArrowheads="1" noTextEdit="1"/>
          </p:cNvSpPr>
          <p:nvPr>
            <p:ph type="sldImg"/>
          </p:nvPr>
        </p:nvSpPr>
        <p:spPr>
          <a:xfrm>
            <a:off x="1152525" y="693738"/>
            <a:ext cx="4552950" cy="3414712"/>
          </a:xfrm>
          <a:solidFill>
            <a:srgbClr val="FFFFFF"/>
          </a:solidFill>
          <a:ln/>
        </p:spPr>
      </p:sp>
      <p:sp>
        <p:nvSpPr>
          <p:cNvPr id="197636" name="Rectangle 3"/>
          <p:cNvSpPr>
            <a:spLocks noGrp="1" noChangeArrowheads="1"/>
          </p:cNvSpPr>
          <p:nvPr>
            <p:ph type="body" idx="1"/>
          </p:nvPr>
        </p:nvSpPr>
        <p:spPr>
          <a:xfrm>
            <a:off x="381000" y="4267200"/>
            <a:ext cx="6172200" cy="4191000"/>
          </a:xfrm>
          <a:solidFill>
            <a:srgbClr val="FFFFFF"/>
          </a:solidFill>
          <a:ln>
            <a:noFill/>
          </a:ln>
        </p:spPr>
        <p:txBody>
          <a:bodyPr lIns="89520" tIns="44760" rIns="89520" bIns="44760"/>
          <a:lstStyle/>
          <a:p>
            <a:pPr eaLnBrk="1" hangingPunct="1"/>
            <a:r>
              <a:rPr lang="en-US" sz="1000" b="1" dirty="0"/>
              <a:t>Key Message: </a:t>
            </a:r>
            <a:r>
              <a:rPr lang="en-US" sz="1000" dirty="0"/>
              <a:t>Discuss Anchored barriers</a:t>
            </a:r>
          </a:p>
          <a:p>
            <a:pPr eaLnBrk="1" hangingPunct="1"/>
            <a:r>
              <a:rPr lang="en-US" sz="1000" b="1" dirty="0"/>
              <a:t>Est. Presentation Time: </a:t>
            </a:r>
            <a:r>
              <a:rPr lang="en-US" sz="1000" dirty="0"/>
              <a:t>1-2 minute(s)</a:t>
            </a:r>
          </a:p>
          <a:p>
            <a:pPr eaLnBrk="1" hangingPunct="1"/>
            <a:r>
              <a:rPr lang="en-US" sz="1000" b="1" dirty="0"/>
              <a:t>Explanation of Cues/Builds: </a:t>
            </a:r>
            <a:r>
              <a:rPr lang="en-US" sz="1000" dirty="0"/>
              <a:t>None</a:t>
            </a:r>
          </a:p>
          <a:p>
            <a:pPr marL="0" lvl="1" eaLnBrk="1" hangingPunct="1"/>
            <a:r>
              <a:rPr lang="en-US" sz="1000" b="1" dirty="0"/>
              <a:t>Suggested Comments</a:t>
            </a:r>
            <a:r>
              <a:rPr lang="en-US" sz="1000" dirty="0"/>
              <a:t>: Anchored barriers are bolted down so their deflection is zero. They are used where allowance (room) for that 2-foot deflection is not present. They may also be required on bridge railings.</a:t>
            </a:r>
          </a:p>
          <a:p>
            <a:pPr eaLnBrk="1" hangingPunct="1"/>
            <a:r>
              <a:rPr lang="en-US" sz="1000" b="1" dirty="0"/>
              <a:t>Suggested Questions: </a:t>
            </a:r>
            <a:r>
              <a:rPr lang="en-US" sz="1000" dirty="0"/>
              <a:t>None</a:t>
            </a:r>
          </a:p>
          <a:p>
            <a:pPr eaLnBrk="1" hangingPunct="1"/>
            <a:r>
              <a:rPr lang="en-US" sz="1000" b="1" dirty="0"/>
              <a:t>Additional Information: </a:t>
            </a:r>
            <a:r>
              <a:rPr lang="en-US" sz="1000" dirty="0"/>
              <a:t>Refer to </a:t>
            </a:r>
            <a:r>
              <a:rPr lang="en-US" sz="1000" i="1" dirty="0"/>
              <a:t>AASHTO Roadside Design Guide </a:t>
            </a:r>
            <a:r>
              <a:rPr lang="en-US" sz="1000" dirty="0"/>
              <a:t>for additional information. Bridge railings differ from other longitudinal roadside barriers because they are physically connected to the bridge structure, and are not usually designed to deflect when struck by a vehicle. Bridge railings are very important components of roadway safety systems and play an important role in preventing and mitigating crashes. Since the primary purpose of a bridge railing is to prevent penetration, it must be strong enough to redirect an impacting vehicle. Various types of anchoring exist: Anchor</a:t>
            </a:r>
            <a:r>
              <a:rPr lang="en-US" sz="1000" baseline="0" dirty="0"/>
              <a:t> b</a:t>
            </a:r>
            <a:r>
              <a:rPr lang="en-US" sz="1000" dirty="0"/>
              <a:t>olts,</a:t>
            </a:r>
            <a:r>
              <a:rPr lang="en-US" sz="1000" baseline="0" dirty="0"/>
              <a:t> drift pins or brackets. Check with your State DOT.</a:t>
            </a:r>
            <a:endParaRPr lang="en-US" sz="1000" dirty="0"/>
          </a:p>
          <a:p>
            <a:r>
              <a:rPr lang="en-US" sz="1000" b="1" dirty="0"/>
              <a:t>Possible Problems: </a:t>
            </a:r>
            <a:r>
              <a:rPr lang="en-US" sz="1000" dirty="0"/>
              <a:t>Their use is a state preference. May also be called “Type K”, “K wall” or “K rail”. California’s current standard for concrete temporary barrier is K-rail. This barrier, when properly installed, may also be used in semi-permanent applications. The K-rail that has become the standard within California consists of 6.1-m (20-ft) long sections with pin and loop connections, each weighing approximately 3630 kg (8000 lbs). </a:t>
            </a:r>
            <a:r>
              <a:rPr lang="en-US" sz="1000" baseline="0" dirty="0"/>
              <a:t> </a:t>
            </a:r>
            <a:r>
              <a:rPr lang="en-US" sz="1000" dirty="0"/>
              <a:t>Eventually, details were developed which also allowed K-rail to be used as a semi-permanent barrier (2-5 years). The configuration of semi-permanent barrier required pin and loop connections between the K-rail segments as well as stakes at each of the four stake holes located in the K-rail. The configuration passed NCHRP Report 350 criteria, but removing the stakes from a paved surface led to expensive repairs and increased worker exposure.</a:t>
            </a:r>
            <a:r>
              <a:rPr lang="en-US" sz="1000" baseline="0" dirty="0"/>
              <a:t> </a:t>
            </a:r>
            <a:r>
              <a:rPr lang="en-US" sz="1000" dirty="0"/>
              <a:t>An effort is being made to discover the minimum number of stakes and distance that a K-rail barrier can be placed adjacent to an excavation and as a median barrier before it is no longer compliant with NCHRP Report 350. Minimizing the number of stakes needed in order to achieve a NCHRP Report 350-compliant barrier will save money and worker exposure time.</a:t>
            </a:r>
          </a:p>
          <a:p>
            <a:pPr eaLnBrk="1" hangingPunct="1"/>
            <a:endParaRPr lang="en-US" sz="1000" dirty="0"/>
          </a:p>
          <a:p>
            <a:pPr eaLnBrk="1" hangingPunct="1"/>
            <a:endParaRPr lang="en-US" sz="1000" dirty="0"/>
          </a:p>
        </p:txBody>
      </p:sp>
    </p:spTree>
    <p:extLst>
      <p:ext uri="{BB962C8B-B14F-4D97-AF65-F5344CB8AC3E}">
        <p14:creationId xmlns:p14="http://schemas.microsoft.com/office/powerpoint/2010/main" val="904112532"/>
      </p:ext>
    </p:extLst>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658" name="Slide Image Placeholder 1"/>
          <p:cNvSpPr>
            <a:spLocks noGrp="1" noRot="1" noChangeAspect="1" noTextEdit="1"/>
          </p:cNvSpPr>
          <p:nvPr>
            <p:ph type="sldImg"/>
          </p:nvPr>
        </p:nvSpPr>
        <p:spPr>
          <a:ln/>
        </p:spPr>
      </p:sp>
      <p:sp>
        <p:nvSpPr>
          <p:cNvPr id="198659" name="Notes Placeholder 2"/>
          <p:cNvSpPr>
            <a:spLocks noGrp="1"/>
          </p:cNvSpPr>
          <p:nvPr>
            <p:ph type="body" idx="1"/>
          </p:nvPr>
        </p:nvSpPr>
        <p:spPr>
          <a:noFill/>
          <a:ln/>
        </p:spPr>
        <p:txBody>
          <a:bodyPr/>
          <a:lstStyle/>
          <a:p>
            <a:pPr eaLnBrk="1" hangingPunct="1"/>
            <a:r>
              <a:rPr lang="en-US" b="1" dirty="0"/>
              <a:t>Key Message: </a:t>
            </a:r>
            <a:r>
              <a:rPr lang="en-US" dirty="0"/>
              <a:t>Discuss anchored barriers</a:t>
            </a:r>
          </a:p>
          <a:p>
            <a:pPr eaLnBrk="1" hangingPunct="1"/>
            <a:r>
              <a:rPr lang="en-US" b="1" dirty="0"/>
              <a:t>Est. Presentation Time: </a:t>
            </a:r>
            <a:r>
              <a:rPr lang="en-US" dirty="0"/>
              <a:t>1-2 minute(s)</a:t>
            </a:r>
          </a:p>
          <a:p>
            <a:pPr eaLnBrk="1" hangingPunct="1"/>
            <a:r>
              <a:rPr lang="en-US" b="1" dirty="0"/>
              <a:t>Explanation of Cues/Builds: </a:t>
            </a:r>
            <a:r>
              <a:rPr lang="en-US" dirty="0"/>
              <a:t>None</a:t>
            </a:r>
          </a:p>
          <a:p>
            <a:pPr marL="0" lvl="1" eaLnBrk="1" hangingPunct="1"/>
            <a:r>
              <a:rPr lang="en-US" b="1" dirty="0"/>
              <a:t>Suggested Comments</a:t>
            </a:r>
            <a:r>
              <a:rPr lang="en-US" dirty="0"/>
              <a:t>: Temporary barriers on bridges should be structurally connected to the deck.  The Type K wall, described in Chapter 9 of the RDG is an appropriate system to use in this case.</a:t>
            </a:r>
            <a:endParaRPr lang="en-US" sz="1400" dirty="0"/>
          </a:p>
          <a:p>
            <a:pPr eaLnBrk="1" hangingPunct="1"/>
            <a:r>
              <a:rPr lang="en-US" b="1" dirty="0"/>
              <a:t>Suggested Questions: </a:t>
            </a:r>
            <a:r>
              <a:rPr lang="en-US" dirty="0"/>
              <a:t>What would have happened is this barrier is not attached to the bridge deck?</a:t>
            </a:r>
          </a:p>
          <a:p>
            <a:pPr eaLnBrk="1" hangingPunct="1"/>
            <a:r>
              <a:rPr lang="en-US" b="1" dirty="0"/>
              <a:t>Additional Information: </a:t>
            </a:r>
            <a:r>
              <a:rPr lang="en-US" dirty="0"/>
              <a:t>Refer to </a:t>
            </a:r>
            <a:r>
              <a:rPr lang="en-US" i="1" dirty="0"/>
              <a:t>AASHTO Roadside Design Guide</a:t>
            </a:r>
            <a:r>
              <a:rPr lang="en-US" sz="1400" i="1" dirty="0"/>
              <a:t> </a:t>
            </a:r>
            <a:r>
              <a:rPr lang="en-US" sz="1400" dirty="0"/>
              <a:t>for additional information. </a:t>
            </a:r>
            <a:endParaRPr lang="en-US" dirty="0"/>
          </a:p>
          <a:p>
            <a:pPr eaLnBrk="1" hangingPunct="1"/>
            <a:r>
              <a:rPr lang="en-US" b="1" dirty="0"/>
              <a:t>Possible Problems: </a:t>
            </a:r>
            <a:r>
              <a:rPr lang="en-US" dirty="0"/>
              <a:t>Their use is a state preference.</a:t>
            </a:r>
          </a:p>
          <a:p>
            <a:endParaRPr lang="en-US" dirty="0"/>
          </a:p>
        </p:txBody>
      </p:sp>
      <p:sp>
        <p:nvSpPr>
          <p:cNvPr id="198660" name="Slide Number Placeholder 3"/>
          <p:cNvSpPr>
            <a:spLocks noGrp="1"/>
          </p:cNvSpPr>
          <p:nvPr>
            <p:ph type="sldNum" sz="quarter" idx="5"/>
          </p:nvPr>
        </p:nvSpPr>
        <p:spPr>
          <a:noFill/>
        </p:spPr>
        <p:txBody>
          <a:bodyPr/>
          <a:lstStyle/>
          <a:p>
            <a:fld id="{FE5117AE-20D0-47E2-8331-792B26B42346}" type="slidenum">
              <a:rPr lang="en-US" smtClean="0"/>
              <a:pPr/>
              <a:t>136</a:t>
            </a:fld>
            <a:endParaRPr lang="en-US" dirty="0"/>
          </a:p>
        </p:txBody>
      </p:sp>
    </p:spTree>
    <p:extLst>
      <p:ext uri="{BB962C8B-B14F-4D97-AF65-F5344CB8AC3E}">
        <p14:creationId xmlns:p14="http://schemas.microsoft.com/office/powerpoint/2010/main" val="1407598591"/>
      </p:ext>
    </p:extLst>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US" b="1" dirty="0"/>
              <a:t>Key Message: </a:t>
            </a:r>
            <a:r>
              <a:rPr lang="en-US" dirty="0"/>
              <a:t>Discuss anchored barriers if there is no room for</a:t>
            </a:r>
            <a:r>
              <a:rPr lang="en-US" baseline="0" dirty="0"/>
              <a:t> deflection</a:t>
            </a:r>
            <a:endParaRPr lang="en-US" dirty="0"/>
          </a:p>
          <a:p>
            <a:pPr eaLnBrk="1" hangingPunct="1"/>
            <a:r>
              <a:rPr lang="en-US" b="1" dirty="0"/>
              <a:t>Est. Presentation Time: </a:t>
            </a:r>
            <a:r>
              <a:rPr lang="en-US" dirty="0"/>
              <a:t>1-2 minute(s)</a:t>
            </a:r>
          </a:p>
          <a:p>
            <a:pPr eaLnBrk="1" hangingPunct="1"/>
            <a:r>
              <a:rPr lang="en-US" b="1" dirty="0"/>
              <a:t>Explanation of Cues/Builds: </a:t>
            </a:r>
            <a:r>
              <a:rPr lang="en-US" dirty="0"/>
              <a:t>None</a:t>
            </a:r>
          </a:p>
          <a:p>
            <a:pPr marL="0" lvl="1" eaLnBrk="1" hangingPunct="1"/>
            <a:r>
              <a:rPr lang="en-US" b="1" dirty="0"/>
              <a:t>Suggested Comments</a:t>
            </a:r>
            <a:r>
              <a:rPr lang="en-US" dirty="0"/>
              <a:t>: When</a:t>
            </a:r>
            <a:r>
              <a:rPr lang="en-US" baseline="0" dirty="0"/>
              <a:t> there is no space for deflection behind the barrier, portable concrete barriers should be anchored.</a:t>
            </a:r>
            <a:endParaRPr lang="en-US" dirty="0"/>
          </a:p>
          <a:p>
            <a:pPr eaLnBrk="1" hangingPunct="1"/>
            <a:r>
              <a:rPr lang="en-US" b="1" dirty="0"/>
              <a:t>Suggested Questions: </a:t>
            </a:r>
            <a:r>
              <a:rPr lang="en-US" dirty="0"/>
              <a:t>What would have happened is this barrier is not attached to the pavement?</a:t>
            </a:r>
          </a:p>
          <a:p>
            <a:pPr eaLnBrk="1" hangingPunct="1"/>
            <a:r>
              <a:rPr lang="en-US" b="1" dirty="0"/>
              <a:t>Additional Information: </a:t>
            </a:r>
            <a:r>
              <a:rPr lang="en-US" b="0" dirty="0"/>
              <a:t>Photo</a:t>
            </a:r>
            <a:r>
              <a:rPr lang="en-US" b="0" baseline="0" dirty="0"/>
              <a:t> on I-495, Virginia, by J. Morales. </a:t>
            </a:r>
            <a:r>
              <a:rPr lang="en-US" dirty="0"/>
              <a:t>Refer to </a:t>
            </a:r>
            <a:r>
              <a:rPr lang="en-US" i="1" dirty="0"/>
              <a:t>AASHTO Roadside Design Guide </a:t>
            </a:r>
            <a:r>
              <a:rPr lang="en-US" dirty="0"/>
              <a:t>for additional information. </a:t>
            </a:r>
          </a:p>
          <a:p>
            <a:pPr eaLnBrk="1" hangingPunct="1"/>
            <a:r>
              <a:rPr lang="en-US" b="1" dirty="0"/>
              <a:t>Possible Problems: </a:t>
            </a:r>
            <a:r>
              <a:rPr lang="en-US" dirty="0"/>
              <a:t>Their use is a state preference.</a:t>
            </a:r>
          </a:p>
          <a:p>
            <a:endParaRPr lang="en-US" dirty="0"/>
          </a:p>
        </p:txBody>
      </p:sp>
      <p:sp>
        <p:nvSpPr>
          <p:cNvPr id="4" name="Slide Number Placeholder 3"/>
          <p:cNvSpPr>
            <a:spLocks noGrp="1"/>
          </p:cNvSpPr>
          <p:nvPr>
            <p:ph type="sldNum" sz="quarter" idx="10"/>
          </p:nvPr>
        </p:nvSpPr>
        <p:spPr/>
        <p:txBody>
          <a:bodyPr/>
          <a:lstStyle/>
          <a:p>
            <a:pPr>
              <a:defRPr/>
            </a:pPr>
            <a:fld id="{D639A4AE-E0CC-4F6C-9B02-29D463378057}" type="slidenum">
              <a:rPr lang="en-US" smtClean="0"/>
              <a:pPr>
                <a:defRPr/>
              </a:pPr>
              <a:t>137</a:t>
            </a:fld>
            <a:endParaRPr lang="en-US" dirty="0"/>
          </a:p>
        </p:txBody>
      </p:sp>
    </p:spTree>
    <p:extLst>
      <p:ext uri="{BB962C8B-B14F-4D97-AF65-F5344CB8AC3E}">
        <p14:creationId xmlns:p14="http://schemas.microsoft.com/office/powerpoint/2010/main" val="378378435"/>
      </p:ext>
    </p:extLst>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US" b="1" dirty="0"/>
              <a:t>Key Message: </a:t>
            </a:r>
            <a:r>
              <a:rPr lang="en-US" dirty="0"/>
              <a:t>Discuss anchored barriers on bridge decks</a:t>
            </a:r>
          </a:p>
          <a:p>
            <a:pPr eaLnBrk="1" hangingPunct="1"/>
            <a:r>
              <a:rPr lang="en-US" b="1" dirty="0"/>
              <a:t>Est. Presentation Time: </a:t>
            </a:r>
            <a:r>
              <a:rPr lang="en-US" dirty="0"/>
              <a:t>1-2 minute(s)</a:t>
            </a:r>
          </a:p>
          <a:p>
            <a:pPr eaLnBrk="1" hangingPunct="1"/>
            <a:r>
              <a:rPr lang="en-US" b="1" dirty="0"/>
              <a:t>Explanation of Cues/Builds: </a:t>
            </a:r>
            <a:r>
              <a:rPr lang="en-US" dirty="0"/>
              <a:t>None</a:t>
            </a:r>
          </a:p>
          <a:p>
            <a:pPr marL="0" lvl="1" eaLnBrk="1" hangingPunct="1"/>
            <a:r>
              <a:rPr lang="en-US" b="1" dirty="0"/>
              <a:t>Suggested Comments</a:t>
            </a:r>
            <a:r>
              <a:rPr lang="en-US" dirty="0"/>
              <a:t>: On bridge</a:t>
            </a:r>
            <a:r>
              <a:rPr lang="en-US" baseline="0" dirty="0"/>
              <a:t> decks, barriers should be anchored. Bridges vibrate, plus we don’t want to risk the barrier moving and falling down.</a:t>
            </a:r>
            <a:endParaRPr lang="en-US" dirty="0"/>
          </a:p>
          <a:p>
            <a:pPr eaLnBrk="1" hangingPunct="1"/>
            <a:r>
              <a:rPr lang="en-US" b="1" dirty="0"/>
              <a:t>Suggested Questions: </a:t>
            </a:r>
            <a:r>
              <a:rPr lang="en-US" dirty="0"/>
              <a:t>How can you tell these are anchored? The slots</a:t>
            </a:r>
            <a:r>
              <a:rPr lang="en-US" baseline="0" dirty="0"/>
              <a:t> on the side.</a:t>
            </a:r>
            <a:endParaRPr lang="en-US" dirty="0"/>
          </a:p>
          <a:p>
            <a:pPr eaLnBrk="1" hangingPunct="1"/>
            <a:r>
              <a:rPr lang="en-US" b="1" dirty="0"/>
              <a:t>Additional Information: </a:t>
            </a:r>
            <a:r>
              <a:rPr lang="en-US" b="0" dirty="0"/>
              <a:t>Photo</a:t>
            </a:r>
            <a:r>
              <a:rPr lang="en-US" b="0" baseline="0" dirty="0"/>
              <a:t> on I-495, Virginia, by J. Morales. </a:t>
            </a:r>
            <a:r>
              <a:rPr lang="en-US" dirty="0"/>
              <a:t>Refer to </a:t>
            </a:r>
            <a:r>
              <a:rPr lang="en-US" i="1" dirty="0"/>
              <a:t>AASHTO Roadside Design Guide </a:t>
            </a:r>
            <a:r>
              <a:rPr lang="en-US" dirty="0"/>
              <a:t>for additional information. </a:t>
            </a:r>
          </a:p>
          <a:p>
            <a:pPr eaLnBrk="1" hangingPunct="1"/>
            <a:r>
              <a:rPr lang="en-US" b="1" dirty="0"/>
              <a:t>Possible Problems: </a:t>
            </a:r>
            <a:r>
              <a:rPr lang="en-US" dirty="0"/>
              <a:t>Their use is a state preference.</a:t>
            </a:r>
          </a:p>
          <a:p>
            <a:endParaRPr lang="en-US" dirty="0"/>
          </a:p>
        </p:txBody>
      </p:sp>
      <p:sp>
        <p:nvSpPr>
          <p:cNvPr id="4" name="Slide Number Placeholder 3"/>
          <p:cNvSpPr>
            <a:spLocks noGrp="1"/>
          </p:cNvSpPr>
          <p:nvPr>
            <p:ph type="sldNum" sz="quarter" idx="10"/>
          </p:nvPr>
        </p:nvSpPr>
        <p:spPr/>
        <p:txBody>
          <a:bodyPr/>
          <a:lstStyle/>
          <a:p>
            <a:pPr>
              <a:defRPr/>
            </a:pPr>
            <a:fld id="{D639A4AE-E0CC-4F6C-9B02-29D463378057}" type="slidenum">
              <a:rPr lang="en-US" smtClean="0"/>
              <a:pPr>
                <a:defRPr/>
              </a:pPr>
              <a:t>138</a:t>
            </a:fld>
            <a:endParaRPr lang="en-US" dirty="0"/>
          </a:p>
        </p:txBody>
      </p:sp>
    </p:spTree>
    <p:extLst>
      <p:ext uri="{BB962C8B-B14F-4D97-AF65-F5344CB8AC3E}">
        <p14:creationId xmlns:p14="http://schemas.microsoft.com/office/powerpoint/2010/main" val="2538477392"/>
      </p:ext>
    </p:extLst>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US" b="1" dirty="0"/>
              <a:t>Key Message: </a:t>
            </a:r>
            <a:r>
              <a:rPr lang="en-US" dirty="0"/>
              <a:t>Discuss anchoring</a:t>
            </a:r>
          </a:p>
          <a:p>
            <a:pPr eaLnBrk="1" hangingPunct="1"/>
            <a:r>
              <a:rPr lang="en-US" b="1" dirty="0"/>
              <a:t>Est. Presentation Time: </a:t>
            </a:r>
            <a:r>
              <a:rPr lang="en-US" dirty="0"/>
              <a:t>1-2 minute(s)</a:t>
            </a:r>
          </a:p>
          <a:p>
            <a:pPr eaLnBrk="1" hangingPunct="1"/>
            <a:r>
              <a:rPr lang="en-US" b="1" dirty="0"/>
              <a:t>Explanation of Cues/Builds: </a:t>
            </a:r>
            <a:r>
              <a:rPr lang="en-US" dirty="0"/>
              <a:t>None</a:t>
            </a:r>
          </a:p>
          <a:p>
            <a:pPr marL="0" marR="0" lvl="1" indent="0" algn="l" defTabSz="914400" rtl="0" eaLnBrk="1" fontAlgn="base" latinLnBrk="0" hangingPunct="1">
              <a:lnSpc>
                <a:spcPct val="100000"/>
              </a:lnSpc>
              <a:spcBef>
                <a:spcPct val="30000"/>
              </a:spcBef>
              <a:spcAft>
                <a:spcPct val="0"/>
              </a:spcAft>
              <a:buClrTx/>
              <a:buSzTx/>
              <a:buFontTx/>
              <a:buNone/>
              <a:tabLst/>
              <a:defRPr/>
            </a:pPr>
            <a:r>
              <a:rPr lang="en-US" b="1" dirty="0"/>
              <a:t>Suggested Comments</a:t>
            </a:r>
            <a:r>
              <a:rPr lang="en-US" dirty="0"/>
              <a:t>: There are various ways to achieve</a:t>
            </a:r>
            <a:r>
              <a:rPr lang="en-US" baseline="0" dirty="0"/>
              <a:t> the anchoring. Some are listed here. </a:t>
            </a:r>
            <a:r>
              <a:rPr lang="en-US" dirty="0"/>
              <a:t>Refer to RDG and your State’s Construction Specifications for details</a:t>
            </a:r>
          </a:p>
          <a:p>
            <a:pPr eaLnBrk="1" hangingPunct="1"/>
            <a:r>
              <a:rPr lang="en-US" b="1" dirty="0"/>
              <a:t>Suggested Questions: </a:t>
            </a:r>
            <a:r>
              <a:rPr lang="en-US" dirty="0"/>
              <a:t>None</a:t>
            </a:r>
          </a:p>
          <a:p>
            <a:pPr eaLnBrk="1" hangingPunct="1"/>
            <a:r>
              <a:rPr lang="en-US" b="1" dirty="0"/>
              <a:t>Additional Information: </a:t>
            </a:r>
            <a:r>
              <a:rPr lang="en-US" dirty="0"/>
              <a:t>Refer to </a:t>
            </a:r>
            <a:r>
              <a:rPr lang="en-US" i="1" dirty="0"/>
              <a:t>AASHTO Roadside Design Guide </a:t>
            </a:r>
            <a:r>
              <a:rPr lang="en-US" dirty="0"/>
              <a:t>for additional information. </a:t>
            </a:r>
          </a:p>
          <a:p>
            <a:pPr eaLnBrk="1" hangingPunct="1"/>
            <a:r>
              <a:rPr lang="en-US" b="1" dirty="0"/>
              <a:t>Possible Problems: </a:t>
            </a:r>
            <a:r>
              <a:rPr lang="en-US" dirty="0"/>
              <a:t>None</a:t>
            </a:r>
          </a:p>
          <a:p>
            <a:endParaRPr lang="en-US" dirty="0"/>
          </a:p>
        </p:txBody>
      </p:sp>
      <p:sp>
        <p:nvSpPr>
          <p:cNvPr id="4" name="Slide Number Placeholder 3"/>
          <p:cNvSpPr>
            <a:spLocks noGrp="1"/>
          </p:cNvSpPr>
          <p:nvPr>
            <p:ph type="sldNum" sz="quarter" idx="10"/>
          </p:nvPr>
        </p:nvSpPr>
        <p:spPr/>
        <p:txBody>
          <a:bodyPr/>
          <a:lstStyle/>
          <a:p>
            <a:pPr>
              <a:defRPr/>
            </a:pPr>
            <a:fld id="{D639A4AE-E0CC-4F6C-9B02-29D463378057}" type="slidenum">
              <a:rPr lang="en-US" smtClean="0"/>
              <a:pPr>
                <a:defRPr/>
              </a:pPr>
              <a:t>139</a:t>
            </a:fld>
            <a:endParaRPr lang="en-US" dirty="0"/>
          </a:p>
        </p:txBody>
      </p:sp>
    </p:spTree>
    <p:extLst>
      <p:ext uri="{BB962C8B-B14F-4D97-AF65-F5344CB8AC3E}">
        <p14:creationId xmlns:p14="http://schemas.microsoft.com/office/powerpoint/2010/main" val="3892045657"/>
      </p:ext>
    </p:extLst>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9682" name="Slide Image Placeholder 1"/>
          <p:cNvSpPr>
            <a:spLocks noGrp="1" noRot="1" noChangeAspect="1" noTextEdit="1"/>
          </p:cNvSpPr>
          <p:nvPr>
            <p:ph type="sldImg"/>
          </p:nvPr>
        </p:nvSpPr>
        <p:spPr>
          <a:ln/>
        </p:spPr>
      </p:sp>
      <p:sp>
        <p:nvSpPr>
          <p:cNvPr id="199683" name="Notes Placeholder 2"/>
          <p:cNvSpPr>
            <a:spLocks noGrp="1"/>
          </p:cNvSpPr>
          <p:nvPr>
            <p:ph type="body" idx="1"/>
          </p:nvPr>
        </p:nvSpPr>
        <p:spPr>
          <a:noFill/>
          <a:ln/>
        </p:spPr>
        <p:txBody>
          <a:bodyPr/>
          <a:lstStyle/>
          <a:p>
            <a:pPr eaLnBrk="1" hangingPunct="1"/>
            <a:r>
              <a:rPr lang="en-US" b="1" dirty="0"/>
              <a:t>Key Message: </a:t>
            </a:r>
            <a:r>
              <a:rPr lang="en-US" dirty="0"/>
              <a:t>Discuss movable barriers</a:t>
            </a:r>
          </a:p>
          <a:p>
            <a:pPr eaLnBrk="1" hangingPunct="1"/>
            <a:r>
              <a:rPr lang="en-US" b="1" dirty="0"/>
              <a:t>Est. Presentation Time: </a:t>
            </a:r>
            <a:r>
              <a:rPr lang="en-US" dirty="0"/>
              <a:t>1-2 minute(s)</a:t>
            </a:r>
          </a:p>
          <a:p>
            <a:pPr eaLnBrk="1" hangingPunct="1"/>
            <a:r>
              <a:rPr lang="en-US" b="1" dirty="0"/>
              <a:t>Explanation of Cues/Builds: </a:t>
            </a:r>
            <a:r>
              <a:rPr lang="en-US" dirty="0"/>
              <a:t>None</a:t>
            </a:r>
          </a:p>
          <a:p>
            <a:r>
              <a:rPr lang="en-US" b="1" dirty="0"/>
              <a:t>Suggested Comments</a:t>
            </a:r>
            <a:r>
              <a:rPr lang="en-US" dirty="0"/>
              <a:t>: </a:t>
            </a:r>
            <a:r>
              <a:rPr lang="en-US" kern="1200" baseline="0" dirty="0">
                <a:solidFill>
                  <a:schemeClr val="tx1"/>
                </a:solidFill>
                <a:ea typeface="+mn-ea"/>
                <a:cs typeface="+mn-cs"/>
              </a:rPr>
              <a:t>Movable barriers are capable of being repositioned laterally using a transfer vehicle that travels along the barrier. Movable barriers enable short-term closures to be installed and removed on long-term projects. Providing a barrier-protected work space for short-term closures and providing unbalanced flow to accommodate changes in the direction of peak-period traffic flows are two of the advantages of using movable barriers.</a:t>
            </a:r>
            <a:endParaRPr lang="en-US" dirty="0"/>
          </a:p>
          <a:p>
            <a:pPr eaLnBrk="1" hangingPunct="1"/>
            <a:r>
              <a:rPr lang="en-US" b="1" dirty="0"/>
              <a:t>Suggested Questions: </a:t>
            </a:r>
            <a:r>
              <a:rPr lang="en-US" dirty="0"/>
              <a:t>What is the main advantage of these barriers?</a:t>
            </a:r>
            <a:r>
              <a:rPr lang="en-US" baseline="0" dirty="0"/>
              <a:t> Flexibility and speed!</a:t>
            </a:r>
            <a:endParaRPr lang="en-US" dirty="0"/>
          </a:p>
          <a:p>
            <a:pPr eaLnBrk="1" hangingPunct="1"/>
            <a:r>
              <a:rPr lang="en-US" b="1" dirty="0"/>
              <a:t>Additional Information: </a:t>
            </a:r>
            <a:r>
              <a:rPr lang="en-US" dirty="0"/>
              <a:t>None</a:t>
            </a:r>
          </a:p>
          <a:p>
            <a:pPr eaLnBrk="1" hangingPunct="1"/>
            <a:r>
              <a:rPr lang="en-US" b="1" dirty="0"/>
              <a:t>Possible Problems: </a:t>
            </a:r>
            <a:r>
              <a:rPr lang="en-US" dirty="0"/>
              <a:t>Their use is a state preference. </a:t>
            </a:r>
          </a:p>
          <a:p>
            <a:endParaRPr lang="en-US" dirty="0"/>
          </a:p>
        </p:txBody>
      </p:sp>
      <p:sp>
        <p:nvSpPr>
          <p:cNvPr id="199684" name="Slide Number Placeholder 3"/>
          <p:cNvSpPr>
            <a:spLocks noGrp="1"/>
          </p:cNvSpPr>
          <p:nvPr>
            <p:ph type="sldNum" sz="quarter" idx="5"/>
          </p:nvPr>
        </p:nvSpPr>
        <p:spPr>
          <a:noFill/>
        </p:spPr>
        <p:txBody>
          <a:bodyPr/>
          <a:lstStyle/>
          <a:p>
            <a:fld id="{F48F8F64-0B4D-4AE9-AE32-83AE706397D6}" type="slidenum">
              <a:rPr lang="en-US" smtClean="0"/>
              <a:pPr/>
              <a:t>140</a:t>
            </a:fld>
            <a:endParaRPr lang="en-US" dirty="0"/>
          </a:p>
        </p:txBody>
      </p:sp>
    </p:spTree>
    <p:extLst>
      <p:ext uri="{BB962C8B-B14F-4D97-AF65-F5344CB8AC3E}">
        <p14:creationId xmlns:p14="http://schemas.microsoft.com/office/powerpoint/2010/main" val="1526858547"/>
      </p:ext>
    </p:extLst>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US" b="1" dirty="0"/>
              <a:t>Key Message: </a:t>
            </a:r>
            <a:r>
              <a:rPr lang="en-US" dirty="0"/>
              <a:t>Discuss movable barriers</a:t>
            </a:r>
          </a:p>
          <a:p>
            <a:pPr eaLnBrk="1" hangingPunct="1"/>
            <a:r>
              <a:rPr lang="en-US" b="1" dirty="0"/>
              <a:t>Est. Presentation Time: </a:t>
            </a:r>
            <a:r>
              <a:rPr lang="en-US" b="0" dirty="0"/>
              <a:t>1</a:t>
            </a:r>
            <a:r>
              <a:rPr lang="en-US" b="0" baseline="0" dirty="0"/>
              <a:t> </a:t>
            </a:r>
            <a:r>
              <a:rPr lang="en-US" dirty="0"/>
              <a:t>minute(s)</a:t>
            </a:r>
          </a:p>
          <a:p>
            <a:pPr eaLnBrk="1" hangingPunct="1"/>
            <a:r>
              <a:rPr lang="en-US" b="1" dirty="0"/>
              <a:t>Explanation of Cues/Builds: </a:t>
            </a:r>
            <a:r>
              <a:rPr lang="en-US" dirty="0"/>
              <a:t>None</a:t>
            </a:r>
          </a:p>
          <a:p>
            <a:r>
              <a:rPr lang="en-US" b="1" dirty="0"/>
              <a:t>Suggested Comments</a:t>
            </a:r>
            <a:r>
              <a:rPr lang="en-US" dirty="0"/>
              <a:t>: </a:t>
            </a:r>
            <a:r>
              <a:rPr lang="en-US" kern="1200" baseline="0" dirty="0">
                <a:solidFill>
                  <a:schemeClr val="tx1"/>
                </a:solidFill>
                <a:ea typeface="+mn-ea"/>
                <a:cs typeface="+mn-cs"/>
              </a:rPr>
              <a:t>Notice that the barrier is not dragged along the pavement but rather lifted off using a unique T-shape cross section</a:t>
            </a:r>
            <a:endParaRPr lang="en-US" dirty="0"/>
          </a:p>
          <a:p>
            <a:pPr eaLnBrk="1" hangingPunct="1"/>
            <a:r>
              <a:rPr lang="en-US" b="1" dirty="0"/>
              <a:t>Suggested Questions: </a:t>
            </a:r>
            <a:r>
              <a:rPr lang="en-US" dirty="0"/>
              <a:t>None</a:t>
            </a:r>
          </a:p>
          <a:p>
            <a:pPr eaLnBrk="1" hangingPunct="1"/>
            <a:r>
              <a:rPr lang="en-US" b="1" dirty="0"/>
              <a:t>Additional Information: </a:t>
            </a:r>
            <a:r>
              <a:rPr lang="en-US" b="0" dirty="0"/>
              <a:t>Photo</a:t>
            </a:r>
            <a:r>
              <a:rPr lang="en-US" b="0" baseline="0" dirty="0"/>
              <a:t> is from MD SHA.</a:t>
            </a:r>
            <a:endParaRPr lang="en-US" dirty="0"/>
          </a:p>
          <a:p>
            <a:pPr eaLnBrk="1" hangingPunct="1"/>
            <a:r>
              <a:rPr lang="en-US" b="1" dirty="0"/>
              <a:t>Possible Problems: </a:t>
            </a:r>
            <a:r>
              <a:rPr lang="en-US" dirty="0"/>
              <a:t>Their use is a state preference. </a:t>
            </a:r>
          </a:p>
          <a:p>
            <a:endParaRPr lang="en-US" dirty="0"/>
          </a:p>
          <a:p>
            <a:endParaRPr lang="en-US" dirty="0"/>
          </a:p>
        </p:txBody>
      </p:sp>
      <p:sp>
        <p:nvSpPr>
          <p:cNvPr id="4" name="Slide Number Placeholder 3"/>
          <p:cNvSpPr>
            <a:spLocks noGrp="1"/>
          </p:cNvSpPr>
          <p:nvPr>
            <p:ph type="sldNum" sz="quarter" idx="10"/>
          </p:nvPr>
        </p:nvSpPr>
        <p:spPr/>
        <p:txBody>
          <a:bodyPr/>
          <a:lstStyle/>
          <a:p>
            <a:pPr>
              <a:defRPr/>
            </a:pPr>
            <a:fld id="{D639A4AE-E0CC-4F6C-9B02-29D463378057}" type="slidenum">
              <a:rPr lang="en-US" smtClean="0"/>
              <a:pPr>
                <a:defRPr/>
              </a:pPr>
              <a:t>141</a:t>
            </a:fld>
            <a:endParaRPr lang="en-US" dirty="0"/>
          </a:p>
        </p:txBody>
      </p:sp>
    </p:spTree>
    <p:extLst>
      <p:ext uri="{BB962C8B-B14F-4D97-AF65-F5344CB8AC3E}">
        <p14:creationId xmlns:p14="http://schemas.microsoft.com/office/powerpoint/2010/main" val="72671962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0946" name="Rectangle 2"/>
          <p:cNvSpPr>
            <a:spLocks noGrp="1" noRot="1" noChangeAspect="1" noChangeArrowheads="1" noTextEdit="1"/>
          </p:cNvSpPr>
          <p:nvPr>
            <p:ph type="sldImg"/>
          </p:nvPr>
        </p:nvSpPr>
        <p:spPr>
          <a:xfrm>
            <a:off x="1108075" y="654050"/>
            <a:ext cx="4646613" cy="3484563"/>
          </a:xfrm>
          <a:ln/>
        </p:spPr>
      </p:sp>
      <p:sp>
        <p:nvSpPr>
          <p:cNvPr id="210947" name="Rectangle 3"/>
          <p:cNvSpPr>
            <a:spLocks noGrp="1" noChangeArrowheads="1"/>
          </p:cNvSpPr>
          <p:nvPr>
            <p:ph type="body" idx="1"/>
          </p:nvPr>
        </p:nvSpPr>
        <p:spPr>
          <a:xfrm>
            <a:off x="533400" y="4356100"/>
            <a:ext cx="5867400" cy="4138613"/>
          </a:xfrm>
          <a:noFill/>
          <a:ln/>
        </p:spPr>
        <p:txBody>
          <a:bodyPr lIns="91434" tIns="45716" rIns="91434" bIns="45716"/>
          <a:lstStyle/>
          <a:p>
            <a:pPr eaLnBrk="1" hangingPunct="1"/>
            <a:r>
              <a:rPr lang="en-US" b="1" dirty="0">
                <a:cs typeface="Arial" charset="0"/>
              </a:rPr>
              <a:t>Key Message: </a:t>
            </a:r>
            <a:r>
              <a:rPr lang="en-US" dirty="0">
                <a:cs typeface="Arial" charset="0"/>
              </a:rPr>
              <a:t>Introduce other publications published separately that contain TTC standards, guidelines and practices </a:t>
            </a:r>
          </a:p>
          <a:p>
            <a:pPr eaLnBrk="1" hangingPunct="1"/>
            <a:r>
              <a:rPr lang="en-US" b="1" dirty="0">
                <a:cs typeface="Arial" charset="0"/>
              </a:rPr>
              <a:t>Est. Presentation Time:  </a:t>
            </a:r>
            <a:r>
              <a:rPr lang="en-US" dirty="0">
                <a:cs typeface="Arial" charset="0"/>
              </a:rPr>
              <a:t>Less than 1 minute(s)</a:t>
            </a:r>
          </a:p>
          <a:p>
            <a:pPr eaLnBrk="1" hangingPunct="1"/>
            <a:r>
              <a:rPr lang="en-US" b="1" dirty="0">
                <a:cs typeface="Arial" charset="0"/>
              </a:rPr>
              <a:t>Explanation of Cues/Builds: </a:t>
            </a:r>
            <a:r>
              <a:rPr lang="en-US" dirty="0">
                <a:cs typeface="Arial" charset="0"/>
              </a:rPr>
              <a:t>None</a:t>
            </a:r>
          </a:p>
          <a:p>
            <a:pPr eaLnBrk="1" hangingPunct="1"/>
            <a:r>
              <a:rPr lang="en-US" b="1" dirty="0">
                <a:cs typeface="Arial" charset="0"/>
              </a:rPr>
              <a:t>Suggested Comments: </a:t>
            </a:r>
            <a:r>
              <a:rPr lang="en-US" dirty="0">
                <a:cs typeface="Arial" charset="0"/>
              </a:rPr>
              <a:t>Other organizations have input into how we do things in the traffic industry. Their publications are referenced in the MUTCD and are considered to be part of it. Various documents may contain information related to traffic control. Always check with your local agency.</a:t>
            </a:r>
          </a:p>
          <a:p>
            <a:pPr eaLnBrk="1" hangingPunct="1"/>
            <a:r>
              <a:rPr lang="en-US" b="1" dirty="0">
                <a:cs typeface="Arial" charset="0"/>
              </a:rPr>
              <a:t>Suggested Questions: </a:t>
            </a:r>
            <a:r>
              <a:rPr lang="en-US" dirty="0">
                <a:cs typeface="Arial" charset="0"/>
              </a:rPr>
              <a:t>None</a:t>
            </a:r>
          </a:p>
          <a:p>
            <a:pPr eaLnBrk="1" hangingPunct="1"/>
            <a:r>
              <a:rPr lang="en-US" b="1" dirty="0">
                <a:cs typeface="Arial" charset="0"/>
              </a:rPr>
              <a:t>Additional Information: </a:t>
            </a:r>
            <a:r>
              <a:rPr lang="en-US" dirty="0">
                <a:cs typeface="Arial" charset="0"/>
              </a:rPr>
              <a:t>None</a:t>
            </a:r>
            <a:endParaRPr lang="en-US" b="1" dirty="0">
              <a:cs typeface="Arial" charset="0"/>
            </a:endParaRPr>
          </a:p>
          <a:p>
            <a:pPr eaLnBrk="1" hangingPunct="1"/>
            <a:r>
              <a:rPr lang="en-US" b="1" dirty="0">
                <a:cs typeface="Arial" charset="0"/>
              </a:rPr>
              <a:t>Possible Problems:  </a:t>
            </a:r>
            <a:r>
              <a:rPr lang="en-US" dirty="0">
                <a:cs typeface="Arial" charset="0"/>
              </a:rPr>
              <a:t>None</a:t>
            </a:r>
          </a:p>
        </p:txBody>
      </p:sp>
    </p:spTree>
    <p:extLst>
      <p:ext uri="{BB962C8B-B14F-4D97-AF65-F5344CB8AC3E}">
        <p14:creationId xmlns:p14="http://schemas.microsoft.com/office/powerpoint/2010/main" val="1860572268"/>
      </p:ext>
    </p:extLst>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US" b="1" dirty="0"/>
              <a:t>Key Message: </a:t>
            </a:r>
            <a:r>
              <a:rPr lang="en-US" dirty="0"/>
              <a:t>Show movable barrier movie clip</a:t>
            </a:r>
          </a:p>
          <a:p>
            <a:pPr eaLnBrk="1" hangingPunct="1"/>
            <a:r>
              <a:rPr lang="en-US" b="1" dirty="0"/>
              <a:t>Est. Presentation Time: </a:t>
            </a:r>
            <a:r>
              <a:rPr lang="en-US" b="0" dirty="0"/>
              <a:t>Less</a:t>
            </a:r>
            <a:r>
              <a:rPr lang="en-US" b="0" baseline="0" dirty="0"/>
              <a:t> than 1</a:t>
            </a:r>
            <a:r>
              <a:rPr lang="en-US" dirty="0"/>
              <a:t> minute(s)</a:t>
            </a:r>
          </a:p>
          <a:p>
            <a:pPr eaLnBrk="1" hangingPunct="1"/>
            <a:r>
              <a:rPr lang="en-US" b="1" dirty="0"/>
              <a:t>Explanation of Cues/Builds: </a:t>
            </a:r>
            <a:r>
              <a:rPr lang="en-US" dirty="0"/>
              <a:t>None</a:t>
            </a:r>
          </a:p>
          <a:p>
            <a:pPr marL="0" lvl="1" eaLnBrk="1" hangingPunct="1"/>
            <a:r>
              <a:rPr lang="en-US" b="1" dirty="0"/>
              <a:t>Suggested Comments</a:t>
            </a:r>
            <a:r>
              <a:rPr lang="en-US" dirty="0"/>
              <a:t>: This video clip</a:t>
            </a:r>
            <a:r>
              <a:rPr lang="en-US" baseline="0" dirty="0"/>
              <a:t> shows movable barriers</a:t>
            </a:r>
            <a:endParaRPr lang="en-US" dirty="0"/>
          </a:p>
          <a:p>
            <a:pPr eaLnBrk="1" hangingPunct="1"/>
            <a:r>
              <a:rPr lang="en-US" b="1" dirty="0"/>
              <a:t>Suggested Questions: </a:t>
            </a:r>
            <a:r>
              <a:rPr lang="en-US" dirty="0"/>
              <a:t>None</a:t>
            </a:r>
          </a:p>
          <a:p>
            <a:pPr marL="0" marR="0" indent="0" algn="l" defTabSz="914400" rtl="0" eaLnBrk="1" fontAlgn="base" latinLnBrk="0" hangingPunct="1">
              <a:lnSpc>
                <a:spcPct val="100000"/>
              </a:lnSpc>
              <a:spcBef>
                <a:spcPct val="30000"/>
              </a:spcBef>
              <a:spcAft>
                <a:spcPct val="0"/>
              </a:spcAft>
              <a:buClrTx/>
              <a:buSzTx/>
              <a:buFontTx/>
              <a:buNone/>
              <a:tabLst/>
              <a:defRPr/>
            </a:pPr>
            <a:r>
              <a:rPr lang="en-US" b="1" dirty="0"/>
              <a:t>Additional Information: </a:t>
            </a:r>
            <a:r>
              <a:rPr lang="en-US" dirty="0"/>
              <a:t>Source: Barrier Systems. Video lasts 40 seconds. No need to show the entire</a:t>
            </a:r>
            <a:r>
              <a:rPr lang="en-US" baseline="0" dirty="0"/>
              <a:t> video. Show as much as needed and move on.</a:t>
            </a:r>
            <a:endParaRPr lang="en-US" dirty="0"/>
          </a:p>
          <a:p>
            <a:pPr eaLnBrk="1" hangingPunct="1"/>
            <a:r>
              <a:rPr lang="en-US" b="1" dirty="0"/>
              <a:t>Possible Problems: </a:t>
            </a:r>
            <a:r>
              <a:rPr lang="en-US" dirty="0"/>
              <a:t>Video</a:t>
            </a:r>
            <a:r>
              <a:rPr lang="en-US" baseline="0" dirty="0"/>
              <a:t> plays automatically. If it doesn’t, hit ESC and browse to the folder that has the video clip and play it directly from there.</a:t>
            </a:r>
            <a:endParaRPr lang="en-US" dirty="0"/>
          </a:p>
        </p:txBody>
      </p:sp>
      <p:sp>
        <p:nvSpPr>
          <p:cNvPr id="4" name="Slide Number Placeholder 3"/>
          <p:cNvSpPr>
            <a:spLocks noGrp="1"/>
          </p:cNvSpPr>
          <p:nvPr>
            <p:ph type="sldNum" sz="quarter" idx="10"/>
          </p:nvPr>
        </p:nvSpPr>
        <p:spPr/>
        <p:txBody>
          <a:bodyPr/>
          <a:lstStyle/>
          <a:p>
            <a:pPr>
              <a:defRPr/>
            </a:pPr>
            <a:fld id="{D639A4AE-E0CC-4F6C-9B02-29D463378057}" type="slidenum">
              <a:rPr lang="en-US" smtClean="0"/>
              <a:pPr>
                <a:defRPr/>
              </a:pPr>
              <a:t>142</a:t>
            </a:fld>
            <a:endParaRPr lang="en-US" dirty="0"/>
          </a:p>
        </p:txBody>
      </p:sp>
    </p:spTree>
    <p:extLst>
      <p:ext uri="{BB962C8B-B14F-4D97-AF65-F5344CB8AC3E}">
        <p14:creationId xmlns:p14="http://schemas.microsoft.com/office/powerpoint/2010/main" val="896325794"/>
      </p:ext>
    </p:extLst>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pPr eaLnBrk="1" hangingPunct="1"/>
            <a:r>
              <a:rPr lang="en-US" b="1" dirty="0"/>
              <a:t>Key Message: </a:t>
            </a:r>
            <a:r>
              <a:rPr lang="en-US" b="0" dirty="0"/>
              <a:t>Discuss mobile barriers</a:t>
            </a:r>
          </a:p>
          <a:p>
            <a:pPr eaLnBrk="1" hangingPunct="1"/>
            <a:r>
              <a:rPr lang="en-US" b="1" dirty="0"/>
              <a:t>Est. Presentation Time: </a:t>
            </a:r>
            <a:r>
              <a:rPr lang="en-US" b="0" dirty="0"/>
              <a:t>Less than</a:t>
            </a:r>
            <a:r>
              <a:rPr lang="en-US" b="0" baseline="0" dirty="0"/>
              <a:t> </a:t>
            </a:r>
            <a:r>
              <a:rPr lang="en-US" b="0" dirty="0"/>
              <a:t>1 minute(s)</a:t>
            </a:r>
          </a:p>
          <a:p>
            <a:pPr eaLnBrk="1" hangingPunct="1"/>
            <a:r>
              <a:rPr lang="en-US" b="1" dirty="0"/>
              <a:t>Explanation of Cues/Builds: </a:t>
            </a:r>
            <a:r>
              <a:rPr lang="en-US" dirty="0"/>
              <a:t>None</a:t>
            </a:r>
          </a:p>
          <a:p>
            <a:r>
              <a:rPr lang="en-US" b="1" dirty="0"/>
              <a:t>Suggested Comments</a:t>
            </a:r>
            <a:r>
              <a:rPr lang="en-US" dirty="0"/>
              <a:t>:</a:t>
            </a:r>
            <a:r>
              <a:rPr lang="en-US" baseline="0" dirty="0"/>
              <a:t> This is a vehicle that becomes a barrier. It is ideal for short duration work, providing positive protection. Advantages: </a:t>
            </a:r>
            <a:r>
              <a:rPr lang="en-US" dirty="0"/>
              <a:t>Mobile positive protection,</a:t>
            </a:r>
            <a:r>
              <a:rPr lang="en-US" baseline="0" dirty="0"/>
              <a:t> m</a:t>
            </a:r>
            <a:r>
              <a:rPr lang="en-US" dirty="0"/>
              <a:t>inimizes exposure,</a:t>
            </a:r>
            <a:r>
              <a:rPr lang="en-US" baseline="0" dirty="0"/>
              <a:t> r</a:t>
            </a:r>
            <a:r>
              <a:rPr lang="en-US" dirty="0"/>
              <a:t>educes set-up time,</a:t>
            </a:r>
            <a:r>
              <a:rPr lang="en-US" baseline="0" dirty="0"/>
              <a:t> p</a:t>
            </a:r>
            <a:r>
              <a:rPr lang="en-US" dirty="0"/>
              <a:t>ortable power/ lighting,</a:t>
            </a:r>
            <a:r>
              <a:rPr lang="en-US" baseline="0" dirty="0"/>
              <a:t> a</a:t>
            </a:r>
            <a:r>
              <a:rPr lang="en-US" dirty="0"/>
              <a:t>rrow board/ VMS/ Radar,</a:t>
            </a:r>
            <a:r>
              <a:rPr lang="en-US" baseline="0" dirty="0"/>
              <a:t> </a:t>
            </a:r>
            <a:r>
              <a:rPr lang="en-US" dirty="0"/>
              <a:t>50 minutes to swap from left to right. MBT-1 provides a physical and visual wall between passing traffic and the maintenance personnel. With integrated crash attenuation at the rear, a semi-tractor at the front, and a rigid wall on the side toward passing traffic, the Trailer provides 100’ of barrier and protected work area. The work area itself will be less cluttered and better lit. </a:t>
            </a:r>
          </a:p>
          <a:p>
            <a:pPr eaLnBrk="1" hangingPunct="1"/>
            <a:r>
              <a:rPr lang="en-US" b="1" dirty="0"/>
              <a:t>Suggested Questions: </a:t>
            </a:r>
            <a:r>
              <a:rPr lang="en-US" dirty="0"/>
              <a:t>None</a:t>
            </a:r>
          </a:p>
          <a:p>
            <a:r>
              <a:rPr lang="en-US" b="1" dirty="0"/>
              <a:t>Additional Information: </a:t>
            </a:r>
            <a:r>
              <a:rPr lang="en-US" b="0" dirty="0"/>
              <a:t>http://www.mobilebarriers.com.</a:t>
            </a:r>
            <a:r>
              <a:rPr lang="en-US" b="0" baseline="0" dirty="0"/>
              <a:t> The Mobile Barriers Trailer (MBT-1) is an integrated, rigid wall, trailer that can be used in conjunction with standard semi-tractors to provide mobile, improved, safety and work environments for personnel at applicable maintenance, construction and security sites. In the context of interstate construction, the Trailer is specifically designed to reduce work zone incursions by passing traffic (fore, aft and side protection), to reduce the number of collateral vehicles and equipment needed at and within the work zone, and to improve lighting and ambient conditions thus improving general conditions and alertness on site. Each of these three areas has been shown in applicable research to be significant contributors to on site fatalities and injuries. </a:t>
            </a:r>
            <a:endParaRPr lang="en-US" b="0" dirty="0"/>
          </a:p>
          <a:p>
            <a:r>
              <a:rPr lang="en-US" b="1" dirty="0"/>
              <a:t>Possible Problems: </a:t>
            </a:r>
            <a:r>
              <a:rPr lang="en-US" dirty="0"/>
              <a:t>None</a:t>
            </a:r>
          </a:p>
          <a:p>
            <a:endParaRPr lang="en-US" dirty="0"/>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pPr>
              <a:defRPr/>
            </a:pPr>
            <a:fld id="{2DB3021B-E09F-4CBE-A87D-C8481490014A}" type="slidenum">
              <a:rPr lang="en-US" smtClean="0"/>
              <a:pPr>
                <a:defRPr/>
              </a:pPr>
              <a:t>143</a:t>
            </a:fld>
            <a:endParaRPr lang="en-US" dirty="0"/>
          </a:p>
        </p:txBody>
      </p:sp>
    </p:spTree>
    <p:extLst>
      <p:ext uri="{BB962C8B-B14F-4D97-AF65-F5344CB8AC3E}">
        <p14:creationId xmlns:p14="http://schemas.microsoft.com/office/powerpoint/2010/main" val="1093140459"/>
      </p:ext>
    </p:extLst>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US" b="1" dirty="0"/>
              <a:t>Key Message: </a:t>
            </a:r>
            <a:r>
              <a:rPr lang="en-US" b="0" dirty="0"/>
              <a:t>Mobile Barriers</a:t>
            </a:r>
            <a:endParaRPr lang="en-US" dirty="0"/>
          </a:p>
          <a:p>
            <a:pPr eaLnBrk="1" hangingPunct="1"/>
            <a:r>
              <a:rPr lang="en-US" b="1" dirty="0"/>
              <a:t>Est. Presentation Time: </a:t>
            </a:r>
            <a:r>
              <a:rPr lang="en-US" b="0" dirty="0"/>
              <a:t>Less than</a:t>
            </a:r>
            <a:r>
              <a:rPr lang="en-US" b="0" baseline="0" dirty="0"/>
              <a:t> </a:t>
            </a:r>
            <a:r>
              <a:rPr lang="en-US" b="0" dirty="0"/>
              <a:t>1 minute(s)</a:t>
            </a:r>
          </a:p>
          <a:p>
            <a:pPr eaLnBrk="1" hangingPunct="1"/>
            <a:r>
              <a:rPr lang="en-US" b="1" dirty="0"/>
              <a:t>Explanation of Cues/Builds: </a:t>
            </a:r>
            <a:r>
              <a:rPr lang="en-US" dirty="0"/>
              <a:t>None</a:t>
            </a:r>
          </a:p>
          <a:p>
            <a:r>
              <a:rPr lang="en-US" b="1" dirty="0"/>
              <a:t>Suggested Comments</a:t>
            </a:r>
            <a:r>
              <a:rPr lang="en-US" dirty="0"/>
              <a:t>:</a:t>
            </a:r>
            <a:r>
              <a:rPr lang="en-US" baseline="0" dirty="0"/>
              <a:t> </a:t>
            </a:r>
            <a:r>
              <a:rPr lang="en-US" dirty="0"/>
              <a:t>Modular platforms, caboose (movable rear axle assembly) &amp; wall sections.</a:t>
            </a:r>
            <a:r>
              <a:rPr lang="en-US" baseline="0" dirty="0"/>
              <a:t> </a:t>
            </a:r>
            <a:r>
              <a:rPr lang="en-US" dirty="0"/>
              <a:t>Configurable from 42-102’w/ 0-3 wall sections.</a:t>
            </a:r>
            <a:r>
              <a:rPr lang="en-US" baseline="0" dirty="0"/>
              <a:t> </a:t>
            </a:r>
            <a:r>
              <a:rPr lang="en-US" dirty="0"/>
              <a:t>Use one or more individually or together.</a:t>
            </a:r>
            <a:r>
              <a:rPr lang="en-US" baseline="0" dirty="0"/>
              <a:t> </a:t>
            </a:r>
            <a:r>
              <a:rPr lang="en-US" dirty="0"/>
              <a:t>Reconfigurable to the right or left.</a:t>
            </a:r>
            <a:r>
              <a:rPr lang="en-US" baseline="0" dirty="0"/>
              <a:t> </a:t>
            </a:r>
            <a:r>
              <a:rPr lang="en-US" i="1" dirty="0"/>
              <a:t>(tractor &amp; caboose attach at either end)</a:t>
            </a:r>
            <a:r>
              <a:rPr lang="en-US" dirty="0"/>
              <a:t> </a:t>
            </a:r>
            <a:r>
              <a:rPr lang="en-US" baseline="0" dirty="0"/>
              <a:t>. </a:t>
            </a:r>
            <a:r>
              <a:rPr lang="en-US" dirty="0"/>
              <a:t>Tested/FHWA Accepted under NCHRP 350 &amp; MASH for TL-2 and TL-3 use on the National Highway System.</a:t>
            </a:r>
          </a:p>
          <a:p>
            <a:pPr eaLnBrk="1" hangingPunct="1"/>
            <a:r>
              <a:rPr lang="en-US" b="1" dirty="0"/>
              <a:t>Suggested Questions: </a:t>
            </a:r>
            <a:r>
              <a:rPr lang="en-US" dirty="0"/>
              <a:t>None</a:t>
            </a:r>
          </a:p>
          <a:p>
            <a:pPr eaLnBrk="1" hangingPunct="1"/>
            <a:r>
              <a:rPr lang="en-US" b="1" dirty="0"/>
              <a:t>Additional Information: </a:t>
            </a:r>
            <a:r>
              <a:rPr lang="en-US" dirty="0"/>
              <a:t>None</a:t>
            </a:r>
          </a:p>
          <a:p>
            <a:pPr eaLnBrk="1" hangingPunct="1"/>
            <a:r>
              <a:rPr lang="en-US" b="1" dirty="0"/>
              <a:t>Possible Problems: </a:t>
            </a:r>
            <a:r>
              <a:rPr lang="en-US" dirty="0"/>
              <a:t>None</a:t>
            </a:r>
          </a:p>
          <a:p>
            <a:endParaRPr lang="en-US" dirty="0"/>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pPr>
              <a:defRPr/>
            </a:pPr>
            <a:fld id="{2DB3021B-E09F-4CBE-A87D-C8481490014A}" type="slidenum">
              <a:rPr lang="en-US" smtClean="0"/>
              <a:pPr>
                <a:defRPr/>
              </a:pPr>
              <a:t>144</a:t>
            </a:fld>
            <a:endParaRPr lang="en-US" dirty="0"/>
          </a:p>
        </p:txBody>
      </p:sp>
    </p:spTree>
    <p:extLst>
      <p:ext uri="{BB962C8B-B14F-4D97-AF65-F5344CB8AC3E}">
        <p14:creationId xmlns:p14="http://schemas.microsoft.com/office/powerpoint/2010/main" val="856264132"/>
      </p:ext>
    </p:extLst>
  </p:cSld>
  <p:clrMapOvr>
    <a:masterClrMapping/>
  </p:clrMapOvr>
</p:notes>
</file>

<file path=ppt/notesSlides/notesSlide1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US" b="1" dirty="0"/>
              <a:t>Key Message: </a:t>
            </a:r>
            <a:r>
              <a:rPr lang="en-US" b="0" dirty="0"/>
              <a:t>Mobile Barriers</a:t>
            </a:r>
            <a:endParaRPr lang="en-US" dirty="0"/>
          </a:p>
          <a:p>
            <a:pPr eaLnBrk="1" hangingPunct="1"/>
            <a:r>
              <a:rPr lang="en-US" b="1" dirty="0"/>
              <a:t>Est. Presentation Time: </a:t>
            </a:r>
            <a:r>
              <a:rPr lang="en-US" b="0" dirty="0"/>
              <a:t>Less than</a:t>
            </a:r>
            <a:r>
              <a:rPr lang="en-US" b="0" baseline="0" dirty="0"/>
              <a:t> </a:t>
            </a:r>
            <a:r>
              <a:rPr lang="en-US" b="0" dirty="0"/>
              <a:t>1 minute(s)</a:t>
            </a:r>
          </a:p>
          <a:p>
            <a:pPr eaLnBrk="1" hangingPunct="1"/>
            <a:r>
              <a:rPr lang="en-US" b="1" dirty="0"/>
              <a:t>Explanation of Cues/Builds: </a:t>
            </a:r>
            <a:r>
              <a:rPr lang="en-US" dirty="0"/>
              <a:t>None</a:t>
            </a:r>
          </a:p>
          <a:p>
            <a:pPr marL="0" marR="0" indent="0" algn="l" defTabSz="914400" rtl="0" eaLnBrk="0" fontAlgn="base" latinLnBrk="0" hangingPunct="0">
              <a:lnSpc>
                <a:spcPct val="100000"/>
              </a:lnSpc>
              <a:spcBef>
                <a:spcPct val="30000"/>
              </a:spcBef>
              <a:spcAft>
                <a:spcPct val="0"/>
              </a:spcAft>
              <a:buClrTx/>
              <a:buSzTx/>
              <a:buFontTx/>
              <a:buNone/>
              <a:tabLst/>
              <a:defRPr/>
            </a:pPr>
            <a:r>
              <a:rPr lang="en-US" b="1" dirty="0"/>
              <a:t>Suggested Comments</a:t>
            </a:r>
            <a:r>
              <a:rPr lang="en-US" dirty="0"/>
              <a:t>:</a:t>
            </a:r>
            <a:r>
              <a:rPr lang="en-US" baseline="0" dirty="0"/>
              <a:t> </a:t>
            </a:r>
            <a:r>
              <a:rPr lang="en-US" sz="1000" b="0" i="0" baseline="0" dirty="0">
                <a:cs typeface="Arial" panose="020B0604020202020204" pitchFamily="34" charset="0"/>
              </a:rPr>
              <a:t>Here is the view from above. Notice the protection.</a:t>
            </a:r>
            <a:endParaRPr lang="en-US" b="0" i="0" dirty="0"/>
          </a:p>
          <a:p>
            <a:pPr eaLnBrk="1" hangingPunct="1"/>
            <a:r>
              <a:rPr lang="en-US" b="1" dirty="0"/>
              <a:t>Suggested Questions: </a:t>
            </a:r>
            <a:r>
              <a:rPr lang="en-US" dirty="0"/>
              <a:t>None</a:t>
            </a:r>
          </a:p>
          <a:p>
            <a:pPr marL="0" marR="0" indent="0" algn="l" defTabSz="914400" rtl="0" eaLnBrk="1" fontAlgn="base" latinLnBrk="0" hangingPunct="1">
              <a:lnSpc>
                <a:spcPct val="100000"/>
              </a:lnSpc>
              <a:spcBef>
                <a:spcPct val="30000"/>
              </a:spcBef>
              <a:spcAft>
                <a:spcPct val="0"/>
              </a:spcAft>
              <a:buClrTx/>
              <a:buSzTx/>
              <a:buFontTx/>
              <a:buNone/>
              <a:tabLst/>
              <a:defRPr/>
            </a:pPr>
            <a:r>
              <a:rPr lang="en-US" b="1" dirty="0"/>
              <a:t>Additional Information: </a:t>
            </a:r>
            <a:r>
              <a:rPr lang="en-US" dirty="0"/>
              <a:t>Source: Art Korfin</a:t>
            </a:r>
          </a:p>
          <a:p>
            <a:pPr eaLnBrk="1" hangingPunct="1"/>
            <a:r>
              <a:rPr lang="en-US" b="1" dirty="0"/>
              <a:t>Possible Problems: </a:t>
            </a:r>
            <a:r>
              <a:rPr lang="en-US" dirty="0"/>
              <a:t>None</a:t>
            </a:r>
          </a:p>
          <a:p>
            <a:endParaRPr lang="en-US" dirty="0"/>
          </a:p>
        </p:txBody>
      </p:sp>
    </p:spTree>
    <p:extLst>
      <p:ext uri="{BB962C8B-B14F-4D97-AF65-F5344CB8AC3E}">
        <p14:creationId xmlns:p14="http://schemas.microsoft.com/office/powerpoint/2010/main" val="2629001189"/>
      </p:ext>
    </p:extLst>
  </p:cSld>
  <p:clrMapOvr>
    <a:masterClrMapping/>
  </p:clrMapOvr>
</p:notes>
</file>

<file path=ppt/notesSlides/notesSlide1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US" b="1" dirty="0"/>
              <a:t>Key Message: </a:t>
            </a:r>
            <a:r>
              <a:rPr lang="en-US" b="0" dirty="0"/>
              <a:t>Mobile Barriers</a:t>
            </a:r>
            <a:endParaRPr lang="en-US" dirty="0"/>
          </a:p>
          <a:p>
            <a:pPr eaLnBrk="1" hangingPunct="1"/>
            <a:r>
              <a:rPr lang="en-US" b="1" dirty="0"/>
              <a:t>Est. Presentation Time: </a:t>
            </a:r>
            <a:r>
              <a:rPr lang="en-US" b="0" dirty="0"/>
              <a:t>Less than</a:t>
            </a:r>
            <a:r>
              <a:rPr lang="en-US" b="0" baseline="0" dirty="0"/>
              <a:t> </a:t>
            </a:r>
            <a:r>
              <a:rPr lang="en-US" b="0" dirty="0"/>
              <a:t>1 minute(s)</a:t>
            </a:r>
          </a:p>
          <a:p>
            <a:pPr eaLnBrk="1" hangingPunct="1"/>
            <a:r>
              <a:rPr lang="en-US" b="1" dirty="0"/>
              <a:t>Explanation of Cues/Builds: </a:t>
            </a:r>
            <a:r>
              <a:rPr lang="en-US" dirty="0"/>
              <a:t>None</a:t>
            </a:r>
          </a:p>
          <a:p>
            <a:pPr marL="0" marR="0" indent="0" algn="l" defTabSz="914400" rtl="0" eaLnBrk="0" fontAlgn="base" latinLnBrk="0" hangingPunct="0">
              <a:lnSpc>
                <a:spcPct val="100000"/>
              </a:lnSpc>
              <a:spcBef>
                <a:spcPct val="30000"/>
              </a:spcBef>
              <a:spcAft>
                <a:spcPct val="0"/>
              </a:spcAft>
              <a:buClrTx/>
              <a:buSzTx/>
              <a:buFontTx/>
              <a:buNone/>
              <a:tabLst/>
              <a:defRPr/>
            </a:pPr>
            <a:r>
              <a:rPr lang="en-US" b="1" dirty="0"/>
              <a:t>Suggested Comments</a:t>
            </a:r>
            <a:r>
              <a:rPr lang="en-US" dirty="0"/>
              <a:t>:</a:t>
            </a:r>
            <a:r>
              <a:rPr lang="en-US" baseline="0" dirty="0"/>
              <a:t> </a:t>
            </a:r>
            <a:r>
              <a:rPr lang="en-US" dirty="0"/>
              <a:t>Notice</a:t>
            </a:r>
            <a:r>
              <a:rPr lang="en-US" baseline="0" dirty="0"/>
              <a:t> on side with barrier no buffer taken. On side without buffer taken. Reduces congestion.</a:t>
            </a:r>
            <a:endParaRPr lang="en-US" b="0" i="0" dirty="0"/>
          </a:p>
          <a:p>
            <a:pPr eaLnBrk="1" hangingPunct="1"/>
            <a:r>
              <a:rPr lang="en-US" b="1" dirty="0"/>
              <a:t>Suggested Questions: </a:t>
            </a:r>
            <a:r>
              <a:rPr lang="en-US" dirty="0"/>
              <a:t>None</a:t>
            </a:r>
          </a:p>
          <a:p>
            <a:pPr marL="0" marR="0" indent="0" algn="l" defTabSz="914400" rtl="0" eaLnBrk="1" fontAlgn="base" latinLnBrk="0" hangingPunct="1">
              <a:lnSpc>
                <a:spcPct val="100000"/>
              </a:lnSpc>
              <a:spcBef>
                <a:spcPct val="30000"/>
              </a:spcBef>
              <a:spcAft>
                <a:spcPct val="0"/>
              </a:spcAft>
              <a:buClrTx/>
              <a:buSzTx/>
              <a:buFontTx/>
              <a:buNone/>
              <a:tabLst/>
              <a:defRPr/>
            </a:pPr>
            <a:r>
              <a:rPr lang="en-US" b="1" dirty="0"/>
              <a:t>Additional Information: </a:t>
            </a:r>
            <a:r>
              <a:rPr lang="en-US" dirty="0"/>
              <a:t>None</a:t>
            </a:r>
          </a:p>
          <a:p>
            <a:pPr eaLnBrk="1" hangingPunct="1"/>
            <a:r>
              <a:rPr lang="en-US" b="1" dirty="0"/>
              <a:t>Possible Problems: </a:t>
            </a:r>
            <a:r>
              <a:rPr lang="en-US" dirty="0"/>
              <a:t>None</a:t>
            </a:r>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pPr>
              <a:defRPr/>
            </a:pPr>
            <a:fld id="{2DB3021B-E09F-4CBE-A87D-C8481490014A}" type="slidenum">
              <a:rPr lang="en-US" smtClean="0"/>
              <a:pPr>
                <a:defRPr/>
              </a:pPr>
              <a:t>146</a:t>
            </a:fld>
            <a:endParaRPr lang="en-US" dirty="0"/>
          </a:p>
        </p:txBody>
      </p:sp>
    </p:spTree>
    <p:extLst>
      <p:ext uri="{BB962C8B-B14F-4D97-AF65-F5344CB8AC3E}">
        <p14:creationId xmlns:p14="http://schemas.microsoft.com/office/powerpoint/2010/main" val="1616127658"/>
      </p:ext>
    </p:extLst>
  </p:cSld>
  <p:clrMapOvr>
    <a:masterClrMapping/>
  </p:clrMapOvr>
</p:notes>
</file>

<file path=ppt/notesSlides/notesSlide1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US" b="1" dirty="0"/>
              <a:t>Key Message: </a:t>
            </a:r>
            <a:r>
              <a:rPr lang="en-US" b="0" dirty="0"/>
              <a:t>Discuss steel barriers</a:t>
            </a:r>
          </a:p>
          <a:p>
            <a:pPr eaLnBrk="1" hangingPunct="1"/>
            <a:r>
              <a:rPr lang="en-US" b="1" dirty="0"/>
              <a:t>Est. Presentation Time: </a:t>
            </a:r>
            <a:r>
              <a:rPr lang="en-US" b="0" dirty="0"/>
              <a:t>Less than</a:t>
            </a:r>
            <a:r>
              <a:rPr lang="en-US" b="0" baseline="0" dirty="0"/>
              <a:t> </a:t>
            </a:r>
            <a:r>
              <a:rPr lang="en-US" b="0" dirty="0"/>
              <a:t>1 minute(s)</a:t>
            </a:r>
          </a:p>
          <a:p>
            <a:pPr eaLnBrk="1" hangingPunct="1"/>
            <a:r>
              <a:rPr lang="en-US" b="1" dirty="0"/>
              <a:t>Explanation of Cues/Builds: </a:t>
            </a:r>
            <a:r>
              <a:rPr lang="en-US" dirty="0"/>
              <a:t>None</a:t>
            </a:r>
          </a:p>
          <a:p>
            <a:r>
              <a:rPr lang="en-US" b="1" dirty="0"/>
              <a:t>Suggested Comments</a:t>
            </a:r>
            <a:r>
              <a:rPr lang="en-US" dirty="0"/>
              <a:t>:</a:t>
            </a:r>
            <a:r>
              <a:rPr lang="en-US" baseline="0" dirty="0"/>
              <a:t> The 6</a:t>
            </a:r>
            <a:r>
              <a:rPr lang="en-US" baseline="30000" dirty="0"/>
              <a:t>th</a:t>
            </a:r>
            <a:r>
              <a:rPr lang="en-US" baseline="0" dirty="0"/>
              <a:t> barrier type to discuss are steel barriers. </a:t>
            </a:r>
            <a:r>
              <a:rPr lang="en-US" sz="1000" kern="1200" baseline="0" dirty="0">
                <a:solidFill>
                  <a:schemeClr val="tx1"/>
                </a:solidFill>
                <a:ea typeface="+mn-ea"/>
                <a:cs typeface="+mn-cs"/>
              </a:rPr>
              <a:t>Hill and Smith, Inc. has developed a durable portable steel traffic barrier, designed to protect</a:t>
            </a:r>
          </a:p>
          <a:p>
            <a:r>
              <a:rPr lang="en-US" sz="1000" kern="1200" baseline="0" dirty="0">
                <a:solidFill>
                  <a:schemeClr val="tx1"/>
                </a:solidFill>
                <a:ea typeface="+mn-ea"/>
                <a:cs typeface="+mn-cs"/>
              </a:rPr>
              <a:t>highway travelers, as well as road and construction crews. Traditional portable barrier systems are costly, heavy to transport and handle, time-consuming and do not provide the energy-absorbing capabilities of Zoneguard.</a:t>
            </a:r>
          </a:p>
          <a:p>
            <a:r>
              <a:rPr lang="en-US" b="1" dirty="0"/>
              <a:t>Suggested Questions: </a:t>
            </a:r>
            <a:r>
              <a:rPr lang="en-US" dirty="0"/>
              <a:t>None</a:t>
            </a:r>
          </a:p>
          <a:p>
            <a:pPr eaLnBrk="1" hangingPunct="1"/>
            <a:r>
              <a:rPr lang="en-US" b="1" dirty="0"/>
              <a:t>Additional Information: </a:t>
            </a:r>
            <a:r>
              <a:rPr lang="en-US" dirty="0"/>
              <a:t>None</a:t>
            </a:r>
          </a:p>
          <a:p>
            <a:pPr eaLnBrk="1" hangingPunct="1"/>
            <a:r>
              <a:rPr lang="en-US" b="1" dirty="0"/>
              <a:t>Possible Problems: </a:t>
            </a:r>
            <a:r>
              <a:rPr lang="en-US" dirty="0"/>
              <a:t>None</a:t>
            </a:r>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pPr>
              <a:defRPr/>
            </a:pPr>
            <a:fld id="{2DB3021B-E09F-4CBE-A87D-C8481490014A}" type="slidenum">
              <a:rPr lang="en-US" smtClean="0"/>
              <a:pPr>
                <a:defRPr/>
              </a:pPr>
              <a:t>147</a:t>
            </a:fld>
            <a:endParaRPr lang="en-US" dirty="0"/>
          </a:p>
        </p:txBody>
      </p:sp>
    </p:spTree>
    <p:extLst>
      <p:ext uri="{BB962C8B-B14F-4D97-AF65-F5344CB8AC3E}">
        <p14:creationId xmlns:p14="http://schemas.microsoft.com/office/powerpoint/2010/main" val="514124598"/>
      </p:ext>
    </p:extLst>
  </p:cSld>
  <p:clrMapOvr>
    <a:masterClrMapping/>
  </p:clrMapOvr>
</p:notes>
</file>

<file path=ppt/notesSlides/notesSlide1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US" b="1" dirty="0"/>
              <a:t>Key Message: </a:t>
            </a:r>
            <a:r>
              <a:rPr lang="en-US" b="0" dirty="0"/>
              <a:t>Discuss steel barriers</a:t>
            </a:r>
          </a:p>
          <a:p>
            <a:pPr eaLnBrk="1" hangingPunct="1"/>
            <a:r>
              <a:rPr lang="en-US" b="1" dirty="0"/>
              <a:t>Est. Presentation Time: </a:t>
            </a:r>
            <a:r>
              <a:rPr lang="en-US" b="0" dirty="0"/>
              <a:t>Less than</a:t>
            </a:r>
            <a:r>
              <a:rPr lang="en-US" b="0" baseline="0" dirty="0"/>
              <a:t> </a:t>
            </a:r>
            <a:r>
              <a:rPr lang="en-US" b="0" dirty="0"/>
              <a:t>1 minute(s)</a:t>
            </a:r>
          </a:p>
          <a:p>
            <a:pPr eaLnBrk="1" hangingPunct="1"/>
            <a:r>
              <a:rPr lang="en-US" b="1" dirty="0"/>
              <a:t>Explanation of Cues/Builds: </a:t>
            </a:r>
            <a:r>
              <a:rPr lang="en-US" dirty="0"/>
              <a:t>None</a:t>
            </a:r>
          </a:p>
          <a:p>
            <a:pPr marL="0" marR="0" indent="0" algn="l" defTabSz="914400" rtl="0" eaLnBrk="0" fontAlgn="base" latinLnBrk="0" hangingPunct="0">
              <a:lnSpc>
                <a:spcPct val="100000"/>
              </a:lnSpc>
              <a:spcBef>
                <a:spcPct val="30000"/>
              </a:spcBef>
              <a:spcAft>
                <a:spcPct val="0"/>
              </a:spcAft>
              <a:buClrTx/>
              <a:buSzTx/>
              <a:buFontTx/>
              <a:buNone/>
              <a:tabLst/>
              <a:defRPr/>
            </a:pPr>
            <a:r>
              <a:rPr lang="en-US" b="1" dirty="0"/>
              <a:t>Suggested Comments</a:t>
            </a:r>
            <a:r>
              <a:rPr lang="en-US" dirty="0"/>
              <a:t>:</a:t>
            </a:r>
            <a:r>
              <a:rPr lang="en-US" baseline="0" dirty="0"/>
              <a:t> </a:t>
            </a:r>
            <a:r>
              <a:rPr lang="en-US" sz="1000" kern="1200" baseline="0" dirty="0">
                <a:solidFill>
                  <a:schemeClr val="tx1"/>
                </a:solidFill>
                <a:ea typeface="+mn-ea"/>
                <a:cs typeface="+mn-cs"/>
              </a:rPr>
              <a:t>Typical uses are s</a:t>
            </a:r>
            <a:r>
              <a:rPr lang="en-US" dirty="0"/>
              <a:t>hort-term work zones, such as short activity areas where the barrier must be placed and removed on a daily basis.</a:t>
            </a:r>
            <a:endParaRPr lang="en-US" sz="1000" kern="1200" baseline="0" dirty="0">
              <a:solidFill>
                <a:schemeClr val="tx1"/>
              </a:solidFill>
              <a:ea typeface="+mn-ea"/>
              <a:cs typeface="+mn-cs"/>
            </a:endParaRPr>
          </a:p>
          <a:p>
            <a:r>
              <a:rPr lang="en-US" b="1" dirty="0"/>
              <a:t>Suggested Questions: </a:t>
            </a:r>
            <a:r>
              <a:rPr lang="en-US" dirty="0"/>
              <a:t>None</a:t>
            </a:r>
          </a:p>
          <a:p>
            <a:pPr eaLnBrk="1" hangingPunct="1"/>
            <a:r>
              <a:rPr lang="en-US" b="1" dirty="0"/>
              <a:t>Additional Information: </a:t>
            </a:r>
            <a:r>
              <a:rPr lang="en-US" b="0" dirty="0"/>
              <a:t>None</a:t>
            </a:r>
            <a:endParaRPr lang="en-US" dirty="0"/>
          </a:p>
          <a:p>
            <a:pPr eaLnBrk="1" hangingPunct="1"/>
            <a:r>
              <a:rPr lang="en-US" b="1" dirty="0"/>
              <a:t>Possible Problems: </a:t>
            </a:r>
            <a:r>
              <a:rPr lang="en-US" dirty="0"/>
              <a:t>None</a:t>
            </a:r>
          </a:p>
          <a:p>
            <a:endParaRPr lang="en-US" dirty="0"/>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pPr>
              <a:defRPr/>
            </a:pPr>
            <a:fld id="{2DB3021B-E09F-4CBE-A87D-C8481490014A}" type="slidenum">
              <a:rPr lang="en-US" smtClean="0"/>
              <a:pPr>
                <a:defRPr/>
              </a:pPr>
              <a:t>148</a:t>
            </a:fld>
            <a:endParaRPr lang="en-US" dirty="0"/>
          </a:p>
        </p:txBody>
      </p:sp>
    </p:spTree>
    <p:extLst>
      <p:ext uri="{BB962C8B-B14F-4D97-AF65-F5344CB8AC3E}">
        <p14:creationId xmlns:p14="http://schemas.microsoft.com/office/powerpoint/2010/main" val="1549776176"/>
      </p:ext>
    </p:extLst>
  </p:cSld>
  <p:clrMapOvr>
    <a:masterClrMapping/>
  </p:clrMapOvr>
</p:notes>
</file>

<file path=ppt/notesSlides/notesSlide1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US" b="1" dirty="0"/>
              <a:t>Key Message: </a:t>
            </a:r>
            <a:r>
              <a:rPr lang="en-US" b="0" dirty="0"/>
              <a:t>Discuss steel barriers</a:t>
            </a:r>
          </a:p>
          <a:p>
            <a:pPr eaLnBrk="1" hangingPunct="1"/>
            <a:r>
              <a:rPr lang="en-US" b="1" dirty="0"/>
              <a:t>Est. Presentation Time: </a:t>
            </a:r>
            <a:r>
              <a:rPr lang="en-US" b="0" dirty="0"/>
              <a:t>Less than</a:t>
            </a:r>
            <a:r>
              <a:rPr lang="en-US" b="0" baseline="0" dirty="0"/>
              <a:t> </a:t>
            </a:r>
            <a:r>
              <a:rPr lang="en-US" b="0" dirty="0"/>
              <a:t>1 minute(s)</a:t>
            </a:r>
          </a:p>
          <a:p>
            <a:pPr eaLnBrk="1" hangingPunct="1"/>
            <a:r>
              <a:rPr lang="en-US" b="1" dirty="0"/>
              <a:t>Explanation of Cues/Builds: </a:t>
            </a:r>
            <a:r>
              <a:rPr lang="en-US" dirty="0"/>
              <a:t>None</a:t>
            </a:r>
          </a:p>
          <a:p>
            <a:r>
              <a:rPr lang="en-US" b="1" dirty="0"/>
              <a:t>Suggested Comments</a:t>
            </a:r>
            <a:r>
              <a:rPr lang="en-US" dirty="0"/>
              <a:t>:</a:t>
            </a:r>
            <a:r>
              <a:rPr lang="en-US" baseline="0" dirty="0"/>
              <a:t> The next barrier type to discuss are steel barriers. </a:t>
            </a:r>
            <a:r>
              <a:rPr lang="en-US" sz="1100" kern="1200" baseline="0" dirty="0">
                <a:solidFill>
                  <a:schemeClr val="tx1"/>
                </a:solidFill>
                <a:ea typeface="+mn-ea"/>
                <a:cs typeface="+mn-cs"/>
              </a:rPr>
              <a:t>Hill and Smith, Inc. has developed a durable portable steel traffic barrier, designed to protect highway travelers, as well as road and construction crews. Traditional portable barrier systems are costly, heavy to transport and handle, time-consuming and do not provide the energy-absorbing capabilities of Zoneguard.</a:t>
            </a:r>
          </a:p>
          <a:p>
            <a:r>
              <a:rPr lang="en-US" b="1" dirty="0"/>
              <a:t>Suggested Questions: </a:t>
            </a:r>
            <a:r>
              <a:rPr lang="en-US" dirty="0"/>
              <a:t>None</a:t>
            </a:r>
          </a:p>
          <a:p>
            <a:pPr eaLnBrk="1" hangingPunct="1"/>
            <a:r>
              <a:rPr lang="en-US" b="1" dirty="0"/>
              <a:t>Additional Information: </a:t>
            </a:r>
            <a:r>
              <a:rPr lang="en-US" dirty="0"/>
              <a:t>None</a:t>
            </a:r>
          </a:p>
          <a:p>
            <a:pPr eaLnBrk="1" hangingPunct="1"/>
            <a:r>
              <a:rPr lang="en-US" b="1" dirty="0"/>
              <a:t>Possible Problems: </a:t>
            </a:r>
            <a:r>
              <a:rPr lang="en-US" dirty="0"/>
              <a:t>None</a:t>
            </a:r>
          </a:p>
          <a:p>
            <a:endParaRPr lang="en-US" dirty="0"/>
          </a:p>
        </p:txBody>
      </p:sp>
      <p:sp>
        <p:nvSpPr>
          <p:cNvPr id="4" name="Slide Number Placeholder 3"/>
          <p:cNvSpPr>
            <a:spLocks noGrp="1"/>
          </p:cNvSpPr>
          <p:nvPr>
            <p:ph type="sldNum" sz="quarter" idx="10"/>
          </p:nvPr>
        </p:nvSpPr>
        <p:spPr/>
        <p:txBody>
          <a:bodyPr/>
          <a:lstStyle/>
          <a:p>
            <a:pPr>
              <a:defRPr/>
            </a:pPr>
            <a:fld id="{AF1660F7-4DB6-4A46-9055-DEACA788975C}" type="slidenum">
              <a:rPr lang="en-US" smtClean="0"/>
              <a:pPr>
                <a:defRPr/>
              </a:pPr>
              <a:t>149</a:t>
            </a:fld>
            <a:endParaRPr lang="en-US" dirty="0"/>
          </a:p>
        </p:txBody>
      </p:sp>
    </p:spTree>
    <p:extLst>
      <p:ext uri="{BB962C8B-B14F-4D97-AF65-F5344CB8AC3E}">
        <p14:creationId xmlns:p14="http://schemas.microsoft.com/office/powerpoint/2010/main" val="1646678096"/>
      </p:ext>
    </p:extLst>
  </p:cSld>
  <p:clrMapOvr>
    <a:masterClrMapping/>
  </p:clrMapOvr>
</p:notes>
</file>

<file path=ppt/notesSlides/notesSlide1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pPr eaLnBrk="1" hangingPunct="1"/>
            <a:r>
              <a:rPr lang="en-US" b="1" dirty="0"/>
              <a:t>Key Message: </a:t>
            </a:r>
            <a:r>
              <a:rPr lang="en-US" b="0" dirty="0"/>
              <a:t>Discuss steel barriers</a:t>
            </a:r>
          </a:p>
          <a:p>
            <a:pPr eaLnBrk="1" hangingPunct="1"/>
            <a:r>
              <a:rPr lang="en-US" b="1" dirty="0"/>
              <a:t>Est. Presentation Time: </a:t>
            </a:r>
            <a:r>
              <a:rPr lang="en-US" b="0" dirty="0"/>
              <a:t>Less than</a:t>
            </a:r>
            <a:r>
              <a:rPr lang="en-US" b="0" baseline="0" dirty="0"/>
              <a:t> </a:t>
            </a:r>
            <a:r>
              <a:rPr lang="en-US" b="0" dirty="0"/>
              <a:t>1 minute(s)</a:t>
            </a:r>
          </a:p>
          <a:p>
            <a:pPr eaLnBrk="1" hangingPunct="1"/>
            <a:r>
              <a:rPr lang="en-US" b="1" dirty="0"/>
              <a:t>Explanation of Cues/Builds: </a:t>
            </a:r>
            <a:r>
              <a:rPr lang="en-US" dirty="0"/>
              <a:t>None</a:t>
            </a:r>
          </a:p>
          <a:p>
            <a:r>
              <a:rPr lang="en-US" b="1" dirty="0"/>
              <a:t>Suggested Comments</a:t>
            </a:r>
            <a:r>
              <a:rPr lang="en-US" dirty="0"/>
              <a:t>:</a:t>
            </a:r>
            <a:r>
              <a:rPr lang="en-US" baseline="0" dirty="0"/>
              <a:t> </a:t>
            </a:r>
            <a:endParaRPr lang="en-US" dirty="0"/>
          </a:p>
          <a:p>
            <a:r>
              <a:rPr lang="en-US" dirty="0"/>
              <a:t>BarrierGuard 800 portable steel barrier is the latest in road barrier technology, designed to protect both motorists and construction workers.  Rigorously tested to meet the highest demands throughout the world, BarrierGuard has achieved the HIGHEST PERFORMANCE levels of any portable steel barrier for both US testing (NCHRP 350) and European testing (EN1317) – achieving TL-3, TL-4, N2 and H2 criteria.</a:t>
            </a:r>
            <a:r>
              <a:rPr lang="en-US" baseline="0" dirty="0"/>
              <a:t> </a:t>
            </a:r>
            <a:r>
              <a:rPr lang="en-US" dirty="0"/>
              <a:t>Its unique stepped profile has proven to reduce damage to both vehicle and barrier during impact, minimizing the need for repair or replacement.   During impact, BarrierGuard provides an extremely shallow exit angle for the vehicle, minimizing the risk of secondary accidents.</a:t>
            </a:r>
            <a:r>
              <a:rPr lang="en-US" baseline="0" dirty="0"/>
              <a:t> </a:t>
            </a:r>
            <a:r>
              <a:rPr lang="en-US" dirty="0"/>
              <a:t>BarrierGuard 800’s galvanized steel structure offers an expected LIFE CYCLE OF 25 YEARS and with its exceptional durability, the requirement for replacement through handling or impact damage, unlike similar portable barriers, is greatly reduced</a:t>
            </a:r>
            <a:endParaRPr lang="en-US" sz="1100" kern="1200" baseline="0" dirty="0">
              <a:solidFill>
                <a:schemeClr val="tx1"/>
              </a:solidFill>
              <a:ea typeface="+mn-ea"/>
              <a:cs typeface="+mn-cs"/>
            </a:endParaRPr>
          </a:p>
          <a:p>
            <a:r>
              <a:rPr lang="en-US" b="1" dirty="0"/>
              <a:t>Suggested Questions: </a:t>
            </a:r>
            <a:r>
              <a:rPr lang="en-US" dirty="0"/>
              <a:t>None</a:t>
            </a:r>
          </a:p>
          <a:p>
            <a:pPr eaLnBrk="1" hangingPunct="1"/>
            <a:r>
              <a:rPr lang="en-US" b="1" dirty="0"/>
              <a:t>Additional Information: </a:t>
            </a:r>
            <a:r>
              <a:rPr lang="en-US" dirty="0"/>
              <a:t>None</a:t>
            </a:r>
          </a:p>
          <a:p>
            <a:pPr eaLnBrk="1" hangingPunct="1"/>
            <a:r>
              <a:rPr lang="en-US" b="1" dirty="0"/>
              <a:t>Possible Problems: </a:t>
            </a:r>
            <a:r>
              <a:rPr lang="en-US" dirty="0"/>
              <a:t>None</a:t>
            </a:r>
          </a:p>
          <a:p>
            <a:r>
              <a:rPr lang="en-US" dirty="0"/>
              <a:t>.</a:t>
            </a:r>
          </a:p>
        </p:txBody>
      </p:sp>
      <p:sp>
        <p:nvSpPr>
          <p:cNvPr id="4" name="Slide Number Placeholder 3"/>
          <p:cNvSpPr>
            <a:spLocks noGrp="1"/>
          </p:cNvSpPr>
          <p:nvPr>
            <p:ph type="sldNum" sz="quarter" idx="10"/>
          </p:nvPr>
        </p:nvSpPr>
        <p:spPr/>
        <p:txBody>
          <a:bodyPr/>
          <a:lstStyle/>
          <a:p>
            <a:pPr>
              <a:defRPr/>
            </a:pPr>
            <a:fld id="{AF1660F7-4DB6-4A46-9055-DEACA788975C}" type="slidenum">
              <a:rPr lang="en-US" smtClean="0"/>
              <a:pPr>
                <a:defRPr/>
              </a:pPr>
              <a:t>150</a:t>
            </a:fld>
            <a:endParaRPr lang="en-US" dirty="0"/>
          </a:p>
        </p:txBody>
      </p:sp>
    </p:spTree>
    <p:extLst>
      <p:ext uri="{BB962C8B-B14F-4D97-AF65-F5344CB8AC3E}">
        <p14:creationId xmlns:p14="http://schemas.microsoft.com/office/powerpoint/2010/main" val="3414953487"/>
      </p:ext>
    </p:extLst>
  </p:cSld>
  <p:clrMapOvr>
    <a:masterClrMapping/>
  </p:clrMapOvr>
</p:notes>
</file>

<file path=ppt/notesSlides/notesSlide1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US" b="1" dirty="0"/>
              <a:t>Key Message</a:t>
            </a:r>
            <a:r>
              <a:rPr lang="en-US" b="0" dirty="0"/>
              <a:t>: Discuss Vulcan</a:t>
            </a:r>
            <a:r>
              <a:rPr lang="en-US" b="0" baseline="0" dirty="0"/>
              <a:t> Barriers</a:t>
            </a:r>
            <a:endParaRPr lang="en-US" b="0" dirty="0"/>
          </a:p>
          <a:p>
            <a:pPr eaLnBrk="1" hangingPunct="1"/>
            <a:r>
              <a:rPr lang="en-US" b="1" dirty="0"/>
              <a:t>Est. Presentation Time: </a:t>
            </a:r>
            <a:r>
              <a:rPr lang="en-US" b="0" dirty="0"/>
              <a:t>1-3 minute(s)</a:t>
            </a:r>
          </a:p>
          <a:p>
            <a:pPr eaLnBrk="1" hangingPunct="1"/>
            <a:r>
              <a:rPr lang="en-US" b="1" dirty="0"/>
              <a:t>Explanation of Cues/Builds: </a:t>
            </a:r>
            <a:r>
              <a:rPr lang="en-US" dirty="0"/>
              <a:t>None</a:t>
            </a:r>
          </a:p>
          <a:p>
            <a:r>
              <a:rPr lang="en-US" b="1" dirty="0"/>
              <a:t>Suggested Comments</a:t>
            </a:r>
            <a:r>
              <a:rPr lang="en-US" dirty="0"/>
              <a:t>:</a:t>
            </a:r>
            <a:r>
              <a:rPr lang="en-US" baseline="0" dirty="0"/>
              <a:t> </a:t>
            </a:r>
            <a:r>
              <a:rPr lang="en-US" sz="1100" kern="1200" baseline="0" dirty="0">
                <a:solidFill>
                  <a:schemeClr val="tx1"/>
                </a:solidFill>
                <a:ea typeface="+mn-ea"/>
                <a:cs typeface="+mn-cs"/>
              </a:rPr>
              <a:t>Similar to the ArmorGuard barrier system, the Vulcan Barrier systems is a steel moveable barrier capable of providing protection for straight tangents and horizontal curves. Stackable barriers are available in 13, 26, or 40 foot sections. The barrier system is moved at the site with either a forklift system or optional caster wheels. The barrier system was tested and approved according to NCHRP-350 TL-3 guidelines.</a:t>
            </a:r>
            <a:endParaRPr lang="en-US" sz="1200" dirty="0"/>
          </a:p>
          <a:p>
            <a:pPr eaLnBrk="1" hangingPunct="1"/>
            <a:r>
              <a:rPr lang="en-US" b="1" dirty="0"/>
              <a:t>Suggested Questions: </a:t>
            </a:r>
            <a:r>
              <a:rPr lang="en-US" dirty="0"/>
              <a:t>None</a:t>
            </a:r>
          </a:p>
          <a:p>
            <a:pPr eaLnBrk="1" hangingPunct="1"/>
            <a:r>
              <a:rPr lang="en-US" b="1" dirty="0"/>
              <a:t>Additional Information: </a:t>
            </a:r>
            <a:r>
              <a:rPr lang="en-US" dirty="0"/>
              <a:t>None</a:t>
            </a:r>
          </a:p>
          <a:p>
            <a:pPr eaLnBrk="1" hangingPunct="1"/>
            <a:r>
              <a:rPr lang="en-US" b="1" dirty="0"/>
              <a:t>Possible Problems: </a:t>
            </a:r>
            <a:r>
              <a:rPr lang="en-US" dirty="0"/>
              <a:t>None</a:t>
            </a:r>
          </a:p>
          <a:p>
            <a:endParaRPr lang="en-US" dirty="0"/>
          </a:p>
        </p:txBody>
      </p:sp>
      <p:sp>
        <p:nvSpPr>
          <p:cNvPr id="4" name="Slide Number Placeholder 3"/>
          <p:cNvSpPr>
            <a:spLocks noGrp="1"/>
          </p:cNvSpPr>
          <p:nvPr>
            <p:ph type="sldNum" sz="quarter" idx="10"/>
          </p:nvPr>
        </p:nvSpPr>
        <p:spPr/>
        <p:txBody>
          <a:bodyPr/>
          <a:lstStyle/>
          <a:p>
            <a:pPr>
              <a:defRPr/>
            </a:pPr>
            <a:fld id="{AF1660F7-4DB6-4A46-9055-DEACA788975C}" type="slidenum">
              <a:rPr lang="en-US" smtClean="0"/>
              <a:pPr>
                <a:defRPr/>
              </a:pPr>
              <a:t>151</a:t>
            </a:fld>
            <a:endParaRPr lang="en-US" dirty="0"/>
          </a:p>
        </p:txBody>
      </p:sp>
    </p:spTree>
    <p:extLst>
      <p:ext uri="{BB962C8B-B14F-4D97-AF65-F5344CB8AC3E}">
        <p14:creationId xmlns:p14="http://schemas.microsoft.com/office/powerpoint/2010/main" val="222800453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1970" name="Rectangle 2"/>
          <p:cNvSpPr>
            <a:spLocks noGrp="1" noRot="1" noChangeAspect="1" noChangeArrowheads="1" noTextEdit="1"/>
          </p:cNvSpPr>
          <p:nvPr>
            <p:ph type="sldImg"/>
          </p:nvPr>
        </p:nvSpPr>
        <p:spPr>
          <a:xfrm>
            <a:off x="1108075" y="654050"/>
            <a:ext cx="4646613" cy="3484563"/>
          </a:xfrm>
          <a:ln/>
        </p:spPr>
      </p:sp>
      <p:sp>
        <p:nvSpPr>
          <p:cNvPr id="211971" name="Rectangle 3"/>
          <p:cNvSpPr>
            <a:spLocks noGrp="1" noChangeArrowheads="1"/>
          </p:cNvSpPr>
          <p:nvPr>
            <p:ph type="body" idx="1"/>
          </p:nvPr>
        </p:nvSpPr>
        <p:spPr>
          <a:xfrm>
            <a:off x="685800" y="4356100"/>
            <a:ext cx="5486400" cy="4138613"/>
          </a:xfrm>
          <a:noFill/>
          <a:ln/>
        </p:spPr>
        <p:txBody>
          <a:bodyPr lIns="91434" tIns="45716" rIns="91434" bIns="45716"/>
          <a:lstStyle/>
          <a:p>
            <a:pPr eaLnBrk="1" hangingPunct="1"/>
            <a:r>
              <a:rPr lang="en-US" b="1" dirty="0">
                <a:cs typeface="Arial" charset="0"/>
              </a:rPr>
              <a:t>Key Message: </a:t>
            </a:r>
            <a:r>
              <a:rPr lang="en-US" dirty="0">
                <a:cs typeface="Arial" charset="0"/>
              </a:rPr>
              <a:t>Introduce OSHA requirements</a:t>
            </a:r>
          </a:p>
          <a:p>
            <a:pPr eaLnBrk="1" hangingPunct="1"/>
            <a:r>
              <a:rPr lang="en-US" b="1" dirty="0">
                <a:cs typeface="Arial" charset="0"/>
              </a:rPr>
              <a:t>Est. Presentation Time:  </a:t>
            </a:r>
            <a:r>
              <a:rPr lang="en-US" dirty="0">
                <a:cs typeface="Arial" charset="0"/>
              </a:rPr>
              <a:t>Less than 1 minute(s)</a:t>
            </a:r>
          </a:p>
          <a:p>
            <a:pPr eaLnBrk="1" hangingPunct="1"/>
            <a:r>
              <a:rPr lang="en-US" b="1" dirty="0">
                <a:cs typeface="Arial" charset="0"/>
              </a:rPr>
              <a:t>Explanation of Cues/Builds: </a:t>
            </a:r>
            <a:r>
              <a:rPr lang="en-US" dirty="0">
                <a:cs typeface="Arial" charset="0"/>
              </a:rPr>
              <a:t>Text box appears upon click</a:t>
            </a:r>
          </a:p>
          <a:p>
            <a:pPr eaLnBrk="1" hangingPunct="1"/>
            <a:r>
              <a:rPr lang="en-US" b="1" dirty="0">
                <a:cs typeface="Arial" charset="0"/>
              </a:rPr>
              <a:t>Suggested Comments: </a:t>
            </a:r>
            <a:r>
              <a:rPr lang="en-US" dirty="0">
                <a:cs typeface="Arial" charset="0"/>
              </a:rPr>
              <a:t>OSHA adopts and enforces the MUTCD by reference. This varies by State. </a:t>
            </a:r>
          </a:p>
          <a:p>
            <a:r>
              <a:rPr lang="en-US" dirty="0">
                <a:cs typeface="Arial" charset="0"/>
              </a:rPr>
              <a:t>OSHA adopts the MUTCD by reference but “usually” does not have any involvement with traffic control. This varies by State.</a:t>
            </a:r>
          </a:p>
          <a:p>
            <a:pPr eaLnBrk="1" hangingPunct="1"/>
            <a:r>
              <a:rPr lang="en-US" b="1" dirty="0">
                <a:cs typeface="Arial" charset="0"/>
              </a:rPr>
              <a:t>Suggested Questions: </a:t>
            </a:r>
            <a:r>
              <a:rPr lang="en-US" dirty="0">
                <a:cs typeface="Arial" charset="0"/>
              </a:rPr>
              <a:t>OSHA is part of which Federal department?</a:t>
            </a:r>
          </a:p>
          <a:p>
            <a:pPr eaLnBrk="1" hangingPunct="1"/>
            <a:r>
              <a:rPr lang="en-US" b="1" dirty="0">
                <a:cs typeface="Arial" charset="0"/>
              </a:rPr>
              <a:t>Additional Information: </a:t>
            </a:r>
            <a:r>
              <a:rPr lang="en-US" dirty="0">
                <a:cs typeface="Arial" charset="0"/>
              </a:rPr>
              <a:t>OSHA has adopted the Millennium Edition of the MUTCD, but not the 2003 Edition (as of 2007).</a:t>
            </a:r>
            <a:endParaRPr lang="en-US" b="1" dirty="0">
              <a:cs typeface="Arial" charset="0"/>
            </a:endParaRPr>
          </a:p>
          <a:p>
            <a:pPr eaLnBrk="1" hangingPunct="1"/>
            <a:r>
              <a:rPr lang="en-US" b="1" dirty="0">
                <a:cs typeface="Arial" charset="0"/>
              </a:rPr>
              <a:t>Possible Problems:  </a:t>
            </a:r>
            <a:r>
              <a:rPr lang="en-US" dirty="0">
                <a:cs typeface="Arial" charset="0"/>
              </a:rPr>
              <a:t>Some states have a local branch of OSHA, not the Federal agency, overseeing work zones.</a:t>
            </a:r>
          </a:p>
          <a:p>
            <a:pPr eaLnBrk="1" hangingPunct="1"/>
            <a:endParaRPr lang="en-US" sz="1400" dirty="0">
              <a:cs typeface="Arial" charset="0"/>
            </a:endParaRPr>
          </a:p>
        </p:txBody>
      </p:sp>
    </p:spTree>
    <p:extLst>
      <p:ext uri="{BB962C8B-B14F-4D97-AF65-F5344CB8AC3E}">
        <p14:creationId xmlns:p14="http://schemas.microsoft.com/office/powerpoint/2010/main" val="2725712362"/>
      </p:ext>
    </p:extLst>
  </p:cSld>
  <p:clrMapOvr>
    <a:masterClrMapping/>
  </p:clrMapOvr>
</p:notes>
</file>

<file path=ppt/notesSlides/notesSlide1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US" b="1" dirty="0"/>
              <a:t>Key Message: </a:t>
            </a:r>
            <a:r>
              <a:rPr lang="en-US" b="0" dirty="0"/>
              <a:t>Discuss ZoneGuard</a:t>
            </a:r>
          </a:p>
          <a:p>
            <a:pPr eaLnBrk="1" hangingPunct="1"/>
            <a:r>
              <a:rPr lang="en-US" b="1" dirty="0"/>
              <a:t>Est. Presentation Time: </a:t>
            </a:r>
            <a:r>
              <a:rPr lang="en-US" b="0" dirty="0"/>
              <a:t>Less than</a:t>
            </a:r>
            <a:r>
              <a:rPr lang="en-US" b="0" baseline="0" dirty="0"/>
              <a:t> </a:t>
            </a:r>
            <a:r>
              <a:rPr lang="en-US" b="0" dirty="0"/>
              <a:t>1 minute(s)</a:t>
            </a:r>
          </a:p>
          <a:p>
            <a:pPr eaLnBrk="1" hangingPunct="1"/>
            <a:r>
              <a:rPr lang="en-US" b="1" dirty="0"/>
              <a:t>Explanation of Cues/Builds: </a:t>
            </a:r>
            <a:r>
              <a:rPr lang="en-US" dirty="0"/>
              <a:t>None</a:t>
            </a:r>
          </a:p>
          <a:p>
            <a:r>
              <a:rPr lang="en-US" b="1" dirty="0"/>
              <a:t>Suggested Comments</a:t>
            </a:r>
            <a:r>
              <a:rPr lang="en-US" dirty="0"/>
              <a:t>:</a:t>
            </a:r>
            <a:r>
              <a:rPr lang="en-US" baseline="0" dirty="0"/>
              <a:t> </a:t>
            </a:r>
            <a:r>
              <a:rPr lang="en-US" sz="1000" kern="1200" baseline="0" dirty="0">
                <a:solidFill>
                  <a:schemeClr val="tx1"/>
                </a:solidFill>
                <a:ea typeface="+mn-ea"/>
                <a:cs typeface="+mn-cs"/>
              </a:rPr>
              <a:t>Here you see a photo of the system. Zoneguard has been extensively tested to US as well as European crash test standards, and has been accepted by the FHWA as meeting NCHRP 350 and MASH-08 TL-3 and TL-4. More footage per truck means truck entries to and exits from the work zone are reduced by over 80%. </a:t>
            </a:r>
            <a:r>
              <a:rPr lang="en-US" sz="1000" dirty="0"/>
              <a:t>Can be used either anchored only at the ends or intermittently to get</a:t>
            </a:r>
            <a:r>
              <a:rPr lang="en-US" sz="1000" baseline="0" dirty="0"/>
              <a:t> acceptable deflection</a:t>
            </a:r>
            <a:endParaRPr lang="en-US" sz="1000" kern="1200" baseline="0" dirty="0">
              <a:solidFill>
                <a:schemeClr val="tx1"/>
              </a:solidFill>
              <a:ea typeface="+mn-ea"/>
              <a:cs typeface="+mn-cs"/>
            </a:endParaRPr>
          </a:p>
          <a:p>
            <a:r>
              <a:rPr lang="en-US" b="1" dirty="0"/>
              <a:t>Suggested Questions: </a:t>
            </a:r>
            <a:r>
              <a:rPr lang="en-US" dirty="0"/>
              <a:t>None</a:t>
            </a:r>
          </a:p>
          <a:p>
            <a:pPr eaLnBrk="1" hangingPunct="1"/>
            <a:r>
              <a:rPr lang="en-US" b="1" dirty="0"/>
              <a:t>Additional Information: </a:t>
            </a:r>
            <a:r>
              <a:rPr lang="en-US" b="0" dirty="0"/>
              <a:t>Photo</a:t>
            </a:r>
            <a:r>
              <a:rPr lang="en-US" b="0" baseline="0" dirty="0"/>
              <a:t> is from brochure.</a:t>
            </a:r>
            <a:endParaRPr lang="en-US" dirty="0"/>
          </a:p>
          <a:p>
            <a:pPr eaLnBrk="1" hangingPunct="1"/>
            <a:r>
              <a:rPr lang="en-US" b="1" dirty="0"/>
              <a:t>Possible Problems: </a:t>
            </a:r>
            <a:r>
              <a:rPr lang="en-US" dirty="0"/>
              <a:t>None</a:t>
            </a:r>
          </a:p>
          <a:p>
            <a:endParaRPr lang="en-US" sz="1000" kern="1200" baseline="0" dirty="0">
              <a:solidFill>
                <a:schemeClr val="tx1"/>
              </a:solidFill>
              <a:ea typeface="+mn-ea"/>
              <a:cs typeface="+mn-cs"/>
            </a:endParaRPr>
          </a:p>
          <a:p>
            <a:endParaRPr lang="en-US" sz="1000" kern="1200" baseline="0" dirty="0">
              <a:solidFill>
                <a:schemeClr val="tx1"/>
              </a:solidFill>
              <a:ea typeface="+mn-ea"/>
              <a:cs typeface="+mn-cs"/>
            </a:endParaRPr>
          </a:p>
          <a:p>
            <a:endParaRPr lang="en-US" dirty="0"/>
          </a:p>
        </p:txBody>
      </p:sp>
    </p:spTree>
    <p:extLst>
      <p:ext uri="{BB962C8B-B14F-4D97-AF65-F5344CB8AC3E}">
        <p14:creationId xmlns:p14="http://schemas.microsoft.com/office/powerpoint/2010/main" val="3298988849"/>
      </p:ext>
    </p:extLst>
  </p:cSld>
  <p:clrMapOvr>
    <a:masterClrMapping/>
  </p:clrMapOvr>
</p:notes>
</file>

<file path=ppt/notesSlides/notesSlide1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US" b="1" dirty="0"/>
              <a:t>Key Message: </a:t>
            </a:r>
            <a:r>
              <a:rPr lang="en-US" b="0" dirty="0"/>
              <a:t>Discuss ZoneGuard</a:t>
            </a:r>
          </a:p>
          <a:p>
            <a:pPr eaLnBrk="1" hangingPunct="1"/>
            <a:r>
              <a:rPr lang="en-US" b="1" dirty="0"/>
              <a:t>Est. Presentation Time: </a:t>
            </a:r>
            <a:r>
              <a:rPr lang="en-US" b="0" dirty="0"/>
              <a:t>Less than</a:t>
            </a:r>
            <a:r>
              <a:rPr lang="en-US" b="0" baseline="0" dirty="0"/>
              <a:t> </a:t>
            </a:r>
            <a:r>
              <a:rPr lang="en-US" b="0" dirty="0"/>
              <a:t>1 minute(s)</a:t>
            </a:r>
          </a:p>
          <a:p>
            <a:pPr eaLnBrk="1" hangingPunct="1"/>
            <a:r>
              <a:rPr lang="en-US" b="1" dirty="0"/>
              <a:t>Explanation of Cues/Builds: </a:t>
            </a:r>
            <a:r>
              <a:rPr lang="en-US" dirty="0"/>
              <a:t>None</a:t>
            </a:r>
          </a:p>
          <a:p>
            <a:r>
              <a:rPr lang="en-US" b="1" dirty="0"/>
              <a:t>Suggested Comments</a:t>
            </a:r>
            <a:r>
              <a:rPr lang="en-US" dirty="0"/>
              <a:t>:</a:t>
            </a:r>
            <a:r>
              <a:rPr lang="en-US" baseline="0" dirty="0"/>
              <a:t> </a:t>
            </a:r>
            <a:r>
              <a:rPr lang="en-US" sz="1100" kern="1200" baseline="0" dirty="0">
                <a:solidFill>
                  <a:schemeClr val="tx1"/>
                </a:solidFill>
                <a:ea typeface="+mn-ea"/>
                <a:cs typeface="+mn-cs"/>
              </a:rPr>
              <a:t>The Zoneguard steel barrier system consists of 50 foot sections that are installed without hand tools using common construction equipment. Unlike other available steel barrier systems, the ZoneGuard does not offer wheels, but does offer rubber padding. The barrier systems can be anchored at the ends, or can be anchored every 33 feet to minimize deflection. The barrier system was tested and approved according to NCHRP-350 at the TL-2 and TL-3 guidelines.</a:t>
            </a:r>
          </a:p>
          <a:p>
            <a:r>
              <a:rPr lang="en-US" sz="1100" b="1" kern="1200" baseline="0" dirty="0">
                <a:solidFill>
                  <a:schemeClr val="tx1"/>
                </a:solidFill>
                <a:ea typeface="+mn-ea"/>
                <a:cs typeface="+mn-cs"/>
              </a:rPr>
              <a:t>Estimated Unit Price: $0.06 - $0.21 /ft./day rental</a:t>
            </a:r>
            <a:endParaRPr lang="en-US" sz="1100" kern="1200" baseline="0" dirty="0">
              <a:solidFill>
                <a:schemeClr val="tx1"/>
              </a:solidFill>
              <a:ea typeface="+mn-ea"/>
              <a:cs typeface="+mn-cs"/>
            </a:endParaRPr>
          </a:p>
          <a:p>
            <a:r>
              <a:rPr lang="en-US" b="1" dirty="0"/>
              <a:t>Suggested Questions: </a:t>
            </a:r>
            <a:r>
              <a:rPr lang="en-US" dirty="0"/>
              <a:t>None</a:t>
            </a:r>
          </a:p>
          <a:p>
            <a:pPr eaLnBrk="1" hangingPunct="1"/>
            <a:r>
              <a:rPr lang="en-US" b="1" dirty="0"/>
              <a:t>Additional Information: </a:t>
            </a:r>
            <a:r>
              <a:rPr lang="en-US" b="0" dirty="0"/>
              <a:t>Photo</a:t>
            </a:r>
            <a:r>
              <a:rPr lang="en-US" b="0" baseline="0" dirty="0"/>
              <a:t> is from brochure.</a:t>
            </a:r>
            <a:endParaRPr lang="en-US" dirty="0"/>
          </a:p>
          <a:p>
            <a:pPr eaLnBrk="1" hangingPunct="1"/>
            <a:r>
              <a:rPr lang="en-US" b="1" dirty="0"/>
              <a:t>Possible Problems: </a:t>
            </a:r>
            <a:r>
              <a:rPr lang="en-US" dirty="0"/>
              <a:t>None</a:t>
            </a:r>
          </a:p>
          <a:p>
            <a:endParaRPr lang="en-US" dirty="0"/>
          </a:p>
        </p:txBody>
      </p:sp>
      <p:sp>
        <p:nvSpPr>
          <p:cNvPr id="4" name="Slide Number Placeholder 3"/>
          <p:cNvSpPr>
            <a:spLocks noGrp="1"/>
          </p:cNvSpPr>
          <p:nvPr>
            <p:ph type="sldNum" sz="quarter" idx="10"/>
          </p:nvPr>
        </p:nvSpPr>
        <p:spPr/>
        <p:txBody>
          <a:bodyPr/>
          <a:lstStyle/>
          <a:p>
            <a:pPr>
              <a:defRPr/>
            </a:pPr>
            <a:fld id="{AF1660F7-4DB6-4A46-9055-DEACA788975C}" type="slidenum">
              <a:rPr lang="en-US" smtClean="0"/>
              <a:pPr>
                <a:defRPr/>
              </a:pPr>
              <a:t>153</a:t>
            </a:fld>
            <a:endParaRPr lang="en-US" dirty="0"/>
          </a:p>
        </p:txBody>
      </p:sp>
    </p:spTree>
    <p:extLst>
      <p:ext uri="{BB962C8B-B14F-4D97-AF65-F5344CB8AC3E}">
        <p14:creationId xmlns:p14="http://schemas.microsoft.com/office/powerpoint/2010/main" val="369493696"/>
      </p:ext>
    </p:extLst>
  </p:cSld>
  <p:clrMapOvr>
    <a:masterClrMapping/>
  </p:clrMapOvr>
</p:notes>
</file>

<file path=ppt/notesSlides/notesSlide1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706" name="Rectangle 7"/>
          <p:cNvSpPr>
            <a:spLocks noGrp="1" noChangeArrowheads="1"/>
          </p:cNvSpPr>
          <p:nvPr>
            <p:ph type="sldNum" sz="quarter" idx="5"/>
          </p:nvPr>
        </p:nvSpPr>
        <p:spPr>
          <a:noFill/>
        </p:spPr>
        <p:txBody>
          <a:bodyPr/>
          <a:lstStyle/>
          <a:p>
            <a:fld id="{B3710A57-774D-4D3D-B336-1B9513F8C144}" type="slidenum">
              <a:rPr lang="en-US" smtClean="0"/>
              <a:pPr/>
              <a:t>154</a:t>
            </a:fld>
            <a:endParaRPr lang="en-US" dirty="0"/>
          </a:p>
        </p:txBody>
      </p:sp>
      <p:sp>
        <p:nvSpPr>
          <p:cNvPr id="200707" name="Rectangle 2"/>
          <p:cNvSpPr>
            <a:spLocks noGrp="1" noRot="1" noChangeAspect="1" noChangeArrowheads="1" noTextEdit="1"/>
          </p:cNvSpPr>
          <p:nvPr>
            <p:ph type="sldImg"/>
          </p:nvPr>
        </p:nvSpPr>
        <p:spPr>
          <a:solidFill>
            <a:srgbClr val="FFFFFF"/>
          </a:solidFill>
          <a:ln/>
        </p:spPr>
      </p:sp>
      <p:sp>
        <p:nvSpPr>
          <p:cNvPr id="200708" name="Rectangle 3"/>
          <p:cNvSpPr>
            <a:spLocks noGrp="1" noChangeArrowheads="1"/>
          </p:cNvSpPr>
          <p:nvPr>
            <p:ph type="body" idx="1"/>
          </p:nvPr>
        </p:nvSpPr>
        <p:spPr>
          <a:xfrm>
            <a:off x="914400" y="4343400"/>
            <a:ext cx="5029200" cy="4114800"/>
          </a:xfrm>
          <a:solidFill>
            <a:srgbClr val="FFFFFF"/>
          </a:solidFill>
          <a:ln>
            <a:solidFill>
              <a:schemeClr val="bg1"/>
            </a:solidFill>
          </a:ln>
        </p:spPr>
        <p:txBody>
          <a:bodyPr/>
          <a:lstStyle/>
          <a:p>
            <a:pPr eaLnBrk="1" hangingPunct="1"/>
            <a:r>
              <a:rPr lang="en-US" b="1" dirty="0"/>
              <a:t>Key Message: </a:t>
            </a:r>
            <a:r>
              <a:rPr lang="en-US" dirty="0"/>
              <a:t>Discuss where not to use barriers</a:t>
            </a:r>
          </a:p>
          <a:p>
            <a:pPr eaLnBrk="1" hangingPunct="1"/>
            <a:r>
              <a:rPr lang="en-US" b="1" dirty="0"/>
              <a:t>Est. Presentation Time: </a:t>
            </a:r>
            <a:r>
              <a:rPr lang="en-US" dirty="0"/>
              <a:t>1 minute(s)</a:t>
            </a:r>
          </a:p>
          <a:p>
            <a:pPr eaLnBrk="1" hangingPunct="1"/>
            <a:r>
              <a:rPr lang="en-US" b="1" dirty="0"/>
              <a:t>Explanation of Cues/Builds: </a:t>
            </a:r>
            <a:r>
              <a:rPr lang="en-US" dirty="0"/>
              <a:t>None</a:t>
            </a:r>
          </a:p>
          <a:p>
            <a:pPr marL="0" lvl="1" eaLnBrk="1" hangingPunct="1"/>
            <a:r>
              <a:rPr lang="en-US" b="1" dirty="0"/>
              <a:t>Suggested Comments</a:t>
            </a:r>
            <a:r>
              <a:rPr lang="en-US" dirty="0"/>
              <a:t>: Do not use barriers to form tapers, unless the speed is low. Use flexible, lightweight devices instead to form a taper and a buffer.</a:t>
            </a:r>
          </a:p>
          <a:p>
            <a:pPr eaLnBrk="1" hangingPunct="1"/>
            <a:r>
              <a:rPr lang="en-US" b="1" dirty="0"/>
              <a:t>Suggested Questions: </a:t>
            </a:r>
            <a:r>
              <a:rPr lang="en-US" dirty="0"/>
              <a:t>Would that be a forgiving design? No.</a:t>
            </a:r>
          </a:p>
          <a:p>
            <a:pPr eaLnBrk="1" hangingPunct="1"/>
            <a:r>
              <a:rPr lang="en-US" b="1" dirty="0"/>
              <a:t>Additional Information: </a:t>
            </a:r>
            <a:r>
              <a:rPr lang="en-US" dirty="0"/>
              <a:t>Photo is from Columbia, SC by J Morales</a:t>
            </a:r>
          </a:p>
          <a:p>
            <a:pPr eaLnBrk="1" hangingPunct="1"/>
            <a:r>
              <a:rPr lang="en-US" b="1" dirty="0"/>
              <a:t>Possible Problems: </a:t>
            </a:r>
            <a:r>
              <a:rPr lang="en-US" dirty="0"/>
              <a:t>None</a:t>
            </a:r>
          </a:p>
        </p:txBody>
      </p:sp>
    </p:spTree>
    <p:extLst>
      <p:ext uri="{BB962C8B-B14F-4D97-AF65-F5344CB8AC3E}">
        <p14:creationId xmlns:p14="http://schemas.microsoft.com/office/powerpoint/2010/main" val="1220009422"/>
      </p:ext>
    </p:extLst>
  </p:cSld>
  <p:clrMapOvr>
    <a:masterClrMapping/>
  </p:clrMapOvr>
</p:notes>
</file>

<file path=ppt/notesSlides/notesSlide1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826" name="Rectangle 7"/>
          <p:cNvSpPr>
            <a:spLocks noGrp="1" noChangeArrowheads="1"/>
          </p:cNvSpPr>
          <p:nvPr>
            <p:ph type="sldNum" sz="quarter" idx="5"/>
          </p:nvPr>
        </p:nvSpPr>
        <p:spPr>
          <a:noFill/>
        </p:spPr>
        <p:txBody>
          <a:bodyPr/>
          <a:lstStyle/>
          <a:p>
            <a:fld id="{4779E6E4-96EA-4F75-AE7D-D3404DA8B183}" type="slidenum">
              <a:rPr lang="en-US" smtClean="0"/>
              <a:pPr/>
              <a:t>155</a:t>
            </a:fld>
            <a:endParaRPr lang="en-US" dirty="0"/>
          </a:p>
        </p:txBody>
      </p:sp>
      <p:sp>
        <p:nvSpPr>
          <p:cNvPr id="205827" name="Rectangle 2"/>
          <p:cNvSpPr>
            <a:spLocks noGrp="1" noRot="1" noChangeAspect="1" noChangeArrowheads="1" noTextEdit="1"/>
          </p:cNvSpPr>
          <p:nvPr>
            <p:ph type="sldImg"/>
          </p:nvPr>
        </p:nvSpPr>
        <p:spPr>
          <a:solidFill>
            <a:srgbClr val="FFFFFF"/>
          </a:solidFill>
          <a:ln/>
        </p:spPr>
      </p:sp>
      <p:sp>
        <p:nvSpPr>
          <p:cNvPr id="205828" name="Rectangle 3"/>
          <p:cNvSpPr>
            <a:spLocks noGrp="1" noChangeArrowheads="1"/>
          </p:cNvSpPr>
          <p:nvPr>
            <p:ph type="body" idx="1"/>
          </p:nvPr>
        </p:nvSpPr>
        <p:spPr>
          <a:xfrm>
            <a:off x="914400" y="4343400"/>
            <a:ext cx="5029200" cy="4114800"/>
          </a:xfrm>
          <a:solidFill>
            <a:srgbClr val="FFFFFF"/>
          </a:solidFill>
          <a:ln>
            <a:solidFill>
              <a:schemeClr val="bg1"/>
            </a:solidFill>
          </a:ln>
        </p:spPr>
        <p:txBody>
          <a:bodyPr/>
          <a:lstStyle/>
          <a:p>
            <a:pPr eaLnBrk="1" hangingPunct="1"/>
            <a:r>
              <a:rPr lang="en-US" b="1" dirty="0"/>
              <a:t>Key Message: </a:t>
            </a:r>
            <a:r>
              <a:rPr lang="en-US" dirty="0"/>
              <a:t>Discuss barrier delineation</a:t>
            </a:r>
          </a:p>
          <a:p>
            <a:pPr eaLnBrk="1" hangingPunct="1"/>
            <a:r>
              <a:rPr lang="en-US" b="1" dirty="0"/>
              <a:t>Est. Presentation Time: </a:t>
            </a:r>
            <a:r>
              <a:rPr lang="en-US" dirty="0"/>
              <a:t>1-2 minute(s)</a:t>
            </a:r>
          </a:p>
          <a:p>
            <a:pPr eaLnBrk="1" hangingPunct="1"/>
            <a:r>
              <a:rPr lang="en-US" b="1" dirty="0"/>
              <a:t>Explanation of Cues/Builds: </a:t>
            </a:r>
            <a:r>
              <a:rPr lang="en-US" dirty="0"/>
              <a:t>Text box appears upon click</a:t>
            </a:r>
          </a:p>
          <a:p>
            <a:pPr marL="0" lvl="1" eaLnBrk="1" hangingPunct="1"/>
            <a:r>
              <a:rPr lang="en-US" b="1" dirty="0"/>
              <a:t>Suggested Comments</a:t>
            </a:r>
            <a:r>
              <a:rPr lang="en-US" dirty="0"/>
              <a:t>: Remember that channelization is a secondary consideration. When serving that purpose, delineation devices are required. These vary by State. They may be Type C warning lights or reflectors.</a:t>
            </a:r>
          </a:p>
          <a:p>
            <a:pPr eaLnBrk="1" hangingPunct="1"/>
            <a:r>
              <a:rPr lang="en-US" b="1" dirty="0"/>
              <a:t>Suggested Questions: </a:t>
            </a:r>
            <a:r>
              <a:rPr lang="en-US" dirty="0"/>
              <a:t>Why? To make it visible!</a:t>
            </a:r>
          </a:p>
          <a:p>
            <a:pPr eaLnBrk="1" hangingPunct="1"/>
            <a:r>
              <a:rPr lang="en-US" b="1" dirty="0"/>
              <a:t>Additional Information: </a:t>
            </a:r>
            <a:r>
              <a:rPr lang="en-US" dirty="0"/>
              <a:t>None</a:t>
            </a:r>
          </a:p>
          <a:p>
            <a:pPr eaLnBrk="1" hangingPunct="1"/>
            <a:r>
              <a:rPr lang="en-US" b="1" dirty="0"/>
              <a:t>Possible Problems: </a:t>
            </a:r>
            <a:r>
              <a:rPr lang="en-US" dirty="0"/>
              <a:t>None</a:t>
            </a:r>
          </a:p>
        </p:txBody>
      </p:sp>
    </p:spTree>
    <p:extLst>
      <p:ext uri="{BB962C8B-B14F-4D97-AF65-F5344CB8AC3E}">
        <p14:creationId xmlns:p14="http://schemas.microsoft.com/office/powerpoint/2010/main" val="2438683793"/>
      </p:ext>
    </p:extLst>
  </p:cSld>
  <p:clrMapOvr>
    <a:masterClrMapping/>
  </p:clrMapOvr>
</p:notes>
</file>

<file path=ppt/notesSlides/notesSlide1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8898" name="Rectangle 7"/>
          <p:cNvSpPr>
            <a:spLocks noGrp="1" noChangeArrowheads="1"/>
          </p:cNvSpPr>
          <p:nvPr>
            <p:ph type="sldNum" sz="quarter" idx="5"/>
          </p:nvPr>
        </p:nvSpPr>
        <p:spPr>
          <a:noFill/>
        </p:spPr>
        <p:txBody>
          <a:bodyPr/>
          <a:lstStyle/>
          <a:p>
            <a:fld id="{6C7A1DDE-141B-4A6C-8AD0-7ECE6FE6AF31}" type="slidenum">
              <a:rPr lang="en-US" smtClean="0"/>
              <a:pPr/>
              <a:t>156</a:t>
            </a:fld>
            <a:endParaRPr lang="en-US" dirty="0"/>
          </a:p>
        </p:txBody>
      </p:sp>
      <p:sp>
        <p:nvSpPr>
          <p:cNvPr id="208899" name="Rectangle 2"/>
          <p:cNvSpPr>
            <a:spLocks noGrp="1" noRot="1" noChangeAspect="1" noChangeArrowheads="1" noTextEdit="1"/>
          </p:cNvSpPr>
          <p:nvPr>
            <p:ph type="sldImg"/>
          </p:nvPr>
        </p:nvSpPr>
        <p:spPr>
          <a:ln/>
        </p:spPr>
      </p:sp>
      <p:sp>
        <p:nvSpPr>
          <p:cNvPr id="208900" name="Rectangle 3"/>
          <p:cNvSpPr>
            <a:spLocks noGrp="1" noChangeArrowheads="1"/>
          </p:cNvSpPr>
          <p:nvPr>
            <p:ph type="body" idx="1"/>
          </p:nvPr>
        </p:nvSpPr>
        <p:spPr>
          <a:noFill/>
          <a:ln/>
        </p:spPr>
        <p:txBody>
          <a:bodyPr/>
          <a:lstStyle/>
          <a:p>
            <a:pPr eaLnBrk="1" hangingPunct="1"/>
            <a:r>
              <a:rPr lang="en-US" b="1" dirty="0"/>
              <a:t>Key Message: </a:t>
            </a:r>
            <a:r>
              <a:rPr lang="en-US" dirty="0"/>
              <a:t>Illustrate barrier delineation</a:t>
            </a:r>
          </a:p>
          <a:p>
            <a:pPr eaLnBrk="1" hangingPunct="1"/>
            <a:r>
              <a:rPr lang="en-US" b="1" dirty="0"/>
              <a:t>Est. Presentation Time: </a:t>
            </a:r>
            <a:r>
              <a:rPr lang="en-US" dirty="0"/>
              <a:t>Less than 1 minute(s)</a:t>
            </a:r>
          </a:p>
          <a:p>
            <a:pPr eaLnBrk="1" hangingPunct="1"/>
            <a:r>
              <a:rPr lang="en-US" b="1" dirty="0"/>
              <a:t>Explanation of Cues/Builds: </a:t>
            </a:r>
            <a:r>
              <a:rPr lang="en-US" dirty="0"/>
              <a:t>None</a:t>
            </a:r>
          </a:p>
          <a:p>
            <a:pPr marL="0" lvl="1" eaLnBrk="1" hangingPunct="1"/>
            <a:r>
              <a:rPr lang="en-US" b="1" dirty="0"/>
              <a:t>Suggested Comments</a:t>
            </a:r>
            <a:r>
              <a:rPr lang="en-US" dirty="0"/>
              <a:t>: This illustrates the use of delineators to delineate a tangent section of a barrier wall.</a:t>
            </a:r>
          </a:p>
          <a:p>
            <a:pPr eaLnBrk="1" hangingPunct="1"/>
            <a:r>
              <a:rPr lang="en-US" b="1" dirty="0"/>
              <a:t>Suggested Questions: </a:t>
            </a:r>
            <a:r>
              <a:rPr lang="en-US" b="0" dirty="0"/>
              <a:t>What</a:t>
            </a:r>
            <a:r>
              <a:rPr lang="en-US" b="0" baseline="0" dirty="0"/>
              <a:t> is the distance</a:t>
            </a:r>
            <a:endParaRPr lang="en-US" dirty="0"/>
          </a:p>
          <a:p>
            <a:r>
              <a:rPr lang="en-US" b="1" dirty="0"/>
              <a:t>Additional Information: </a:t>
            </a:r>
            <a:r>
              <a:rPr lang="en-US" dirty="0"/>
              <a:t>Photo taken at Dulles Toll Road, Virginia, by J. Morales. The distance</a:t>
            </a:r>
            <a:r>
              <a:rPr lang="en-US" baseline="0" dirty="0"/>
              <a:t> from the edgeline the barrier is called the “shy distance”. </a:t>
            </a:r>
            <a:r>
              <a:rPr lang="en-US" b="0" kern="1200" baseline="0" dirty="0">
                <a:solidFill>
                  <a:schemeClr val="tx1"/>
                </a:solidFill>
                <a:ea typeface="+mn-ea"/>
                <a:cs typeface="+mn-cs"/>
              </a:rPr>
              <a:t>The shy distance is the distance from the edge of the traveled way, on the right hand side, within which a roadside object will be perceived as an immediate hazard by the typical driver to the extent that the </a:t>
            </a:r>
            <a:r>
              <a:rPr lang="en-US" kern="1200" baseline="0" dirty="0">
                <a:solidFill>
                  <a:schemeClr val="tx1"/>
                </a:solidFill>
                <a:ea typeface="+mn-ea"/>
                <a:cs typeface="+mn-cs"/>
              </a:rPr>
              <a:t>driver will change the vehicle’s placement or speed.</a:t>
            </a:r>
            <a:endParaRPr lang="en-US" dirty="0"/>
          </a:p>
          <a:p>
            <a:pPr eaLnBrk="1" hangingPunct="1"/>
            <a:r>
              <a:rPr lang="en-US" b="1" dirty="0"/>
              <a:t>Possible Problems: </a:t>
            </a:r>
            <a:r>
              <a:rPr lang="en-US" dirty="0"/>
              <a:t>State preference.</a:t>
            </a:r>
          </a:p>
          <a:p>
            <a:pPr eaLnBrk="1" hangingPunct="1"/>
            <a:endParaRPr lang="en-US" dirty="0"/>
          </a:p>
        </p:txBody>
      </p:sp>
    </p:spTree>
    <p:extLst>
      <p:ext uri="{BB962C8B-B14F-4D97-AF65-F5344CB8AC3E}">
        <p14:creationId xmlns:p14="http://schemas.microsoft.com/office/powerpoint/2010/main" val="292122004"/>
      </p:ext>
    </p:extLst>
  </p:cSld>
  <p:clrMapOvr>
    <a:masterClrMapping/>
  </p:clrMapOvr>
</p:notes>
</file>

<file path=ppt/notesSlides/notesSlide1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850" name="Rectangle 7"/>
          <p:cNvSpPr>
            <a:spLocks noGrp="1" noChangeArrowheads="1"/>
          </p:cNvSpPr>
          <p:nvPr>
            <p:ph type="sldNum" sz="quarter" idx="5"/>
          </p:nvPr>
        </p:nvSpPr>
        <p:spPr>
          <a:noFill/>
        </p:spPr>
        <p:txBody>
          <a:bodyPr/>
          <a:lstStyle/>
          <a:p>
            <a:fld id="{59A3B6F8-F549-4169-B3AD-11258CE246D1}" type="slidenum">
              <a:rPr lang="en-US" smtClean="0"/>
              <a:pPr/>
              <a:t>157</a:t>
            </a:fld>
            <a:endParaRPr lang="en-US" dirty="0"/>
          </a:p>
        </p:txBody>
      </p:sp>
      <p:sp>
        <p:nvSpPr>
          <p:cNvPr id="206851" name="Rectangle 2"/>
          <p:cNvSpPr>
            <a:spLocks noGrp="1" noRot="1" noChangeAspect="1" noChangeArrowheads="1" noTextEdit="1"/>
          </p:cNvSpPr>
          <p:nvPr>
            <p:ph type="sldImg"/>
          </p:nvPr>
        </p:nvSpPr>
        <p:spPr>
          <a:ln/>
        </p:spPr>
      </p:sp>
      <p:sp>
        <p:nvSpPr>
          <p:cNvPr id="206852" name="Rectangle 3"/>
          <p:cNvSpPr>
            <a:spLocks noGrp="1" noChangeArrowheads="1"/>
          </p:cNvSpPr>
          <p:nvPr>
            <p:ph type="body" idx="1"/>
          </p:nvPr>
        </p:nvSpPr>
        <p:spPr>
          <a:noFill/>
          <a:ln/>
        </p:spPr>
        <p:txBody>
          <a:bodyPr/>
          <a:lstStyle/>
          <a:p>
            <a:pPr eaLnBrk="1" hangingPunct="1"/>
            <a:r>
              <a:rPr lang="en-US" b="1" dirty="0"/>
              <a:t>Key Message: </a:t>
            </a:r>
            <a:r>
              <a:rPr lang="en-US" dirty="0"/>
              <a:t>Discuss barrier delineation</a:t>
            </a:r>
          </a:p>
          <a:p>
            <a:pPr eaLnBrk="1" hangingPunct="1"/>
            <a:r>
              <a:rPr lang="en-US" b="1" dirty="0"/>
              <a:t>Est. Presentation Time: </a:t>
            </a:r>
            <a:r>
              <a:rPr lang="en-US" dirty="0"/>
              <a:t>1-2 minute(s)</a:t>
            </a:r>
          </a:p>
          <a:p>
            <a:pPr eaLnBrk="1" hangingPunct="1"/>
            <a:r>
              <a:rPr lang="en-US" b="1" dirty="0"/>
              <a:t>Explanation of Cues/Builds: </a:t>
            </a:r>
            <a:r>
              <a:rPr lang="en-US" dirty="0"/>
              <a:t>Text box appears upon click</a:t>
            </a:r>
          </a:p>
          <a:p>
            <a:pPr marL="0" lvl="1" eaLnBrk="1" hangingPunct="1"/>
            <a:r>
              <a:rPr lang="en-US" b="1" dirty="0"/>
              <a:t>Suggested Comments</a:t>
            </a:r>
            <a:r>
              <a:rPr lang="en-US" dirty="0"/>
              <a:t>: When the barrier serves its secondary function of channelization, it shall be delineated with either reflectors (delineators) or Type C warning lights. This is a state preference.</a:t>
            </a:r>
            <a:endParaRPr lang="en-US" sz="1400" dirty="0"/>
          </a:p>
          <a:p>
            <a:pPr eaLnBrk="1" hangingPunct="1"/>
            <a:r>
              <a:rPr lang="en-US" b="1" dirty="0"/>
              <a:t>Suggested Questions: </a:t>
            </a:r>
            <a:r>
              <a:rPr lang="en-US" dirty="0"/>
              <a:t>What’ the disadvantage of using Type C lights? Someone has to get out there to replace batteries</a:t>
            </a:r>
          </a:p>
          <a:p>
            <a:pPr eaLnBrk="1" hangingPunct="1"/>
            <a:r>
              <a:rPr lang="en-US" b="1" dirty="0"/>
              <a:t>Additional Information: Source: </a:t>
            </a:r>
            <a:r>
              <a:rPr lang="en-US" dirty="0"/>
              <a:t>Maryland standards.</a:t>
            </a:r>
          </a:p>
          <a:p>
            <a:pPr eaLnBrk="1" hangingPunct="1"/>
            <a:r>
              <a:rPr lang="en-US" b="1" dirty="0"/>
              <a:t>Possible Problems: </a:t>
            </a:r>
            <a:r>
              <a:rPr lang="en-US" dirty="0"/>
              <a:t>The 96-ft spacing (top left) applies in Maryland. May vary in other states.</a:t>
            </a:r>
          </a:p>
          <a:p>
            <a:pPr eaLnBrk="1" hangingPunct="1"/>
            <a:endParaRPr lang="en-US" dirty="0"/>
          </a:p>
        </p:txBody>
      </p:sp>
    </p:spTree>
    <p:extLst>
      <p:ext uri="{BB962C8B-B14F-4D97-AF65-F5344CB8AC3E}">
        <p14:creationId xmlns:p14="http://schemas.microsoft.com/office/powerpoint/2010/main" val="3878660515"/>
      </p:ext>
    </p:extLst>
  </p:cSld>
  <p:clrMapOvr>
    <a:masterClrMapping/>
  </p:clrMapOvr>
</p:notes>
</file>

<file path=ppt/notesSlides/notesSlide1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2754" name="Rectangle 7"/>
          <p:cNvSpPr>
            <a:spLocks noGrp="1" noChangeArrowheads="1"/>
          </p:cNvSpPr>
          <p:nvPr>
            <p:ph type="sldNum" sz="quarter" idx="5"/>
          </p:nvPr>
        </p:nvSpPr>
        <p:spPr>
          <a:noFill/>
        </p:spPr>
        <p:txBody>
          <a:bodyPr/>
          <a:lstStyle/>
          <a:p>
            <a:fld id="{6EEA0975-2684-4BF8-A78C-1D2290B57A74}" type="slidenum">
              <a:rPr lang="en-US" smtClean="0"/>
              <a:pPr/>
              <a:t>158</a:t>
            </a:fld>
            <a:endParaRPr lang="en-US" dirty="0"/>
          </a:p>
        </p:txBody>
      </p:sp>
      <p:sp>
        <p:nvSpPr>
          <p:cNvPr id="202755" name="Rectangle 2"/>
          <p:cNvSpPr>
            <a:spLocks noGrp="1" noRot="1" noChangeAspect="1" noChangeArrowheads="1" noTextEdit="1"/>
          </p:cNvSpPr>
          <p:nvPr>
            <p:ph type="sldImg"/>
          </p:nvPr>
        </p:nvSpPr>
        <p:spPr>
          <a:solidFill>
            <a:srgbClr val="FFFFFF"/>
          </a:solidFill>
          <a:ln/>
        </p:spPr>
      </p:sp>
      <p:sp>
        <p:nvSpPr>
          <p:cNvPr id="202756" name="Rectangle 3"/>
          <p:cNvSpPr>
            <a:spLocks noGrp="1" noChangeArrowheads="1"/>
          </p:cNvSpPr>
          <p:nvPr>
            <p:ph type="body" idx="1"/>
          </p:nvPr>
        </p:nvSpPr>
        <p:spPr>
          <a:solidFill>
            <a:srgbClr val="FFFFFF"/>
          </a:solidFill>
          <a:ln>
            <a:solidFill>
              <a:schemeClr val="bg1"/>
            </a:solidFill>
          </a:ln>
        </p:spPr>
        <p:txBody>
          <a:bodyPr/>
          <a:lstStyle/>
          <a:p>
            <a:pPr eaLnBrk="1" hangingPunct="1"/>
            <a:r>
              <a:rPr lang="en-US" b="1" dirty="0"/>
              <a:t>Key Message: </a:t>
            </a:r>
            <a:r>
              <a:rPr lang="en-US" dirty="0"/>
              <a:t>Discuss lane closure with barrier</a:t>
            </a:r>
          </a:p>
          <a:p>
            <a:pPr eaLnBrk="1" hangingPunct="1"/>
            <a:r>
              <a:rPr lang="en-US" b="1" dirty="0"/>
              <a:t>Est. Presentation Time: </a:t>
            </a:r>
            <a:r>
              <a:rPr lang="en-US" dirty="0"/>
              <a:t>5 minute(s)</a:t>
            </a:r>
          </a:p>
          <a:p>
            <a:pPr eaLnBrk="1" hangingPunct="1"/>
            <a:r>
              <a:rPr lang="en-US" b="1" dirty="0"/>
              <a:t>Explanation of Cues/Builds: </a:t>
            </a:r>
            <a:r>
              <a:rPr lang="en-US" dirty="0"/>
              <a:t>Text box appear upon click</a:t>
            </a:r>
          </a:p>
          <a:p>
            <a:pPr marL="0" lvl="1" eaLnBrk="1" hangingPunct="1"/>
            <a:r>
              <a:rPr lang="en-US" b="1" dirty="0"/>
              <a:t>Suggested Comments</a:t>
            </a:r>
            <a:r>
              <a:rPr lang="en-US" dirty="0"/>
              <a:t>: Notice how the taper and buffer are formed with lightweight devices, like drums. The barrier is used for protection and secondarily for delineation of the work space. Notice the buffer space. Also notice that the blunt end of the barrier is protected by a “flare” which will discuss in a moment. The angle of that flare has to be precise</a:t>
            </a:r>
            <a:r>
              <a:rPr lang="en-US" baseline="0" dirty="0"/>
              <a:t> so it has redirective properties. Notice the forgiving design that allows an errant drive to run through the taper and recover before being redirected by the barrier.</a:t>
            </a:r>
            <a:endParaRPr lang="en-US" dirty="0"/>
          </a:p>
          <a:p>
            <a:pPr eaLnBrk="1" hangingPunct="1"/>
            <a:r>
              <a:rPr lang="en-US" b="1" dirty="0"/>
              <a:t>Suggested Questions: </a:t>
            </a:r>
            <a:r>
              <a:rPr lang="en-US" dirty="0"/>
              <a:t>Is the taper formed with the barrier? No.</a:t>
            </a:r>
          </a:p>
          <a:p>
            <a:pPr eaLnBrk="1" hangingPunct="1"/>
            <a:r>
              <a:rPr lang="en-US" b="1" dirty="0"/>
              <a:t>Additional Information: </a:t>
            </a:r>
            <a:r>
              <a:rPr lang="en-US" dirty="0"/>
              <a:t>None</a:t>
            </a:r>
          </a:p>
          <a:p>
            <a:pPr eaLnBrk="1" hangingPunct="1"/>
            <a:r>
              <a:rPr lang="en-US" b="1" dirty="0"/>
              <a:t>Possible Problems: </a:t>
            </a:r>
            <a:r>
              <a:rPr lang="en-US" dirty="0"/>
              <a:t>The flare shown is misleading since it shows a 1:1 flare (45 degrees). The right flare in a freeway environment is more like 20:1</a:t>
            </a:r>
          </a:p>
        </p:txBody>
      </p:sp>
    </p:spTree>
    <p:extLst>
      <p:ext uri="{BB962C8B-B14F-4D97-AF65-F5344CB8AC3E}">
        <p14:creationId xmlns:p14="http://schemas.microsoft.com/office/powerpoint/2010/main" val="3075037957"/>
      </p:ext>
    </p:extLst>
  </p:cSld>
  <p:clrMapOvr>
    <a:masterClrMapping/>
  </p:clrMapOvr>
</p:notes>
</file>

<file path=ppt/notesSlides/notesSlide1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US 50 WB, near</a:t>
            </a:r>
            <a:r>
              <a:rPr lang="en-US" baseline="0" dirty="0"/>
              <a:t> Chantilly, VA by J. Morales</a:t>
            </a:r>
            <a:endParaRPr lang="en-US" dirty="0"/>
          </a:p>
        </p:txBody>
      </p:sp>
      <p:sp>
        <p:nvSpPr>
          <p:cNvPr id="4" name="Slide Number Placeholder 3"/>
          <p:cNvSpPr>
            <a:spLocks noGrp="1"/>
          </p:cNvSpPr>
          <p:nvPr>
            <p:ph type="sldNum" sz="quarter" idx="10"/>
          </p:nvPr>
        </p:nvSpPr>
        <p:spPr/>
        <p:txBody>
          <a:bodyPr/>
          <a:lstStyle/>
          <a:p>
            <a:pPr>
              <a:defRPr/>
            </a:pPr>
            <a:fld id="{AF1660F7-4DB6-4A46-9055-DEACA788975C}" type="slidenum">
              <a:rPr lang="en-US" smtClean="0"/>
              <a:pPr>
                <a:defRPr/>
              </a:pPr>
              <a:t>159</a:t>
            </a:fld>
            <a:endParaRPr lang="en-US" dirty="0"/>
          </a:p>
        </p:txBody>
      </p:sp>
    </p:spTree>
    <p:extLst>
      <p:ext uri="{BB962C8B-B14F-4D97-AF65-F5344CB8AC3E}">
        <p14:creationId xmlns:p14="http://schemas.microsoft.com/office/powerpoint/2010/main" val="760644388"/>
      </p:ext>
    </p:extLst>
  </p:cSld>
  <p:clrMapOvr>
    <a:masterClrMapping/>
  </p:clrMapOvr>
</p:notes>
</file>

<file path=ppt/notesSlides/notesSlide1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02" name="Rectangle 7"/>
          <p:cNvSpPr>
            <a:spLocks noGrp="1" noChangeArrowheads="1"/>
          </p:cNvSpPr>
          <p:nvPr>
            <p:ph type="sldNum" sz="quarter" idx="5"/>
          </p:nvPr>
        </p:nvSpPr>
        <p:spPr>
          <a:noFill/>
        </p:spPr>
        <p:txBody>
          <a:bodyPr/>
          <a:lstStyle/>
          <a:p>
            <a:fld id="{60AAA761-2CA9-46FC-8ED9-4AC4C9382FD0}" type="slidenum">
              <a:rPr lang="en-US" smtClean="0"/>
              <a:pPr/>
              <a:t>160</a:t>
            </a:fld>
            <a:endParaRPr lang="en-US" dirty="0"/>
          </a:p>
        </p:txBody>
      </p:sp>
      <p:sp>
        <p:nvSpPr>
          <p:cNvPr id="204803" name="Rectangle 2"/>
          <p:cNvSpPr>
            <a:spLocks noGrp="1" noRot="1" noChangeAspect="1" noChangeArrowheads="1" noTextEdit="1"/>
          </p:cNvSpPr>
          <p:nvPr>
            <p:ph type="sldImg"/>
          </p:nvPr>
        </p:nvSpPr>
        <p:spPr>
          <a:ln/>
        </p:spPr>
      </p:sp>
      <p:sp>
        <p:nvSpPr>
          <p:cNvPr id="204804" name="Rectangle 3"/>
          <p:cNvSpPr>
            <a:spLocks noGrp="1" noChangeArrowheads="1"/>
          </p:cNvSpPr>
          <p:nvPr>
            <p:ph type="body" idx="1"/>
          </p:nvPr>
        </p:nvSpPr>
        <p:spPr>
          <a:noFill/>
          <a:ln/>
        </p:spPr>
        <p:txBody>
          <a:bodyPr/>
          <a:lstStyle/>
          <a:p>
            <a:pPr eaLnBrk="1" hangingPunct="1"/>
            <a:r>
              <a:rPr lang="en-US" b="1" dirty="0"/>
              <a:t>Key Message: </a:t>
            </a:r>
            <a:r>
              <a:rPr lang="en-US" dirty="0"/>
              <a:t>Illustrate protection of the blunt end</a:t>
            </a:r>
          </a:p>
          <a:p>
            <a:pPr eaLnBrk="1" hangingPunct="1"/>
            <a:r>
              <a:rPr lang="en-US" b="1" dirty="0"/>
              <a:t>Est. Presentation Time: </a:t>
            </a:r>
            <a:r>
              <a:rPr lang="en-US" dirty="0"/>
              <a:t>1 minute(s)</a:t>
            </a:r>
          </a:p>
          <a:p>
            <a:pPr eaLnBrk="1" hangingPunct="1"/>
            <a:r>
              <a:rPr lang="en-US" b="1" dirty="0"/>
              <a:t>Explanation of Cues/Builds: </a:t>
            </a:r>
            <a:r>
              <a:rPr lang="en-US" dirty="0"/>
              <a:t>Text box appears on click</a:t>
            </a:r>
          </a:p>
          <a:p>
            <a:pPr marL="0" lvl="1" eaLnBrk="1" hangingPunct="1"/>
            <a:r>
              <a:rPr lang="en-US" b="1" dirty="0"/>
              <a:t>Suggested Comments</a:t>
            </a:r>
            <a:r>
              <a:rPr lang="en-US" dirty="0"/>
              <a:t>: This photo illustrates the concepts we just learned.</a:t>
            </a:r>
            <a:endParaRPr lang="en-US" sz="1400" dirty="0"/>
          </a:p>
          <a:p>
            <a:pPr eaLnBrk="1" hangingPunct="1"/>
            <a:r>
              <a:rPr lang="en-US" b="1" dirty="0"/>
              <a:t>Suggested Questions: </a:t>
            </a:r>
            <a:r>
              <a:rPr lang="en-US" dirty="0"/>
              <a:t>What’s wrong with this? The impact attenuator should be parallel to the travel lane.</a:t>
            </a:r>
          </a:p>
          <a:p>
            <a:pPr eaLnBrk="1" hangingPunct="1"/>
            <a:r>
              <a:rPr lang="en-US" b="1" dirty="0"/>
              <a:t>Additional Information: </a:t>
            </a:r>
            <a:r>
              <a:rPr lang="en-US" dirty="0"/>
              <a:t>Photo taken in Woodbridge, VA, by J. Morales</a:t>
            </a:r>
          </a:p>
          <a:p>
            <a:pPr eaLnBrk="1" hangingPunct="1"/>
            <a:r>
              <a:rPr lang="en-US" b="1" dirty="0"/>
              <a:t>Possible Problems: </a:t>
            </a:r>
            <a:r>
              <a:rPr lang="en-US" dirty="0"/>
              <a:t>None</a:t>
            </a:r>
          </a:p>
          <a:p>
            <a:pPr eaLnBrk="1" hangingPunct="1"/>
            <a:endParaRPr lang="en-US" dirty="0"/>
          </a:p>
        </p:txBody>
      </p:sp>
    </p:spTree>
    <p:extLst>
      <p:ext uri="{BB962C8B-B14F-4D97-AF65-F5344CB8AC3E}">
        <p14:creationId xmlns:p14="http://schemas.microsoft.com/office/powerpoint/2010/main" val="2013061217"/>
      </p:ext>
    </p:extLst>
  </p:cSld>
  <p:clrMapOvr>
    <a:masterClrMapping/>
  </p:clrMapOvr>
</p:notes>
</file>

<file path=ppt/notesSlides/notesSlide1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I-95 North, near Quantico,</a:t>
            </a:r>
            <a:r>
              <a:rPr lang="en-US" baseline="0" dirty="0"/>
              <a:t> VA, by J Morales</a:t>
            </a:r>
            <a:endParaRPr lang="en-US" dirty="0"/>
          </a:p>
        </p:txBody>
      </p:sp>
      <p:sp>
        <p:nvSpPr>
          <p:cNvPr id="4" name="Slide Number Placeholder 3"/>
          <p:cNvSpPr>
            <a:spLocks noGrp="1"/>
          </p:cNvSpPr>
          <p:nvPr>
            <p:ph type="sldNum" sz="quarter" idx="10"/>
          </p:nvPr>
        </p:nvSpPr>
        <p:spPr/>
        <p:txBody>
          <a:bodyPr/>
          <a:lstStyle/>
          <a:p>
            <a:pPr>
              <a:defRPr/>
            </a:pPr>
            <a:fld id="{AF1660F7-4DB6-4A46-9055-DEACA788975C}" type="slidenum">
              <a:rPr lang="en-US" smtClean="0"/>
              <a:pPr>
                <a:defRPr/>
              </a:pPr>
              <a:t>161</a:t>
            </a:fld>
            <a:endParaRPr lang="en-US" dirty="0"/>
          </a:p>
        </p:txBody>
      </p:sp>
    </p:spTree>
    <p:extLst>
      <p:ext uri="{BB962C8B-B14F-4D97-AF65-F5344CB8AC3E}">
        <p14:creationId xmlns:p14="http://schemas.microsoft.com/office/powerpoint/2010/main" val="370538626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2994" name="Rectangle 2"/>
          <p:cNvSpPr>
            <a:spLocks noGrp="1" noRot="1" noChangeAspect="1" noChangeArrowheads="1" noTextEdit="1"/>
          </p:cNvSpPr>
          <p:nvPr>
            <p:ph type="sldImg"/>
          </p:nvPr>
        </p:nvSpPr>
        <p:spPr>
          <a:xfrm>
            <a:off x="1108075" y="654050"/>
            <a:ext cx="4646613" cy="3484563"/>
          </a:xfrm>
          <a:ln/>
        </p:spPr>
      </p:sp>
      <p:sp>
        <p:nvSpPr>
          <p:cNvPr id="212995" name="Rectangle 3"/>
          <p:cNvSpPr>
            <a:spLocks noGrp="1" noChangeArrowheads="1"/>
          </p:cNvSpPr>
          <p:nvPr>
            <p:ph type="body" idx="1"/>
          </p:nvPr>
        </p:nvSpPr>
        <p:spPr>
          <a:xfrm>
            <a:off x="381000" y="4356100"/>
            <a:ext cx="6096000" cy="4138613"/>
          </a:xfrm>
          <a:noFill/>
          <a:ln/>
        </p:spPr>
        <p:txBody>
          <a:bodyPr lIns="91434" tIns="45716" rIns="91434" bIns="45716"/>
          <a:lstStyle/>
          <a:p>
            <a:pPr eaLnBrk="1" hangingPunct="1"/>
            <a:r>
              <a:rPr lang="en-US" b="1" dirty="0">
                <a:cs typeface="Arial" charset="0"/>
              </a:rPr>
              <a:t>Key Message: </a:t>
            </a:r>
            <a:r>
              <a:rPr lang="en-US" dirty="0">
                <a:cs typeface="Arial" charset="0"/>
              </a:rPr>
              <a:t>Introduce OSHA requirements</a:t>
            </a:r>
          </a:p>
          <a:p>
            <a:pPr eaLnBrk="1" hangingPunct="1"/>
            <a:r>
              <a:rPr lang="en-US" b="1" dirty="0">
                <a:cs typeface="Arial" charset="0"/>
              </a:rPr>
              <a:t>Est. Presentation Time:  </a:t>
            </a:r>
            <a:r>
              <a:rPr lang="en-US" dirty="0">
                <a:cs typeface="Arial" charset="0"/>
              </a:rPr>
              <a:t>Less than 1 minute(s)</a:t>
            </a:r>
          </a:p>
          <a:p>
            <a:pPr eaLnBrk="1" hangingPunct="1"/>
            <a:r>
              <a:rPr lang="en-US" b="1" dirty="0">
                <a:cs typeface="Arial" charset="0"/>
              </a:rPr>
              <a:t>Explanation of Cues/Builds: </a:t>
            </a:r>
            <a:r>
              <a:rPr lang="en-US" dirty="0">
                <a:cs typeface="Arial" charset="0"/>
              </a:rPr>
              <a:t>None</a:t>
            </a:r>
          </a:p>
          <a:p>
            <a:pPr eaLnBrk="1" hangingPunct="1"/>
            <a:r>
              <a:rPr lang="en-US" b="1" dirty="0">
                <a:cs typeface="Arial" charset="0"/>
              </a:rPr>
              <a:t>Suggested Comments: </a:t>
            </a:r>
            <a:r>
              <a:rPr lang="en-US" dirty="0">
                <a:cs typeface="Arial" charset="0"/>
              </a:rPr>
              <a:t>OSHA may impose fines for violations.</a:t>
            </a:r>
          </a:p>
          <a:p>
            <a:pPr eaLnBrk="1" hangingPunct="1"/>
            <a:r>
              <a:rPr lang="en-US" b="1" dirty="0">
                <a:cs typeface="Arial" charset="0"/>
              </a:rPr>
              <a:t>Suggested Questions: </a:t>
            </a:r>
            <a:r>
              <a:rPr lang="en-US" dirty="0">
                <a:cs typeface="Arial" charset="0"/>
              </a:rPr>
              <a:t>What is “usually” not traffic control? Taper length? Missing buffer? If in OSHA’s judgment the safety of the worker is in jeopardy, they may take action. OSHA may impose fines for violations.</a:t>
            </a:r>
          </a:p>
          <a:p>
            <a:pPr eaLnBrk="1" hangingPunct="1"/>
            <a:r>
              <a:rPr lang="en-US" b="1" dirty="0">
                <a:cs typeface="Arial" charset="0"/>
              </a:rPr>
              <a:t>Additional Information: </a:t>
            </a:r>
            <a:r>
              <a:rPr lang="en-US" dirty="0">
                <a:cs typeface="Arial" charset="0"/>
              </a:rPr>
              <a:t>None</a:t>
            </a:r>
            <a:endParaRPr lang="en-US" b="1" dirty="0">
              <a:cs typeface="Arial" charset="0"/>
            </a:endParaRPr>
          </a:p>
          <a:p>
            <a:pPr eaLnBrk="1" hangingPunct="1"/>
            <a:r>
              <a:rPr lang="en-US" b="1" dirty="0">
                <a:cs typeface="Arial" charset="0"/>
              </a:rPr>
              <a:t>Possible Problems:  </a:t>
            </a:r>
            <a:r>
              <a:rPr lang="en-US" dirty="0">
                <a:cs typeface="Arial" charset="0"/>
              </a:rPr>
              <a:t>Some states have a local branch of OSHA, not the Federal agency, overseeing work zones. Be specific to the state, if possible.</a:t>
            </a:r>
          </a:p>
        </p:txBody>
      </p:sp>
    </p:spTree>
    <p:extLst>
      <p:ext uri="{BB962C8B-B14F-4D97-AF65-F5344CB8AC3E}">
        <p14:creationId xmlns:p14="http://schemas.microsoft.com/office/powerpoint/2010/main" val="4015787853"/>
      </p:ext>
    </p:extLst>
  </p:cSld>
  <p:clrMapOvr>
    <a:masterClrMapping/>
  </p:clrMapOvr>
</p:notes>
</file>

<file path=ppt/notesSlides/notesSlide1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9922" name="Rectangle 7"/>
          <p:cNvSpPr>
            <a:spLocks noGrp="1" noChangeArrowheads="1"/>
          </p:cNvSpPr>
          <p:nvPr>
            <p:ph type="sldNum" sz="quarter" idx="5"/>
          </p:nvPr>
        </p:nvSpPr>
        <p:spPr>
          <a:noFill/>
        </p:spPr>
        <p:txBody>
          <a:bodyPr/>
          <a:lstStyle/>
          <a:p>
            <a:fld id="{61E18022-2651-40D8-B61C-3F9CBAF3E384}" type="slidenum">
              <a:rPr lang="en-US" smtClean="0"/>
              <a:pPr/>
              <a:t>162</a:t>
            </a:fld>
            <a:endParaRPr lang="en-US" dirty="0"/>
          </a:p>
        </p:txBody>
      </p:sp>
      <p:sp>
        <p:nvSpPr>
          <p:cNvPr id="209923" name="Rectangle 2"/>
          <p:cNvSpPr>
            <a:spLocks noGrp="1" noRot="1" noChangeAspect="1" noChangeArrowheads="1" noTextEdit="1"/>
          </p:cNvSpPr>
          <p:nvPr>
            <p:ph type="sldImg"/>
          </p:nvPr>
        </p:nvSpPr>
        <p:spPr>
          <a:xfrm>
            <a:off x="1106488" y="652463"/>
            <a:ext cx="4648200" cy="3486150"/>
          </a:xfrm>
          <a:solidFill>
            <a:srgbClr val="FFFFFF"/>
          </a:solidFill>
          <a:ln/>
        </p:spPr>
      </p:sp>
      <p:sp>
        <p:nvSpPr>
          <p:cNvPr id="209924" name="Rectangle 3"/>
          <p:cNvSpPr>
            <a:spLocks noGrp="1" noChangeArrowheads="1"/>
          </p:cNvSpPr>
          <p:nvPr>
            <p:ph type="body" idx="1"/>
          </p:nvPr>
        </p:nvSpPr>
        <p:spPr>
          <a:xfrm>
            <a:off x="914400" y="4356100"/>
            <a:ext cx="4954588" cy="4294188"/>
          </a:xfrm>
          <a:solidFill>
            <a:srgbClr val="FFFFFF"/>
          </a:solidFill>
          <a:ln>
            <a:noFill/>
          </a:ln>
        </p:spPr>
        <p:txBody>
          <a:bodyPr lIns="92131" tIns="46066" rIns="92131" bIns="46066"/>
          <a:lstStyle/>
          <a:p>
            <a:pPr eaLnBrk="1" hangingPunct="1"/>
            <a:r>
              <a:rPr lang="en-US" b="1" dirty="0"/>
              <a:t>Key Message: </a:t>
            </a:r>
            <a:r>
              <a:rPr lang="en-US" dirty="0"/>
              <a:t>Discuss protection of the blunt end</a:t>
            </a:r>
          </a:p>
          <a:p>
            <a:pPr eaLnBrk="1" hangingPunct="1"/>
            <a:r>
              <a:rPr lang="en-US" b="1" dirty="0"/>
              <a:t>Est. Presentation Time: </a:t>
            </a:r>
            <a:r>
              <a:rPr lang="en-US" dirty="0"/>
              <a:t>1 minute(s)</a:t>
            </a:r>
          </a:p>
          <a:p>
            <a:pPr eaLnBrk="1" hangingPunct="1"/>
            <a:r>
              <a:rPr lang="en-US" b="1" dirty="0"/>
              <a:t>Explanation of Cues/Builds: </a:t>
            </a:r>
            <a:r>
              <a:rPr lang="en-US" dirty="0"/>
              <a:t>None</a:t>
            </a:r>
          </a:p>
          <a:p>
            <a:pPr marL="0" lvl="1" eaLnBrk="1" hangingPunct="1"/>
            <a:r>
              <a:rPr lang="en-US" b="1" dirty="0"/>
              <a:t>Suggested Comments</a:t>
            </a:r>
            <a:r>
              <a:rPr lang="en-US" dirty="0"/>
              <a:t>: The blunt (exposed) end of the barrier is a hazard and must be protected. There are two ways to protect it: providing a flare and/or providing a crash cushion.</a:t>
            </a:r>
          </a:p>
          <a:p>
            <a:pPr eaLnBrk="1" hangingPunct="1"/>
            <a:r>
              <a:rPr lang="en-US" b="1" dirty="0"/>
              <a:t>Suggested Questions: </a:t>
            </a:r>
            <a:r>
              <a:rPr lang="en-US" dirty="0"/>
              <a:t>None</a:t>
            </a:r>
          </a:p>
          <a:p>
            <a:pPr eaLnBrk="1" hangingPunct="1"/>
            <a:r>
              <a:rPr lang="en-US" b="1" dirty="0"/>
              <a:t>Additional Information: </a:t>
            </a:r>
            <a:r>
              <a:rPr lang="en-US" dirty="0"/>
              <a:t>Photo taken during a crash test.</a:t>
            </a:r>
          </a:p>
          <a:p>
            <a:pPr eaLnBrk="1" hangingPunct="1"/>
            <a:r>
              <a:rPr lang="en-US" b="1" dirty="0"/>
              <a:t>Possible Problems: </a:t>
            </a:r>
            <a:r>
              <a:rPr lang="en-US" dirty="0"/>
              <a:t>None</a:t>
            </a:r>
          </a:p>
        </p:txBody>
      </p:sp>
    </p:spTree>
    <p:extLst>
      <p:ext uri="{BB962C8B-B14F-4D97-AF65-F5344CB8AC3E}">
        <p14:creationId xmlns:p14="http://schemas.microsoft.com/office/powerpoint/2010/main" val="3279186252"/>
      </p:ext>
    </p:extLst>
  </p:cSld>
  <p:clrMapOvr>
    <a:masterClrMapping/>
  </p:clrMapOvr>
</p:notes>
</file>

<file path=ppt/notesSlides/notesSlide1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0946" name="Rectangle 7"/>
          <p:cNvSpPr>
            <a:spLocks noGrp="1" noChangeArrowheads="1"/>
          </p:cNvSpPr>
          <p:nvPr>
            <p:ph type="sldNum" sz="quarter" idx="5"/>
          </p:nvPr>
        </p:nvSpPr>
        <p:spPr>
          <a:noFill/>
        </p:spPr>
        <p:txBody>
          <a:bodyPr/>
          <a:lstStyle/>
          <a:p>
            <a:fld id="{D28EFB98-A663-4817-ADBD-BA83931C5E3E}" type="slidenum">
              <a:rPr lang="en-US" smtClean="0"/>
              <a:pPr/>
              <a:t>163</a:t>
            </a:fld>
            <a:endParaRPr lang="en-US" dirty="0"/>
          </a:p>
        </p:txBody>
      </p:sp>
      <p:sp>
        <p:nvSpPr>
          <p:cNvPr id="210947" name="Rectangle 2"/>
          <p:cNvSpPr>
            <a:spLocks noGrp="1" noRot="1" noChangeAspect="1" noChangeArrowheads="1" noTextEdit="1"/>
          </p:cNvSpPr>
          <p:nvPr>
            <p:ph type="sldImg"/>
          </p:nvPr>
        </p:nvSpPr>
        <p:spPr>
          <a:ln/>
        </p:spPr>
      </p:sp>
      <p:sp>
        <p:nvSpPr>
          <p:cNvPr id="210948" name="Rectangle 3"/>
          <p:cNvSpPr>
            <a:spLocks noGrp="1" noChangeArrowheads="1"/>
          </p:cNvSpPr>
          <p:nvPr>
            <p:ph type="body" idx="1"/>
          </p:nvPr>
        </p:nvSpPr>
        <p:spPr>
          <a:noFill/>
          <a:ln/>
        </p:spPr>
        <p:txBody>
          <a:bodyPr/>
          <a:lstStyle/>
          <a:p>
            <a:pPr eaLnBrk="1" hangingPunct="1"/>
            <a:r>
              <a:rPr lang="en-US" b="1" dirty="0"/>
              <a:t>Key Message: </a:t>
            </a:r>
            <a:r>
              <a:rPr lang="en-US" dirty="0"/>
              <a:t>Discuss protection of the blunt end</a:t>
            </a:r>
          </a:p>
          <a:p>
            <a:pPr eaLnBrk="1" hangingPunct="1"/>
            <a:r>
              <a:rPr lang="en-US" b="1" dirty="0"/>
              <a:t>Est. Presentation Time: </a:t>
            </a:r>
            <a:r>
              <a:rPr lang="en-US" dirty="0"/>
              <a:t>1 minute(s)</a:t>
            </a:r>
          </a:p>
          <a:p>
            <a:pPr eaLnBrk="1" hangingPunct="1"/>
            <a:r>
              <a:rPr lang="en-US" b="1" dirty="0"/>
              <a:t>Explanation of Cues/Builds: </a:t>
            </a:r>
            <a:r>
              <a:rPr lang="en-US" dirty="0"/>
              <a:t>None</a:t>
            </a:r>
          </a:p>
          <a:p>
            <a:pPr marL="0" lvl="1" eaLnBrk="1" hangingPunct="1"/>
            <a:r>
              <a:rPr lang="en-US" b="1" dirty="0"/>
              <a:t>Suggested Comments</a:t>
            </a:r>
            <a:r>
              <a:rPr lang="en-US" dirty="0"/>
              <a:t>: Notice how the blunt (exposed) end of the barrier is exposed. This is a hazard within the clear zone.</a:t>
            </a:r>
            <a:endParaRPr lang="en-US" sz="1400" dirty="0"/>
          </a:p>
          <a:p>
            <a:pPr eaLnBrk="1" hangingPunct="1"/>
            <a:r>
              <a:rPr lang="en-US" b="1" dirty="0"/>
              <a:t>Suggested Questions: </a:t>
            </a:r>
            <a:r>
              <a:rPr lang="en-US" dirty="0"/>
              <a:t>None</a:t>
            </a:r>
          </a:p>
          <a:p>
            <a:pPr eaLnBrk="1" hangingPunct="1"/>
            <a:r>
              <a:rPr lang="en-US" b="1" dirty="0"/>
              <a:t>Additional Information: </a:t>
            </a:r>
            <a:r>
              <a:rPr lang="en-US" dirty="0"/>
              <a:t>Photo is from Vienna, Virginia, ramp to Dulles Toll Road, by J. Morales.</a:t>
            </a:r>
          </a:p>
          <a:p>
            <a:pPr eaLnBrk="1" hangingPunct="1"/>
            <a:r>
              <a:rPr lang="en-US" b="1" dirty="0"/>
              <a:t>Possible Problems: </a:t>
            </a:r>
            <a:r>
              <a:rPr lang="en-US" dirty="0"/>
              <a:t>Technically, this is a low speed situation, so depending on the state, this blunt end may actually be outside the clear zone. No need to discuss this but someone may bring it up. Be prepared to discuss.</a:t>
            </a:r>
          </a:p>
          <a:p>
            <a:pPr eaLnBrk="1" hangingPunct="1"/>
            <a:endParaRPr lang="en-US" dirty="0"/>
          </a:p>
        </p:txBody>
      </p:sp>
    </p:spTree>
    <p:extLst>
      <p:ext uri="{BB962C8B-B14F-4D97-AF65-F5344CB8AC3E}">
        <p14:creationId xmlns:p14="http://schemas.microsoft.com/office/powerpoint/2010/main" val="2941280043"/>
      </p:ext>
    </p:extLst>
  </p:cSld>
  <p:clrMapOvr>
    <a:masterClrMapping/>
  </p:clrMapOvr>
</p:notes>
</file>

<file path=ppt/notesSlides/notesSlide1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1970" name="Rectangle 7"/>
          <p:cNvSpPr>
            <a:spLocks noGrp="1" noChangeArrowheads="1"/>
          </p:cNvSpPr>
          <p:nvPr>
            <p:ph type="sldNum" sz="quarter" idx="5"/>
          </p:nvPr>
        </p:nvSpPr>
        <p:spPr>
          <a:noFill/>
        </p:spPr>
        <p:txBody>
          <a:bodyPr/>
          <a:lstStyle/>
          <a:p>
            <a:fld id="{30BF1407-D26C-4EC4-AF1B-4445BA1767F7}" type="slidenum">
              <a:rPr lang="en-US" smtClean="0"/>
              <a:pPr/>
              <a:t>164</a:t>
            </a:fld>
            <a:endParaRPr lang="en-US" dirty="0"/>
          </a:p>
        </p:txBody>
      </p:sp>
      <p:sp>
        <p:nvSpPr>
          <p:cNvPr id="211971" name="Rectangle 2"/>
          <p:cNvSpPr>
            <a:spLocks noGrp="1" noRot="1" noChangeAspect="1" noChangeArrowheads="1" noTextEdit="1"/>
          </p:cNvSpPr>
          <p:nvPr>
            <p:ph type="sldImg"/>
          </p:nvPr>
        </p:nvSpPr>
        <p:spPr>
          <a:xfrm>
            <a:off x="1144588" y="684213"/>
            <a:ext cx="4573587" cy="3430587"/>
          </a:xfrm>
          <a:solidFill>
            <a:srgbClr val="FFFFFF"/>
          </a:solidFill>
          <a:ln/>
        </p:spPr>
      </p:sp>
      <p:sp>
        <p:nvSpPr>
          <p:cNvPr id="211972" name="Rectangle 3"/>
          <p:cNvSpPr>
            <a:spLocks noGrp="1" noChangeArrowheads="1"/>
          </p:cNvSpPr>
          <p:nvPr>
            <p:ph type="body" idx="1"/>
          </p:nvPr>
        </p:nvSpPr>
        <p:spPr>
          <a:xfrm>
            <a:off x="914400" y="4343400"/>
            <a:ext cx="5029200" cy="4116388"/>
          </a:xfrm>
          <a:solidFill>
            <a:srgbClr val="FFFFFF"/>
          </a:solidFill>
          <a:ln>
            <a:noFill/>
          </a:ln>
        </p:spPr>
        <p:txBody>
          <a:bodyPr lIns="92131" tIns="46066" rIns="92131" bIns="46066"/>
          <a:lstStyle/>
          <a:p>
            <a:pPr eaLnBrk="1" hangingPunct="1"/>
            <a:r>
              <a:rPr lang="en-US" b="1" dirty="0"/>
              <a:t>Key Message: </a:t>
            </a:r>
            <a:r>
              <a:rPr lang="en-US" dirty="0"/>
              <a:t>Discuss use of flare for protection of the blunt end</a:t>
            </a:r>
          </a:p>
          <a:p>
            <a:pPr eaLnBrk="1" hangingPunct="1"/>
            <a:r>
              <a:rPr lang="en-US" b="1" dirty="0"/>
              <a:t>Est. Presentation Time: </a:t>
            </a:r>
            <a:r>
              <a:rPr lang="en-US" dirty="0"/>
              <a:t>2-3 minute(s)</a:t>
            </a:r>
          </a:p>
          <a:p>
            <a:pPr eaLnBrk="1" hangingPunct="1"/>
            <a:r>
              <a:rPr lang="en-US" b="1" dirty="0"/>
              <a:t>Explanation of Cues/Builds: </a:t>
            </a:r>
            <a:r>
              <a:rPr lang="en-US" dirty="0"/>
              <a:t>Text box appears on click</a:t>
            </a:r>
          </a:p>
          <a:p>
            <a:pPr marL="0" lvl="1" eaLnBrk="1" hangingPunct="1"/>
            <a:r>
              <a:rPr lang="en-US" b="1" dirty="0"/>
              <a:t>Suggested Comments</a:t>
            </a:r>
            <a:r>
              <a:rPr lang="en-US" dirty="0"/>
              <a:t>: The flare angle depends on speed.  Refer to the Roadside Design Guide or consult your local agency for specific information. Typically it is 16:1 to 20:1 (“20 to 1”) flare for freeways. For example, for every foot moved laterally, we move 30 feet longitudinally. This is a precise angle with redirective properties.</a:t>
            </a:r>
          </a:p>
          <a:p>
            <a:pPr eaLnBrk="1" hangingPunct="1"/>
            <a:r>
              <a:rPr lang="en-US" b="1" dirty="0"/>
              <a:t>Suggested Questions: </a:t>
            </a:r>
            <a:r>
              <a:rPr lang="en-US" dirty="0"/>
              <a:t>What does 20 to 1 mean?</a:t>
            </a:r>
          </a:p>
          <a:p>
            <a:pPr eaLnBrk="1" hangingPunct="1"/>
            <a:r>
              <a:rPr lang="en-US" b="1" dirty="0"/>
              <a:t>Additional Information: </a:t>
            </a:r>
            <a:r>
              <a:rPr lang="en-US" dirty="0"/>
              <a:t>None</a:t>
            </a:r>
          </a:p>
          <a:p>
            <a:pPr eaLnBrk="1" hangingPunct="1"/>
            <a:r>
              <a:rPr lang="en-US" b="1" dirty="0"/>
              <a:t>Possible Problems: </a:t>
            </a:r>
            <a:r>
              <a:rPr lang="en-US" dirty="0"/>
              <a:t>The picture shown is a detail of TA 34, page 701. Indicate that the flare shown in this picture is more like 1:1 (45 degrees) and is very misleading. A 20:1 flare is much more gradual (see next slide). Note: The flare might have a different name depending on the State. For example, in Virginia, it is called the “slope ratio”.</a:t>
            </a:r>
          </a:p>
        </p:txBody>
      </p:sp>
    </p:spTree>
    <p:extLst>
      <p:ext uri="{BB962C8B-B14F-4D97-AF65-F5344CB8AC3E}">
        <p14:creationId xmlns:p14="http://schemas.microsoft.com/office/powerpoint/2010/main" val="3406733396"/>
      </p:ext>
    </p:extLst>
  </p:cSld>
  <p:clrMapOvr>
    <a:masterClrMapping/>
  </p:clrMapOvr>
</p:notes>
</file>

<file path=ppt/notesSlides/notesSlide1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US" b="1" dirty="0"/>
              <a:t>Key Message: </a:t>
            </a:r>
            <a:r>
              <a:rPr lang="en-US" dirty="0"/>
              <a:t>Discuss typical flare rates</a:t>
            </a:r>
          </a:p>
          <a:p>
            <a:pPr eaLnBrk="1" hangingPunct="1"/>
            <a:r>
              <a:rPr lang="en-US" b="1" dirty="0"/>
              <a:t>Est. Presentation Time: </a:t>
            </a:r>
            <a:r>
              <a:rPr lang="en-US" dirty="0"/>
              <a:t>2-3 minute(s)</a:t>
            </a:r>
          </a:p>
          <a:p>
            <a:pPr eaLnBrk="1" hangingPunct="1"/>
            <a:r>
              <a:rPr lang="en-US" b="1" dirty="0"/>
              <a:t>Explanation of Cues/Builds: </a:t>
            </a:r>
            <a:r>
              <a:rPr lang="en-US" dirty="0"/>
              <a:t>None</a:t>
            </a:r>
          </a:p>
          <a:p>
            <a:pPr marL="0" lvl="1" eaLnBrk="1" hangingPunct="1"/>
            <a:r>
              <a:rPr lang="en-US" b="1" dirty="0"/>
              <a:t>Suggested Comments</a:t>
            </a:r>
            <a:r>
              <a:rPr lang="en-US" dirty="0"/>
              <a:t>: This</a:t>
            </a:r>
            <a:r>
              <a:rPr lang="en-US" baseline="0" dirty="0"/>
              <a:t> table shows some typical flare rates for rigid concrete barriers. Remember that these rates may vary by State.</a:t>
            </a:r>
            <a:endParaRPr lang="en-US" dirty="0"/>
          </a:p>
          <a:p>
            <a:pPr eaLnBrk="1" hangingPunct="1"/>
            <a:r>
              <a:rPr lang="en-US" b="1" dirty="0"/>
              <a:t>Suggested Questions: </a:t>
            </a:r>
            <a:r>
              <a:rPr lang="en-US" dirty="0"/>
              <a:t>What does 20 to 1 mean?</a:t>
            </a:r>
          </a:p>
          <a:p>
            <a:r>
              <a:rPr lang="en-US" b="1" dirty="0"/>
              <a:t>Additional Information: </a:t>
            </a:r>
            <a:r>
              <a:rPr lang="en-US" b="0" dirty="0"/>
              <a:t>These are MAXIMUM</a:t>
            </a:r>
            <a:r>
              <a:rPr lang="en-US" b="0" baseline="0" dirty="0"/>
              <a:t> flare rates for RIGID barriers inside the shy line. RDG Page 5-48. </a:t>
            </a:r>
            <a:r>
              <a:rPr lang="en-US" b="0" kern="1200" baseline="0" dirty="0">
                <a:solidFill>
                  <a:schemeClr val="tx1"/>
                </a:solidFill>
                <a:ea typeface="+mn-ea"/>
                <a:cs typeface="+mn-cs"/>
              </a:rPr>
              <a:t>Flare rate is the rate at which a barrier moves from a larger offset to a closer offset from the edge of traveled way. Although it is desirable to flare the barrier system as quickly as possible, there are two criteria that must be satisfied for the barrier exposed to approaching traffic. </a:t>
            </a:r>
            <a:r>
              <a:rPr lang="en-US" b="0" i="1" kern="1200" baseline="0" dirty="0">
                <a:solidFill>
                  <a:schemeClr val="tx1"/>
                </a:solidFill>
                <a:ea typeface="+mn-ea"/>
                <a:cs typeface="+mn-cs"/>
              </a:rPr>
              <a:t>First, in order to keep the angle of impact with the barrier from </a:t>
            </a:r>
            <a:r>
              <a:rPr lang="en-US" b="0" kern="1200" baseline="0" dirty="0">
                <a:solidFill>
                  <a:schemeClr val="tx1"/>
                </a:solidFill>
                <a:ea typeface="+mn-ea"/>
                <a:cs typeface="+mn-cs"/>
              </a:rPr>
              <a:t>being too severe, the flare rate is limited to the values shown on the table, which are based on speed and type of the barrier system. </a:t>
            </a:r>
            <a:r>
              <a:rPr lang="en-US" b="0" i="1" kern="1200" baseline="0" dirty="0">
                <a:solidFill>
                  <a:schemeClr val="tx1"/>
                </a:solidFill>
                <a:ea typeface="+mn-ea"/>
                <a:cs typeface="+mn-cs"/>
              </a:rPr>
              <a:t>Second, a </a:t>
            </a:r>
            <a:r>
              <a:rPr lang="en-US" b="0" kern="1200" baseline="0" dirty="0">
                <a:solidFill>
                  <a:schemeClr val="tx1"/>
                </a:solidFill>
                <a:ea typeface="+mn-ea"/>
                <a:cs typeface="+mn-cs"/>
              </a:rPr>
              <a:t>concrete barrier should only be flared if it can be done on 10:1 or flatter For one directional roadways, the downstream flare rate, as the barrier moves away from the traveled way, should not be sharper than 2:1.</a:t>
            </a:r>
            <a:endParaRPr lang="en-US" dirty="0"/>
          </a:p>
          <a:p>
            <a:pPr eaLnBrk="1" hangingPunct="1"/>
            <a:r>
              <a:rPr lang="en-US" b="1" dirty="0"/>
              <a:t>Possible Problems: </a:t>
            </a:r>
            <a:r>
              <a:rPr lang="en-US" b="0" dirty="0"/>
              <a:t>May vary by State.</a:t>
            </a:r>
          </a:p>
        </p:txBody>
      </p:sp>
      <p:sp>
        <p:nvSpPr>
          <p:cNvPr id="4" name="Slide Number Placeholder 3"/>
          <p:cNvSpPr>
            <a:spLocks noGrp="1"/>
          </p:cNvSpPr>
          <p:nvPr>
            <p:ph type="sldNum" sz="quarter" idx="10"/>
          </p:nvPr>
        </p:nvSpPr>
        <p:spPr/>
        <p:txBody>
          <a:bodyPr/>
          <a:lstStyle/>
          <a:p>
            <a:pPr>
              <a:defRPr/>
            </a:pPr>
            <a:fld id="{D639A4AE-E0CC-4F6C-9B02-29D463378057}" type="slidenum">
              <a:rPr lang="en-US" smtClean="0"/>
              <a:pPr>
                <a:defRPr/>
              </a:pPr>
              <a:t>165</a:t>
            </a:fld>
            <a:endParaRPr lang="en-US" dirty="0"/>
          </a:p>
        </p:txBody>
      </p:sp>
    </p:spTree>
    <p:extLst>
      <p:ext uri="{BB962C8B-B14F-4D97-AF65-F5344CB8AC3E}">
        <p14:creationId xmlns:p14="http://schemas.microsoft.com/office/powerpoint/2010/main" val="4073324261"/>
      </p:ext>
    </p:extLst>
  </p:cSld>
  <p:clrMapOvr>
    <a:masterClrMapping/>
  </p:clrMapOvr>
</p:notes>
</file>

<file path=ppt/notesSlides/notesSlide1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2994" name="Rectangle 7"/>
          <p:cNvSpPr>
            <a:spLocks noGrp="1" noChangeArrowheads="1"/>
          </p:cNvSpPr>
          <p:nvPr>
            <p:ph type="sldNum" sz="quarter" idx="5"/>
          </p:nvPr>
        </p:nvSpPr>
        <p:spPr>
          <a:noFill/>
        </p:spPr>
        <p:txBody>
          <a:bodyPr/>
          <a:lstStyle/>
          <a:p>
            <a:fld id="{9E597CE1-54AE-4932-98B7-A5C322785AC6}" type="slidenum">
              <a:rPr lang="en-US" smtClean="0"/>
              <a:pPr/>
              <a:t>166</a:t>
            </a:fld>
            <a:endParaRPr lang="en-US" dirty="0"/>
          </a:p>
        </p:txBody>
      </p:sp>
      <p:sp>
        <p:nvSpPr>
          <p:cNvPr id="212995" name="Rectangle 2"/>
          <p:cNvSpPr>
            <a:spLocks noGrp="1" noRot="1" noChangeAspect="1" noChangeArrowheads="1" noTextEdit="1"/>
          </p:cNvSpPr>
          <p:nvPr>
            <p:ph type="sldImg"/>
          </p:nvPr>
        </p:nvSpPr>
        <p:spPr>
          <a:ln/>
        </p:spPr>
      </p:sp>
      <p:sp>
        <p:nvSpPr>
          <p:cNvPr id="212996" name="Rectangle 3"/>
          <p:cNvSpPr>
            <a:spLocks noGrp="1" noChangeArrowheads="1"/>
          </p:cNvSpPr>
          <p:nvPr>
            <p:ph type="body" idx="1"/>
          </p:nvPr>
        </p:nvSpPr>
        <p:spPr>
          <a:noFill/>
          <a:ln/>
        </p:spPr>
        <p:txBody>
          <a:bodyPr/>
          <a:lstStyle/>
          <a:p>
            <a:pPr eaLnBrk="1" hangingPunct="1"/>
            <a:r>
              <a:rPr lang="en-US" b="1" dirty="0"/>
              <a:t>Key Message: </a:t>
            </a:r>
            <a:r>
              <a:rPr lang="en-US" dirty="0"/>
              <a:t>Discuss use of flare for protection of the blunt end</a:t>
            </a:r>
          </a:p>
          <a:p>
            <a:pPr eaLnBrk="1" hangingPunct="1"/>
            <a:r>
              <a:rPr lang="en-US" b="1" dirty="0"/>
              <a:t>Est. Presentation Time: </a:t>
            </a:r>
            <a:r>
              <a:rPr lang="en-US" b="0" dirty="0"/>
              <a:t>Less</a:t>
            </a:r>
            <a:r>
              <a:rPr lang="en-US" b="0" baseline="0" dirty="0"/>
              <a:t> than 1 </a:t>
            </a:r>
            <a:r>
              <a:rPr lang="en-US" dirty="0"/>
              <a:t>minute(s)</a:t>
            </a:r>
          </a:p>
          <a:p>
            <a:pPr eaLnBrk="1" hangingPunct="1"/>
            <a:r>
              <a:rPr lang="en-US" b="1" dirty="0"/>
              <a:t>Explanation of Cues/Builds: </a:t>
            </a:r>
            <a:r>
              <a:rPr lang="en-US" dirty="0"/>
              <a:t>Black line appears on click</a:t>
            </a:r>
          </a:p>
          <a:p>
            <a:pPr marL="0" lvl="1" eaLnBrk="1" hangingPunct="1"/>
            <a:r>
              <a:rPr lang="en-US" b="1" dirty="0"/>
              <a:t>Suggested Comments</a:t>
            </a:r>
            <a:r>
              <a:rPr lang="en-US" dirty="0"/>
              <a:t>: Self explanatory</a:t>
            </a:r>
          </a:p>
          <a:p>
            <a:pPr eaLnBrk="1" hangingPunct="1"/>
            <a:r>
              <a:rPr lang="en-US" b="1" dirty="0"/>
              <a:t>Suggested Questions: </a:t>
            </a:r>
            <a:r>
              <a:rPr lang="en-US" dirty="0"/>
              <a:t>What does 20 to 1 mean?</a:t>
            </a:r>
          </a:p>
          <a:p>
            <a:pPr eaLnBrk="1" hangingPunct="1"/>
            <a:r>
              <a:rPr lang="en-US" b="1" dirty="0"/>
              <a:t>Additional Information: </a:t>
            </a:r>
            <a:r>
              <a:rPr lang="en-US" b="0" dirty="0"/>
              <a:t>Photo</a:t>
            </a:r>
            <a:r>
              <a:rPr lang="en-US" b="0" baseline="0" dirty="0"/>
              <a:t> is from Virginia, by J. Morales.</a:t>
            </a:r>
            <a:endParaRPr lang="en-US" dirty="0"/>
          </a:p>
          <a:p>
            <a:pPr eaLnBrk="1" hangingPunct="1"/>
            <a:r>
              <a:rPr lang="en-US" b="1" dirty="0"/>
              <a:t>Possible Problems: </a:t>
            </a:r>
            <a:r>
              <a:rPr lang="en-US" dirty="0"/>
              <a:t>None</a:t>
            </a:r>
          </a:p>
          <a:p>
            <a:pPr eaLnBrk="1" hangingPunct="1"/>
            <a:endParaRPr lang="en-US" dirty="0"/>
          </a:p>
        </p:txBody>
      </p:sp>
    </p:spTree>
    <p:extLst>
      <p:ext uri="{BB962C8B-B14F-4D97-AF65-F5344CB8AC3E}">
        <p14:creationId xmlns:p14="http://schemas.microsoft.com/office/powerpoint/2010/main" val="3765258456"/>
      </p:ext>
    </p:extLst>
  </p:cSld>
  <p:clrMapOvr>
    <a:masterClrMapping/>
  </p:clrMapOvr>
</p:notes>
</file>

<file path=ppt/notesSlides/notesSlide1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Rectangle 7"/>
          <p:cNvSpPr>
            <a:spLocks noGrp="1" noChangeArrowheads="1"/>
          </p:cNvSpPr>
          <p:nvPr>
            <p:ph type="sldNum" sz="quarter" idx="5"/>
          </p:nvPr>
        </p:nvSpPr>
        <p:spPr>
          <a:noFill/>
        </p:spPr>
        <p:txBody>
          <a:bodyPr/>
          <a:lstStyle/>
          <a:p>
            <a:fld id="{915C76BD-6B51-4F26-A4E3-4C6DB821CC0D}" type="slidenum">
              <a:rPr lang="en-US" smtClean="0"/>
              <a:pPr/>
              <a:t>167</a:t>
            </a:fld>
            <a:endParaRPr lang="en-US" dirty="0"/>
          </a:p>
        </p:txBody>
      </p:sp>
      <p:sp>
        <p:nvSpPr>
          <p:cNvPr id="214019" name="Rectangle 2"/>
          <p:cNvSpPr>
            <a:spLocks noGrp="1" noRot="1" noChangeAspect="1" noChangeArrowheads="1" noTextEdit="1"/>
          </p:cNvSpPr>
          <p:nvPr>
            <p:ph type="sldImg"/>
          </p:nvPr>
        </p:nvSpPr>
        <p:spPr>
          <a:xfrm>
            <a:off x="1144588" y="684213"/>
            <a:ext cx="4573587" cy="3430587"/>
          </a:xfrm>
          <a:solidFill>
            <a:srgbClr val="FFFFFF"/>
          </a:solidFill>
          <a:ln/>
        </p:spPr>
      </p:sp>
      <p:sp>
        <p:nvSpPr>
          <p:cNvPr id="214020" name="Rectangle 3"/>
          <p:cNvSpPr>
            <a:spLocks noGrp="1" noChangeArrowheads="1"/>
          </p:cNvSpPr>
          <p:nvPr>
            <p:ph type="body" idx="1"/>
          </p:nvPr>
        </p:nvSpPr>
        <p:spPr>
          <a:xfrm>
            <a:off x="914400" y="4343400"/>
            <a:ext cx="5029200" cy="4116388"/>
          </a:xfrm>
          <a:solidFill>
            <a:srgbClr val="FFFFFF"/>
          </a:solidFill>
          <a:ln>
            <a:noFill/>
          </a:ln>
        </p:spPr>
        <p:txBody>
          <a:bodyPr lIns="92131" tIns="46066" rIns="92131" bIns="46066"/>
          <a:lstStyle/>
          <a:p>
            <a:pPr eaLnBrk="1" hangingPunct="1"/>
            <a:r>
              <a:rPr lang="en-US" b="1" dirty="0"/>
              <a:t>Key Message: </a:t>
            </a:r>
            <a:r>
              <a:rPr lang="en-US" dirty="0"/>
              <a:t>Discuss use of flare for protection of the blunt end</a:t>
            </a:r>
          </a:p>
          <a:p>
            <a:pPr eaLnBrk="1" hangingPunct="1"/>
            <a:r>
              <a:rPr lang="en-US" b="1" dirty="0"/>
              <a:t>Est. Presentation Time: </a:t>
            </a:r>
            <a:r>
              <a:rPr lang="en-US" dirty="0"/>
              <a:t>2-3 minute(s)</a:t>
            </a:r>
          </a:p>
          <a:p>
            <a:pPr eaLnBrk="1" hangingPunct="1"/>
            <a:r>
              <a:rPr lang="en-US" b="1" dirty="0"/>
              <a:t>Explanation of Cues/Builds: </a:t>
            </a:r>
            <a:r>
              <a:rPr lang="en-US" dirty="0"/>
              <a:t>None</a:t>
            </a:r>
          </a:p>
          <a:p>
            <a:pPr marL="0" lvl="1" eaLnBrk="1" hangingPunct="1"/>
            <a:r>
              <a:rPr lang="en-US" b="1" dirty="0"/>
              <a:t>Suggested Comments</a:t>
            </a:r>
            <a:r>
              <a:rPr lang="en-US" dirty="0"/>
              <a:t>: For an impact attenuator not to be required, the end of the barrier must be outside the clear zone, which typically is 30 feet measured from the edge of the travel lane.</a:t>
            </a:r>
          </a:p>
          <a:p>
            <a:pPr eaLnBrk="1" hangingPunct="1"/>
            <a:r>
              <a:rPr lang="en-US" b="1" dirty="0"/>
              <a:t>Suggested Questions: </a:t>
            </a:r>
            <a:r>
              <a:rPr lang="en-US" dirty="0"/>
              <a:t>Where is the edge of the travel lane? The white line!</a:t>
            </a:r>
          </a:p>
          <a:p>
            <a:pPr eaLnBrk="1" hangingPunct="1"/>
            <a:r>
              <a:rPr lang="en-US" b="1" dirty="0"/>
              <a:t>Additional Information: </a:t>
            </a:r>
            <a:r>
              <a:rPr lang="en-US" dirty="0"/>
              <a:t>None</a:t>
            </a:r>
          </a:p>
          <a:p>
            <a:pPr eaLnBrk="1" hangingPunct="1"/>
            <a:r>
              <a:rPr lang="en-US" b="1" dirty="0"/>
              <a:t>Possible Problems: </a:t>
            </a:r>
            <a:r>
              <a:rPr lang="en-US" dirty="0"/>
              <a:t>Clear zone widths and flare rates are state-specific. In some states, like Virginia, the flare may be called something else, like “slope” or “offset”.</a:t>
            </a:r>
            <a:endParaRPr lang="en-US" sz="1400" dirty="0"/>
          </a:p>
        </p:txBody>
      </p:sp>
    </p:spTree>
    <p:extLst>
      <p:ext uri="{BB962C8B-B14F-4D97-AF65-F5344CB8AC3E}">
        <p14:creationId xmlns:p14="http://schemas.microsoft.com/office/powerpoint/2010/main" val="255630038"/>
      </p:ext>
    </p:extLst>
  </p:cSld>
  <p:clrMapOvr>
    <a:masterClrMapping/>
  </p:clrMapOvr>
</p:notes>
</file>

<file path=ppt/notesSlides/notesSlide1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42" name="Rectangle 7"/>
          <p:cNvSpPr>
            <a:spLocks noGrp="1" noChangeArrowheads="1"/>
          </p:cNvSpPr>
          <p:nvPr>
            <p:ph type="sldNum" sz="quarter" idx="5"/>
          </p:nvPr>
        </p:nvSpPr>
        <p:spPr>
          <a:noFill/>
        </p:spPr>
        <p:txBody>
          <a:bodyPr/>
          <a:lstStyle/>
          <a:p>
            <a:fld id="{89B72472-5CC1-4901-ABDF-7ED432AFEC98}" type="slidenum">
              <a:rPr lang="en-US" smtClean="0"/>
              <a:pPr/>
              <a:t>168</a:t>
            </a:fld>
            <a:endParaRPr lang="en-US" dirty="0"/>
          </a:p>
        </p:txBody>
      </p:sp>
      <p:sp>
        <p:nvSpPr>
          <p:cNvPr id="215043" name="Rectangle 2"/>
          <p:cNvSpPr>
            <a:spLocks noGrp="1" noRot="1" noChangeAspect="1" noChangeArrowheads="1" noTextEdit="1"/>
          </p:cNvSpPr>
          <p:nvPr>
            <p:ph type="sldImg"/>
          </p:nvPr>
        </p:nvSpPr>
        <p:spPr>
          <a:solidFill>
            <a:srgbClr val="FFFFFF"/>
          </a:solidFill>
          <a:ln/>
        </p:spPr>
      </p:sp>
      <p:sp>
        <p:nvSpPr>
          <p:cNvPr id="215044" name="Rectangle 3"/>
          <p:cNvSpPr>
            <a:spLocks noGrp="1" noChangeArrowheads="1"/>
          </p:cNvSpPr>
          <p:nvPr>
            <p:ph type="body" idx="1"/>
          </p:nvPr>
        </p:nvSpPr>
        <p:spPr>
          <a:solidFill>
            <a:srgbClr val="FFFFFF"/>
          </a:solidFill>
          <a:ln>
            <a:noFill/>
          </a:ln>
        </p:spPr>
        <p:txBody>
          <a:bodyPr/>
          <a:lstStyle/>
          <a:p>
            <a:pPr eaLnBrk="1" hangingPunct="1"/>
            <a:r>
              <a:rPr lang="en-US" b="1" dirty="0"/>
              <a:t>Key Message: </a:t>
            </a:r>
            <a:r>
              <a:rPr lang="en-US" dirty="0"/>
              <a:t>Define the clear zone</a:t>
            </a:r>
          </a:p>
          <a:p>
            <a:pPr eaLnBrk="1" hangingPunct="1"/>
            <a:r>
              <a:rPr lang="en-US" b="1" dirty="0"/>
              <a:t>Est. Presentation Time: </a:t>
            </a:r>
            <a:r>
              <a:rPr lang="en-US" dirty="0"/>
              <a:t>1 minute(s)</a:t>
            </a:r>
          </a:p>
          <a:p>
            <a:pPr eaLnBrk="1" hangingPunct="1"/>
            <a:r>
              <a:rPr lang="en-US" b="1" dirty="0"/>
              <a:t>Explanation of Cues/Builds: </a:t>
            </a:r>
            <a:r>
              <a:rPr lang="en-US" dirty="0"/>
              <a:t>None</a:t>
            </a:r>
          </a:p>
          <a:p>
            <a:pPr marL="0" lvl="1" eaLnBrk="1" hangingPunct="1"/>
            <a:r>
              <a:rPr lang="en-US" b="1" dirty="0"/>
              <a:t>Suggested Comments</a:t>
            </a:r>
            <a:r>
              <a:rPr lang="en-US" dirty="0"/>
              <a:t>: A clear zone is an unobstructed, traversable roadside area designed to enable a driver to stop safely or regain control of a vehicle that has accidentally left the roadway. Clear zones are an effective strategy for prevention and mitigation of roadway departure crashes. The clear zone provides recovery: a forgiving design.</a:t>
            </a:r>
            <a:endParaRPr lang="en-US" sz="1400" dirty="0"/>
          </a:p>
          <a:p>
            <a:pPr eaLnBrk="1" hangingPunct="1"/>
            <a:r>
              <a:rPr lang="en-US" b="1" dirty="0"/>
              <a:t>Suggested Questions: </a:t>
            </a:r>
            <a:r>
              <a:rPr lang="en-US" dirty="0"/>
              <a:t>How wide is the clear zone? What is relatively flat? No “non-recoverable” slopes, defined as steeper than 4H:1V.</a:t>
            </a:r>
          </a:p>
          <a:p>
            <a:r>
              <a:rPr lang="en-US" b="1" dirty="0"/>
              <a:t>Additional Information: </a:t>
            </a:r>
            <a:r>
              <a:rPr lang="en-US" dirty="0"/>
              <a:t>Photo source unknown: See Definition 33, Page 12: Clear Zone—the total roadside border area, starting at the edge of the traveled way, that is available for an errant driver to stop or regain control of a vehicle. This area might consist of a shoulder, a recoverable slope, and/or a non-recoverable, traversable slope with a clear run-out area at its toe. The </a:t>
            </a:r>
            <a:r>
              <a:rPr lang="en-US" i="1" dirty="0"/>
              <a:t>AASHTO Roadside Design Guide</a:t>
            </a:r>
            <a:r>
              <a:rPr lang="en-US" dirty="0"/>
              <a:t> defines a clear zone as the total roadside border area, starting at the edge of the traveled way, available for safe use by errant vehicles. This area may consist of a shoulder, a recoverable slope, a non-recoverable slope, and/or a clear run-out area. A recoverable slope is a slope on which a motorist may, to a greater or lesser extent, retain or regain control of a vehicle by slowing or stopping. Slopes flatter than 1V:4H are generally recoverable. A non recoverable slope is a traversable slope on which an errant vehicle will continue to the bottom. Embankment slopes between 1V:3H and 1V:4H may be considered traversable but non-recoverable if they are smooth and free of fixed objects. A clear run-out area is the area at the toe of a non-recoverable slope available for safe use by errant vehicles. Slopes steeper than 1V:3H are not considered traversable and are not considered part of the clear zone.</a:t>
            </a:r>
          </a:p>
          <a:p>
            <a:pPr eaLnBrk="1" hangingPunct="1"/>
            <a:r>
              <a:rPr lang="en-US" b="1" dirty="0"/>
              <a:t>Possible Problems: </a:t>
            </a:r>
            <a:r>
              <a:rPr lang="en-US" dirty="0"/>
              <a:t>None</a:t>
            </a:r>
          </a:p>
          <a:p>
            <a:pPr eaLnBrk="1" hangingPunct="1"/>
            <a:r>
              <a:rPr lang="en-US" dirty="0"/>
              <a:t>.</a:t>
            </a:r>
          </a:p>
        </p:txBody>
      </p:sp>
    </p:spTree>
    <p:extLst>
      <p:ext uri="{BB962C8B-B14F-4D97-AF65-F5344CB8AC3E}">
        <p14:creationId xmlns:p14="http://schemas.microsoft.com/office/powerpoint/2010/main" val="2154020952"/>
      </p:ext>
    </p:extLst>
  </p:cSld>
  <p:clrMapOvr>
    <a:masterClrMapping/>
  </p:clrMapOvr>
</p:notes>
</file>

<file path=ppt/notesSlides/notesSlide1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6066" name="Rectangle 7"/>
          <p:cNvSpPr>
            <a:spLocks noGrp="1" noChangeArrowheads="1"/>
          </p:cNvSpPr>
          <p:nvPr>
            <p:ph type="sldNum" sz="quarter" idx="5"/>
          </p:nvPr>
        </p:nvSpPr>
        <p:spPr>
          <a:noFill/>
        </p:spPr>
        <p:txBody>
          <a:bodyPr/>
          <a:lstStyle/>
          <a:p>
            <a:fld id="{66187007-D3AD-4D96-BC5E-8324D240F3EA}" type="slidenum">
              <a:rPr lang="en-US" smtClean="0"/>
              <a:pPr/>
              <a:t>169</a:t>
            </a:fld>
            <a:endParaRPr lang="en-US" dirty="0"/>
          </a:p>
        </p:txBody>
      </p:sp>
      <p:sp>
        <p:nvSpPr>
          <p:cNvPr id="216067" name="Rectangle 2"/>
          <p:cNvSpPr>
            <a:spLocks noGrp="1" noRot="1" noChangeAspect="1" noChangeArrowheads="1" noTextEdit="1"/>
          </p:cNvSpPr>
          <p:nvPr>
            <p:ph type="sldImg"/>
          </p:nvPr>
        </p:nvSpPr>
        <p:spPr>
          <a:solidFill>
            <a:srgbClr val="FFFFFF"/>
          </a:solidFill>
          <a:ln/>
        </p:spPr>
      </p:sp>
      <p:sp>
        <p:nvSpPr>
          <p:cNvPr id="216068" name="Rectangle 3"/>
          <p:cNvSpPr>
            <a:spLocks noGrp="1" noChangeArrowheads="1"/>
          </p:cNvSpPr>
          <p:nvPr>
            <p:ph type="body" idx="1"/>
          </p:nvPr>
        </p:nvSpPr>
        <p:spPr>
          <a:solidFill>
            <a:srgbClr val="FFFFFF"/>
          </a:solidFill>
          <a:ln>
            <a:noFill/>
          </a:ln>
        </p:spPr>
        <p:txBody>
          <a:bodyPr/>
          <a:lstStyle/>
          <a:p>
            <a:pPr eaLnBrk="1" hangingPunct="1"/>
            <a:r>
              <a:rPr lang="en-US" b="1" dirty="0"/>
              <a:t>Key Message: </a:t>
            </a:r>
            <a:r>
              <a:rPr lang="en-US" dirty="0"/>
              <a:t>Define the clear zone</a:t>
            </a:r>
          </a:p>
          <a:p>
            <a:pPr eaLnBrk="1" hangingPunct="1"/>
            <a:r>
              <a:rPr lang="en-US" b="1" dirty="0"/>
              <a:t>Est. Presentation Time: </a:t>
            </a:r>
            <a:r>
              <a:rPr lang="en-US" dirty="0"/>
              <a:t>1 minute(s)</a:t>
            </a:r>
          </a:p>
          <a:p>
            <a:pPr eaLnBrk="1" hangingPunct="1"/>
            <a:r>
              <a:rPr lang="en-US" b="1" dirty="0"/>
              <a:t>Explanation of Cues/Builds: </a:t>
            </a:r>
            <a:r>
              <a:rPr lang="en-US" dirty="0"/>
              <a:t>None</a:t>
            </a:r>
          </a:p>
          <a:p>
            <a:pPr marL="0" lvl="1" eaLnBrk="1" hangingPunct="1"/>
            <a:r>
              <a:rPr lang="en-US" b="1" dirty="0"/>
              <a:t>Suggested Comments</a:t>
            </a:r>
            <a:r>
              <a:rPr lang="en-US" dirty="0"/>
              <a:t>: The CZ is measured from the edge of the traveled</a:t>
            </a:r>
            <a:r>
              <a:rPr lang="en-US" baseline="0" dirty="0"/>
              <a:t> way.</a:t>
            </a:r>
            <a:endParaRPr lang="en-US" sz="1400" dirty="0"/>
          </a:p>
          <a:p>
            <a:pPr eaLnBrk="1" hangingPunct="1"/>
            <a:r>
              <a:rPr lang="en-US" b="1" dirty="0"/>
              <a:t>Suggested Questions: </a:t>
            </a:r>
            <a:r>
              <a:rPr lang="en-US" dirty="0"/>
              <a:t>How wide is the clear zone?</a:t>
            </a:r>
          </a:p>
          <a:p>
            <a:r>
              <a:rPr lang="en-US" b="1" dirty="0"/>
              <a:t>Additional Information: </a:t>
            </a:r>
            <a:r>
              <a:rPr lang="en-US" sz="1200" kern="1200" baseline="0" dirty="0">
                <a:solidFill>
                  <a:schemeClr val="tx1"/>
                </a:solidFill>
                <a:ea typeface="+mn-ea"/>
                <a:cs typeface="+mn-cs"/>
              </a:rPr>
              <a:t>A clear zone is the total roadside border area, starting at the edge of the travel lane, available for safe use by errant vehicles. This area may consist of a shoulder, a recoverable slope, and/or a traversable but non-recoverable slope and a clear runout area. (A “recoverable” fill slope is defined as no steeper than 4:1; a “traversable but non-recoverable” slope is steeper than 4:1 but no steeper than 3:1 (a “critical” slope is steeper than 3:1 and considered an obstacle); cut slopes as steep as 3:1 are considered</a:t>
            </a:r>
          </a:p>
          <a:p>
            <a:r>
              <a:rPr lang="en-US" sz="1200" kern="1200" baseline="0" dirty="0">
                <a:solidFill>
                  <a:schemeClr val="tx1"/>
                </a:solidFill>
                <a:ea typeface="+mn-ea"/>
                <a:cs typeface="+mn-cs"/>
              </a:rPr>
              <a:t>recoverable). The desirable clear zone width, from a roadside safety standpoint, is as wide as cost effectively possible. However, some practical value needs to be established for design purposes. Design clear zone values have been determined and are dependent upon traffic speeds and the roadside geometry.</a:t>
            </a:r>
            <a:endParaRPr lang="en-US" dirty="0"/>
          </a:p>
          <a:p>
            <a:pPr eaLnBrk="1" hangingPunct="1"/>
            <a:r>
              <a:rPr lang="en-US" b="1" dirty="0"/>
              <a:t>Possible Problems: </a:t>
            </a:r>
            <a:r>
              <a:rPr lang="en-US" dirty="0"/>
              <a:t>None</a:t>
            </a:r>
          </a:p>
          <a:p>
            <a:pPr eaLnBrk="1" hangingPunct="1"/>
            <a:r>
              <a:rPr lang="en-US" dirty="0"/>
              <a:t>.</a:t>
            </a:r>
          </a:p>
        </p:txBody>
      </p:sp>
    </p:spTree>
    <p:extLst>
      <p:ext uri="{BB962C8B-B14F-4D97-AF65-F5344CB8AC3E}">
        <p14:creationId xmlns:p14="http://schemas.microsoft.com/office/powerpoint/2010/main" val="1091984973"/>
      </p:ext>
    </p:extLst>
  </p:cSld>
  <p:clrMapOvr>
    <a:masterClrMapping/>
  </p:clrMapOvr>
</p:notes>
</file>

<file path=ppt/notesSlides/notesSlide1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US" b="1" dirty="0"/>
              <a:t>Key Message: </a:t>
            </a:r>
            <a:r>
              <a:rPr lang="en-US" dirty="0"/>
              <a:t>Illustrate the clear zone</a:t>
            </a:r>
          </a:p>
          <a:p>
            <a:pPr eaLnBrk="1" hangingPunct="1"/>
            <a:r>
              <a:rPr lang="en-US" b="1" dirty="0"/>
              <a:t>Est. Presentation Time: </a:t>
            </a:r>
            <a:r>
              <a:rPr lang="en-US" b="0" dirty="0"/>
              <a:t>Less</a:t>
            </a:r>
            <a:r>
              <a:rPr lang="en-US" b="0" baseline="0" dirty="0"/>
              <a:t> than 1</a:t>
            </a:r>
            <a:r>
              <a:rPr lang="en-US" dirty="0"/>
              <a:t> minute(s)</a:t>
            </a:r>
          </a:p>
          <a:p>
            <a:pPr eaLnBrk="1" hangingPunct="1"/>
            <a:r>
              <a:rPr lang="en-US" b="1" dirty="0"/>
              <a:t>Explanation of Cues/Builds: </a:t>
            </a:r>
            <a:r>
              <a:rPr lang="en-US" b="0" dirty="0"/>
              <a:t>text</a:t>
            </a:r>
            <a:r>
              <a:rPr lang="en-US" b="0" baseline="0" dirty="0"/>
              <a:t> bubbles appear on clicks</a:t>
            </a:r>
            <a:endParaRPr lang="en-US" dirty="0"/>
          </a:p>
          <a:p>
            <a:pPr marL="0" lvl="1" eaLnBrk="1" hangingPunct="1"/>
            <a:r>
              <a:rPr lang="en-US" b="1" dirty="0"/>
              <a:t>Suggested Comments</a:t>
            </a:r>
            <a:r>
              <a:rPr lang="en-US" dirty="0"/>
              <a:t>: This photo shows a good</a:t>
            </a:r>
            <a:r>
              <a:rPr lang="en-US" baseline="0" dirty="0"/>
              <a:t> clear zone. Of course, if the work zone is active, equipment can be inside the CZ. The concept of the clear zone applies mostly to non-active work zones.</a:t>
            </a:r>
            <a:endParaRPr lang="en-US" dirty="0"/>
          </a:p>
          <a:p>
            <a:pPr eaLnBrk="1" hangingPunct="1"/>
            <a:r>
              <a:rPr lang="en-US" b="1" dirty="0"/>
              <a:t>Suggested Questions: </a:t>
            </a:r>
            <a:r>
              <a:rPr lang="en-US" dirty="0"/>
              <a:t>Where is the edge of the traveled way? The edgeline!</a:t>
            </a:r>
          </a:p>
          <a:p>
            <a:pPr marL="0" marR="0" indent="0" algn="l" defTabSz="914400" rtl="0" eaLnBrk="1" fontAlgn="base" latinLnBrk="0" hangingPunct="1">
              <a:lnSpc>
                <a:spcPct val="100000"/>
              </a:lnSpc>
              <a:spcBef>
                <a:spcPct val="30000"/>
              </a:spcBef>
              <a:spcAft>
                <a:spcPct val="0"/>
              </a:spcAft>
              <a:buClrTx/>
              <a:buSzTx/>
              <a:buFontTx/>
              <a:buNone/>
              <a:tabLst/>
              <a:defRPr/>
            </a:pPr>
            <a:r>
              <a:rPr lang="en-US" b="1" dirty="0"/>
              <a:t>Additional Information: </a:t>
            </a:r>
            <a:r>
              <a:rPr lang="en-US" dirty="0"/>
              <a:t>Photo: I-4,</a:t>
            </a:r>
            <a:r>
              <a:rPr lang="en-US" baseline="0" dirty="0"/>
              <a:t> Florida, by J. Morales</a:t>
            </a:r>
            <a:endParaRPr lang="en-US" dirty="0"/>
          </a:p>
          <a:p>
            <a:pPr eaLnBrk="1" hangingPunct="1"/>
            <a:r>
              <a:rPr lang="en-US" b="1" dirty="0"/>
              <a:t>Possible Problems: </a:t>
            </a:r>
            <a:r>
              <a:rPr lang="en-US" dirty="0"/>
              <a:t>None</a:t>
            </a:r>
            <a:endParaRPr lang="en-US" sz="1400" dirty="0"/>
          </a:p>
        </p:txBody>
      </p:sp>
      <p:sp>
        <p:nvSpPr>
          <p:cNvPr id="4" name="Slide Number Placeholder 3"/>
          <p:cNvSpPr>
            <a:spLocks noGrp="1"/>
          </p:cNvSpPr>
          <p:nvPr>
            <p:ph type="sldNum" sz="quarter" idx="10"/>
          </p:nvPr>
        </p:nvSpPr>
        <p:spPr/>
        <p:txBody>
          <a:bodyPr/>
          <a:lstStyle/>
          <a:p>
            <a:pPr>
              <a:defRPr/>
            </a:pPr>
            <a:fld id="{D639A4AE-E0CC-4F6C-9B02-29D463378057}" type="slidenum">
              <a:rPr lang="en-US" smtClean="0"/>
              <a:pPr>
                <a:defRPr/>
              </a:pPr>
              <a:t>170</a:t>
            </a:fld>
            <a:endParaRPr lang="en-US" dirty="0"/>
          </a:p>
        </p:txBody>
      </p:sp>
    </p:spTree>
    <p:extLst>
      <p:ext uri="{BB962C8B-B14F-4D97-AF65-F5344CB8AC3E}">
        <p14:creationId xmlns:p14="http://schemas.microsoft.com/office/powerpoint/2010/main" val="3224124925"/>
      </p:ext>
    </p:extLst>
  </p:cSld>
  <p:clrMapOvr>
    <a:masterClrMapping/>
  </p:clrMapOvr>
</p:notes>
</file>

<file path=ppt/notesSlides/notesSlide1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7090" name="Rectangle 7"/>
          <p:cNvSpPr>
            <a:spLocks noGrp="1" noChangeArrowheads="1"/>
          </p:cNvSpPr>
          <p:nvPr>
            <p:ph type="sldNum" sz="quarter" idx="5"/>
          </p:nvPr>
        </p:nvSpPr>
        <p:spPr>
          <a:noFill/>
        </p:spPr>
        <p:txBody>
          <a:bodyPr/>
          <a:lstStyle/>
          <a:p>
            <a:fld id="{69832274-E220-4E78-AC79-5644A4A91E7A}" type="slidenum">
              <a:rPr lang="en-US" smtClean="0"/>
              <a:pPr/>
              <a:t>171</a:t>
            </a:fld>
            <a:endParaRPr lang="en-US" dirty="0"/>
          </a:p>
        </p:txBody>
      </p:sp>
      <p:sp>
        <p:nvSpPr>
          <p:cNvPr id="217091" name="Rectangle 2"/>
          <p:cNvSpPr>
            <a:spLocks noGrp="1" noRot="1" noChangeAspect="1" noChangeArrowheads="1" noTextEdit="1"/>
          </p:cNvSpPr>
          <p:nvPr>
            <p:ph type="sldImg"/>
          </p:nvPr>
        </p:nvSpPr>
        <p:spPr>
          <a:solidFill>
            <a:srgbClr val="FFFFFF"/>
          </a:solidFill>
          <a:ln/>
        </p:spPr>
      </p:sp>
      <p:sp>
        <p:nvSpPr>
          <p:cNvPr id="217092" name="Rectangle 3"/>
          <p:cNvSpPr>
            <a:spLocks noGrp="1" noChangeArrowheads="1"/>
          </p:cNvSpPr>
          <p:nvPr>
            <p:ph type="body" idx="1"/>
          </p:nvPr>
        </p:nvSpPr>
        <p:spPr>
          <a:xfrm>
            <a:off x="457200" y="4343400"/>
            <a:ext cx="5715000" cy="4114800"/>
          </a:xfrm>
          <a:solidFill>
            <a:srgbClr val="FFFFFF"/>
          </a:solidFill>
          <a:ln>
            <a:noFill/>
          </a:ln>
        </p:spPr>
        <p:txBody>
          <a:bodyPr/>
          <a:lstStyle/>
          <a:p>
            <a:pPr eaLnBrk="1" hangingPunct="1"/>
            <a:r>
              <a:rPr lang="en-US" sz="1000" b="1" dirty="0"/>
              <a:t>Key Message: </a:t>
            </a:r>
            <a:r>
              <a:rPr lang="en-US" sz="1000" dirty="0"/>
              <a:t>Discuss clear zone width</a:t>
            </a:r>
          </a:p>
          <a:p>
            <a:pPr eaLnBrk="1" hangingPunct="1"/>
            <a:r>
              <a:rPr lang="en-US" sz="1000" b="1" dirty="0"/>
              <a:t>Est. Presentation Time: </a:t>
            </a:r>
            <a:r>
              <a:rPr lang="en-US" sz="1000" dirty="0"/>
              <a:t>1-2 minute(s)</a:t>
            </a:r>
          </a:p>
          <a:p>
            <a:pPr eaLnBrk="1" hangingPunct="1"/>
            <a:r>
              <a:rPr lang="en-US" sz="1000" b="1" dirty="0"/>
              <a:t>Explanation of Cues/Builds: </a:t>
            </a:r>
            <a:r>
              <a:rPr lang="en-US" sz="1000" dirty="0"/>
              <a:t>None</a:t>
            </a:r>
          </a:p>
          <a:p>
            <a:pPr marL="0" lvl="1" eaLnBrk="1" hangingPunct="1"/>
            <a:r>
              <a:rPr lang="en-US" sz="1000" b="1" dirty="0"/>
              <a:t>Suggested Comments</a:t>
            </a:r>
            <a:r>
              <a:rPr lang="en-US" sz="1000" dirty="0"/>
              <a:t>: This table</a:t>
            </a:r>
            <a:r>
              <a:rPr lang="en-US" sz="1000" baseline="0" dirty="0"/>
              <a:t> shows examples of CZ widths. Notice that the higher the speed, the wider the CZ. Remember that the CZ width may vary by State</a:t>
            </a:r>
            <a:r>
              <a:rPr lang="en-US" sz="1000" dirty="0"/>
              <a:t>.</a:t>
            </a:r>
          </a:p>
          <a:p>
            <a:pPr eaLnBrk="1" hangingPunct="1"/>
            <a:r>
              <a:rPr lang="en-US" sz="1000" b="1" dirty="0"/>
              <a:t>Suggested Questions: </a:t>
            </a:r>
            <a:r>
              <a:rPr lang="en-US" sz="1000" dirty="0"/>
              <a:t>How wide is the clear zone?</a:t>
            </a:r>
          </a:p>
          <a:p>
            <a:pPr eaLnBrk="1" hangingPunct="1"/>
            <a:r>
              <a:rPr lang="en-US" sz="1000" b="1" dirty="0"/>
              <a:t>Additional Information: </a:t>
            </a:r>
            <a:r>
              <a:rPr lang="en-US" sz="1000" dirty="0"/>
              <a:t>The 2011 </a:t>
            </a:r>
            <a:r>
              <a:rPr lang="en-US" sz="1000" i="1" dirty="0"/>
              <a:t>AASHTO Roadside Design Guide</a:t>
            </a:r>
            <a:r>
              <a:rPr lang="en-US" sz="1000" dirty="0"/>
              <a:t> (page 9-2) provides guidance to help highway agencies develop consistent design approaches for determining the widths of clear zones along roadways based on speed, traffic volume, roadside slope and curvature. This publication recommends clear zone ranges based on a width of 30 to 32 feet for flat, level terrain adjacent to a straight section of a 60 mph highway with an average daily traffic of 6,000 vehicles. For steeper slopes on a 70 mph roadway the clear zone range increases to 38 to 46 feet, and on a low speed, low volume roadway the clear zone range drops to 7 to 10 feet. For horizontal curves the clear zone can be increased by up to 50 percent from these figures. Another AASHTO publication, </a:t>
            </a:r>
            <a:r>
              <a:rPr lang="en-US" sz="1000" i="1" dirty="0"/>
              <a:t>A Policy on Geometric Design of Highways and Streets</a:t>
            </a:r>
            <a:r>
              <a:rPr lang="en-US" sz="1000" dirty="0"/>
              <a:t> (Green Book), recommends a 10-foot minimum clear zone on collectors without curbs, low-speed rural collectors, and rural local roads. For local roads and streets, a minimum clear zone of 7 to 10 feet is considered desirable on sections without curb. </a:t>
            </a:r>
          </a:p>
          <a:p>
            <a:pPr eaLnBrk="1" hangingPunct="1"/>
            <a:r>
              <a:rPr lang="en-US" sz="1000" b="1" dirty="0"/>
              <a:t>Possible Problems: </a:t>
            </a:r>
            <a:r>
              <a:rPr lang="en-US" sz="1000" dirty="0"/>
              <a:t>These numbers are examples, specific to one State. Check you local standards. These specific numbers are from Florida.  NOTE: RDG indicates that the presence of a curb does not affect the clear zone width.</a:t>
            </a:r>
          </a:p>
        </p:txBody>
      </p:sp>
    </p:spTree>
    <p:extLst>
      <p:ext uri="{BB962C8B-B14F-4D97-AF65-F5344CB8AC3E}">
        <p14:creationId xmlns:p14="http://schemas.microsoft.com/office/powerpoint/2010/main" val="177652238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Rectangle 2"/>
          <p:cNvSpPr>
            <a:spLocks noGrp="1" noRot="1" noChangeAspect="1" noChangeArrowheads="1" noTextEdit="1"/>
          </p:cNvSpPr>
          <p:nvPr>
            <p:ph type="sldImg"/>
          </p:nvPr>
        </p:nvSpPr>
        <p:spPr>
          <a:xfrm>
            <a:off x="1108075" y="654050"/>
            <a:ext cx="4646613" cy="3484563"/>
          </a:xfrm>
          <a:ln/>
        </p:spPr>
      </p:sp>
      <p:sp>
        <p:nvSpPr>
          <p:cNvPr id="214019" name="Rectangle 3"/>
          <p:cNvSpPr>
            <a:spLocks noGrp="1" noChangeArrowheads="1"/>
          </p:cNvSpPr>
          <p:nvPr>
            <p:ph type="body" idx="1"/>
          </p:nvPr>
        </p:nvSpPr>
        <p:spPr>
          <a:xfrm>
            <a:off x="533400" y="4356100"/>
            <a:ext cx="5791200" cy="4138613"/>
          </a:xfrm>
          <a:noFill/>
          <a:ln/>
        </p:spPr>
        <p:txBody>
          <a:bodyPr lIns="91434" tIns="45716" rIns="91434" bIns="45716"/>
          <a:lstStyle/>
          <a:p>
            <a:pPr eaLnBrk="1" hangingPunct="1"/>
            <a:r>
              <a:rPr lang="en-US" b="1" dirty="0">
                <a:cs typeface="Arial" charset="0"/>
              </a:rPr>
              <a:t>Key Message: </a:t>
            </a:r>
            <a:r>
              <a:rPr lang="en-US" dirty="0">
                <a:cs typeface="Arial" charset="0"/>
              </a:rPr>
              <a:t>Introduce OSHA requirements</a:t>
            </a:r>
          </a:p>
          <a:p>
            <a:pPr eaLnBrk="1" hangingPunct="1"/>
            <a:r>
              <a:rPr lang="en-US" b="1" dirty="0">
                <a:cs typeface="Arial" charset="0"/>
              </a:rPr>
              <a:t>Est. Presentation Time:  </a:t>
            </a:r>
            <a:r>
              <a:rPr lang="en-US" dirty="0">
                <a:cs typeface="Arial" charset="0"/>
              </a:rPr>
              <a:t>Less than 1 minute(s)</a:t>
            </a:r>
          </a:p>
          <a:p>
            <a:pPr eaLnBrk="1" hangingPunct="1"/>
            <a:r>
              <a:rPr lang="en-US" b="1" dirty="0">
                <a:cs typeface="Arial" charset="0"/>
              </a:rPr>
              <a:t>Explanation of Cues/Builds: </a:t>
            </a:r>
            <a:r>
              <a:rPr lang="en-US" dirty="0">
                <a:cs typeface="Arial" charset="0"/>
              </a:rPr>
              <a:t>Text box appears upon click</a:t>
            </a:r>
          </a:p>
          <a:p>
            <a:pPr eaLnBrk="1" hangingPunct="1"/>
            <a:r>
              <a:rPr lang="en-US" b="1" dirty="0">
                <a:cs typeface="Arial" charset="0"/>
              </a:rPr>
              <a:t>Suggested Comments: </a:t>
            </a:r>
            <a:r>
              <a:rPr lang="en-US" dirty="0">
                <a:cs typeface="Arial" charset="0"/>
              </a:rPr>
              <a:t>OSHA’s primary area of interest is in the worker safety area of: clothing, eye, ear, breathing protection, gloves, etc. Anything that impacts worker safety!</a:t>
            </a:r>
          </a:p>
          <a:p>
            <a:pPr eaLnBrk="1" hangingPunct="1"/>
            <a:r>
              <a:rPr lang="en-US" b="1" dirty="0">
                <a:cs typeface="Arial" charset="0"/>
              </a:rPr>
              <a:t>Suggested Questions: </a:t>
            </a:r>
            <a:r>
              <a:rPr lang="en-US" dirty="0">
                <a:cs typeface="Arial" charset="0"/>
              </a:rPr>
              <a:t>What is “usually” not traffic control? Taper length? Missing buffer? If in OSHA’s judgment the safety of the worker is in jeopardy, they may take action.</a:t>
            </a:r>
          </a:p>
          <a:p>
            <a:pPr eaLnBrk="1" hangingPunct="1"/>
            <a:r>
              <a:rPr lang="en-US" b="1" dirty="0">
                <a:cs typeface="Arial" charset="0"/>
              </a:rPr>
              <a:t>Additional Information: </a:t>
            </a:r>
            <a:r>
              <a:rPr lang="en-US" dirty="0">
                <a:cs typeface="Arial" charset="0"/>
              </a:rPr>
              <a:t>None</a:t>
            </a:r>
            <a:endParaRPr lang="en-US" b="1" dirty="0">
              <a:cs typeface="Arial" charset="0"/>
            </a:endParaRPr>
          </a:p>
          <a:p>
            <a:pPr eaLnBrk="1" hangingPunct="1"/>
            <a:r>
              <a:rPr lang="en-US" b="1" dirty="0">
                <a:cs typeface="Arial" charset="0"/>
              </a:rPr>
              <a:t>Possible Problems:  </a:t>
            </a:r>
            <a:r>
              <a:rPr lang="en-US" dirty="0">
                <a:cs typeface="Arial" charset="0"/>
              </a:rPr>
              <a:t>Some states have a local branch of OSHA, not the Federal agency, overseeing work zones. Be specific to the state, if possible.</a:t>
            </a:r>
          </a:p>
        </p:txBody>
      </p:sp>
    </p:spTree>
    <p:extLst>
      <p:ext uri="{BB962C8B-B14F-4D97-AF65-F5344CB8AC3E}">
        <p14:creationId xmlns:p14="http://schemas.microsoft.com/office/powerpoint/2010/main" val="3677564864"/>
      </p:ext>
    </p:extLst>
  </p:cSld>
  <p:clrMapOvr>
    <a:masterClrMapping/>
  </p:clrMapOvr>
</p:notes>
</file>

<file path=ppt/notesSlides/notesSlide1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US" b="1" dirty="0"/>
              <a:t>Key Message: </a:t>
            </a:r>
            <a:r>
              <a:rPr lang="en-US" b="0" dirty="0"/>
              <a:t>Illustrate</a:t>
            </a:r>
            <a:r>
              <a:rPr lang="en-US" dirty="0"/>
              <a:t> the clear zone</a:t>
            </a:r>
          </a:p>
          <a:p>
            <a:pPr eaLnBrk="1" hangingPunct="1"/>
            <a:r>
              <a:rPr lang="en-US" b="1" dirty="0"/>
              <a:t>Est. Presentation Time: </a:t>
            </a:r>
            <a:r>
              <a:rPr lang="en-US" b="0" dirty="0"/>
              <a:t>Less than </a:t>
            </a:r>
            <a:r>
              <a:rPr lang="en-US" dirty="0"/>
              <a:t>1 minute(s)</a:t>
            </a:r>
          </a:p>
          <a:p>
            <a:pPr eaLnBrk="1" hangingPunct="1"/>
            <a:r>
              <a:rPr lang="en-US" b="1" dirty="0"/>
              <a:t>Explanation of Cues/Builds: </a:t>
            </a:r>
            <a:r>
              <a:rPr lang="en-US" dirty="0"/>
              <a:t>None</a:t>
            </a:r>
          </a:p>
          <a:p>
            <a:pPr marL="0" lvl="1" eaLnBrk="1" hangingPunct="1"/>
            <a:r>
              <a:rPr lang="en-US" b="1" dirty="0"/>
              <a:t>Suggested Comments</a:t>
            </a:r>
            <a:r>
              <a:rPr lang="en-US" dirty="0"/>
              <a:t>: This</a:t>
            </a:r>
            <a:r>
              <a:rPr lang="en-US" baseline="0" dirty="0"/>
              <a:t> photo illustrates a hazard within the clear zone. This is an unacceptable practice!</a:t>
            </a:r>
            <a:endParaRPr lang="en-US" sz="1400" dirty="0"/>
          </a:p>
          <a:p>
            <a:pPr eaLnBrk="1" hangingPunct="1"/>
            <a:r>
              <a:rPr lang="en-US" b="1" dirty="0"/>
              <a:t>Suggested Questions: </a:t>
            </a:r>
            <a:r>
              <a:rPr lang="en-US" dirty="0"/>
              <a:t>Is this a hazard in the clear zone?</a:t>
            </a:r>
            <a:r>
              <a:rPr lang="en-US" baseline="0" dirty="0"/>
              <a:t> Yes!</a:t>
            </a:r>
            <a:endParaRPr lang="en-US" dirty="0"/>
          </a:p>
          <a:p>
            <a:r>
              <a:rPr lang="en-US" b="1" dirty="0"/>
              <a:t>Additional Information: </a:t>
            </a:r>
            <a:r>
              <a:rPr lang="en-US" sz="1200" kern="1200" baseline="0" dirty="0">
                <a:solidFill>
                  <a:schemeClr val="tx1"/>
                </a:solidFill>
                <a:ea typeface="+mn-ea"/>
                <a:cs typeface="+mn-cs"/>
              </a:rPr>
              <a:t>Photo believed to be Florida.</a:t>
            </a:r>
            <a:endParaRPr lang="en-US" dirty="0"/>
          </a:p>
          <a:p>
            <a:pPr eaLnBrk="1" hangingPunct="1"/>
            <a:r>
              <a:rPr lang="en-US" b="1" dirty="0"/>
              <a:t>Possible Problems: </a:t>
            </a:r>
            <a:r>
              <a:rPr lang="en-US" dirty="0"/>
              <a:t>None</a:t>
            </a:r>
          </a:p>
          <a:p>
            <a:endParaRPr lang="en-US" dirty="0"/>
          </a:p>
        </p:txBody>
      </p:sp>
      <p:sp>
        <p:nvSpPr>
          <p:cNvPr id="4" name="Slide Number Placeholder 3"/>
          <p:cNvSpPr>
            <a:spLocks noGrp="1"/>
          </p:cNvSpPr>
          <p:nvPr>
            <p:ph type="sldNum" sz="quarter" idx="10"/>
          </p:nvPr>
        </p:nvSpPr>
        <p:spPr/>
        <p:txBody>
          <a:bodyPr/>
          <a:lstStyle/>
          <a:p>
            <a:pPr>
              <a:defRPr/>
            </a:pPr>
            <a:fld id="{D639A4AE-E0CC-4F6C-9B02-29D463378057}" type="slidenum">
              <a:rPr lang="en-US" smtClean="0"/>
              <a:pPr>
                <a:defRPr/>
              </a:pPr>
              <a:t>172</a:t>
            </a:fld>
            <a:endParaRPr lang="en-US" dirty="0"/>
          </a:p>
        </p:txBody>
      </p:sp>
    </p:spTree>
    <p:extLst>
      <p:ext uri="{BB962C8B-B14F-4D97-AF65-F5344CB8AC3E}">
        <p14:creationId xmlns:p14="http://schemas.microsoft.com/office/powerpoint/2010/main" val="274482553"/>
      </p:ext>
    </p:extLst>
  </p:cSld>
  <p:clrMapOvr>
    <a:masterClrMapping/>
  </p:clrMapOvr>
</p:notes>
</file>

<file path=ppt/notesSlides/notesSlide1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0162" name="Rectangle 7"/>
          <p:cNvSpPr>
            <a:spLocks noGrp="1" noChangeArrowheads="1"/>
          </p:cNvSpPr>
          <p:nvPr>
            <p:ph type="sldNum" sz="quarter" idx="5"/>
          </p:nvPr>
        </p:nvSpPr>
        <p:spPr>
          <a:noFill/>
        </p:spPr>
        <p:txBody>
          <a:bodyPr/>
          <a:lstStyle/>
          <a:p>
            <a:fld id="{FE10BA1B-79A6-440B-BC1A-50E9135FB7B4}" type="slidenum">
              <a:rPr lang="en-US" smtClean="0"/>
              <a:pPr/>
              <a:t>173</a:t>
            </a:fld>
            <a:endParaRPr lang="en-US" dirty="0"/>
          </a:p>
        </p:txBody>
      </p:sp>
      <p:sp>
        <p:nvSpPr>
          <p:cNvPr id="220163" name="Rectangle 2"/>
          <p:cNvSpPr>
            <a:spLocks noGrp="1" noRot="1" noChangeAspect="1" noChangeArrowheads="1" noTextEdit="1"/>
          </p:cNvSpPr>
          <p:nvPr>
            <p:ph type="sldImg"/>
          </p:nvPr>
        </p:nvSpPr>
        <p:spPr>
          <a:solidFill>
            <a:srgbClr val="FFFFFF"/>
          </a:solidFill>
          <a:ln/>
        </p:spPr>
      </p:sp>
      <p:sp>
        <p:nvSpPr>
          <p:cNvPr id="220164" name="Rectangle 3"/>
          <p:cNvSpPr>
            <a:spLocks noGrp="1" noChangeArrowheads="1"/>
          </p:cNvSpPr>
          <p:nvPr>
            <p:ph type="body" idx="1"/>
          </p:nvPr>
        </p:nvSpPr>
        <p:spPr>
          <a:solidFill>
            <a:srgbClr val="FFFFFF"/>
          </a:solidFill>
          <a:ln>
            <a:noFill/>
          </a:ln>
        </p:spPr>
        <p:txBody>
          <a:bodyPr/>
          <a:lstStyle/>
          <a:p>
            <a:pPr eaLnBrk="1" hangingPunct="1"/>
            <a:r>
              <a:rPr lang="en-US" b="1" dirty="0"/>
              <a:t>Key Message: </a:t>
            </a:r>
            <a:r>
              <a:rPr lang="en-US" dirty="0"/>
              <a:t>Discuss barrier connections</a:t>
            </a:r>
          </a:p>
          <a:p>
            <a:pPr eaLnBrk="1" hangingPunct="1"/>
            <a:r>
              <a:rPr lang="en-US" b="1" dirty="0"/>
              <a:t>Est. Presentation Time: </a:t>
            </a:r>
            <a:r>
              <a:rPr lang="en-US" dirty="0"/>
              <a:t>1 minute(s)</a:t>
            </a:r>
          </a:p>
          <a:p>
            <a:pPr eaLnBrk="1" hangingPunct="1"/>
            <a:r>
              <a:rPr lang="en-US" b="1" dirty="0"/>
              <a:t>Explanation of Cues/Builds: </a:t>
            </a:r>
            <a:r>
              <a:rPr lang="en-US" dirty="0"/>
              <a:t>None</a:t>
            </a:r>
          </a:p>
          <a:p>
            <a:pPr marL="0" lvl="1" eaLnBrk="1" hangingPunct="1"/>
            <a:r>
              <a:rPr lang="en-US" b="1" dirty="0"/>
              <a:t>Suggested Comments</a:t>
            </a:r>
            <a:r>
              <a:rPr lang="en-US" dirty="0"/>
              <a:t>: Barriers should be connected to be effective. There are different types of connections.</a:t>
            </a:r>
            <a:endParaRPr lang="en-US" sz="1400" dirty="0"/>
          </a:p>
          <a:p>
            <a:pPr eaLnBrk="1" hangingPunct="1"/>
            <a:r>
              <a:rPr lang="en-US" b="1" dirty="0"/>
              <a:t>Suggested Questions: </a:t>
            </a:r>
            <a:r>
              <a:rPr lang="en-US" dirty="0"/>
              <a:t>Are all connections the same? What makes a good connection? What would happen if the barriers are not connected. We would have multiple exposed ends!</a:t>
            </a:r>
          </a:p>
          <a:p>
            <a:r>
              <a:rPr lang="en-US" b="1" dirty="0"/>
              <a:t>Additional Information: </a:t>
            </a:r>
            <a:r>
              <a:rPr lang="en-US" dirty="0"/>
              <a:t>Short intermittent segments of temporary traffic barrier shall not be used because they nullify the containment and redirective capabilities of the temporary traffic barrier, increase the potential for serious injury both to vehicle occupants and pedestrians, and encourage the presence of blunt, leading ends.</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a:cs typeface="Times New Roman" pitchFamily="18" charset="0"/>
              </a:rPr>
              <a:t>The typical pin and loop design that has been in use for years needs to be beefed up in order to meet current crash test criteria.  Failures of pin and loop designs have been caused by thin pins pulling out of the loops, loops breaking, or concrete fracturing due to lack of reinforcement.  There are nearly a dozen successfully crash tested designs of portable concrete barriers, and they are posted on FHWA’s web site.</a:t>
            </a:r>
            <a:r>
              <a:rPr lang="en-US" baseline="0" dirty="0">
                <a:cs typeface="Times New Roman" pitchFamily="18" charset="0"/>
              </a:rPr>
              <a:t> </a:t>
            </a:r>
            <a:r>
              <a:rPr lang="en-US" dirty="0"/>
              <a:t>As of October 1, 2002, all temporary barriers must have a connection that transfers tension and moment. </a:t>
            </a:r>
          </a:p>
          <a:p>
            <a:pPr eaLnBrk="1" hangingPunct="1"/>
            <a:r>
              <a:rPr lang="en-US" b="1" dirty="0"/>
              <a:t>Possible Problems: </a:t>
            </a:r>
            <a:r>
              <a:rPr lang="en-US" dirty="0"/>
              <a:t>None. </a:t>
            </a:r>
          </a:p>
        </p:txBody>
      </p:sp>
    </p:spTree>
    <p:extLst>
      <p:ext uri="{BB962C8B-B14F-4D97-AF65-F5344CB8AC3E}">
        <p14:creationId xmlns:p14="http://schemas.microsoft.com/office/powerpoint/2010/main" val="1666280187"/>
      </p:ext>
    </p:extLst>
  </p:cSld>
  <p:clrMapOvr>
    <a:masterClrMapping/>
  </p:clrMapOvr>
</p:notes>
</file>

<file path=ppt/notesSlides/notesSlide1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1186" name="Slide Image Placeholder 1"/>
          <p:cNvSpPr>
            <a:spLocks noGrp="1" noRot="1" noChangeAspect="1" noTextEdit="1"/>
          </p:cNvSpPr>
          <p:nvPr>
            <p:ph type="sldImg"/>
          </p:nvPr>
        </p:nvSpPr>
        <p:spPr>
          <a:ln/>
        </p:spPr>
      </p:sp>
      <p:sp>
        <p:nvSpPr>
          <p:cNvPr id="221187" name="Notes Placeholder 2"/>
          <p:cNvSpPr>
            <a:spLocks noGrp="1"/>
          </p:cNvSpPr>
          <p:nvPr>
            <p:ph type="body" idx="1"/>
          </p:nvPr>
        </p:nvSpPr>
        <p:spPr>
          <a:noFill/>
          <a:ln/>
        </p:spPr>
        <p:txBody>
          <a:bodyPr/>
          <a:lstStyle/>
          <a:p>
            <a:pPr eaLnBrk="1" hangingPunct="1"/>
            <a:r>
              <a:rPr lang="en-US" b="1" dirty="0"/>
              <a:t>Key Message: </a:t>
            </a:r>
            <a:r>
              <a:rPr lang="en-US" dirty="0"/>
              <a:t>Discuss barrier connections</a:t>
            </a:r>
          </a:p>
          <a:p>
            <a:pPr eaLnBrk="1" hangingPunct="1"/>
            <a:r>
              <a:rPr lang="en-US" b="1" dirty="0"/>
              <a:t>Est. Presentation Time: </a:t>
            </a:r>
            <a:r>
              <a:rPr lang="en-US" dirty="0"/>
              <a:t>1 minute(s)</a:t>
            </a:r>
          </a:p>
          <a:p>
            <a:pPr eaLnBrk="1" hangingPunct="1"/>
            <a:r>
              <a:rPr lang="en-US" b="1" dirty="0"/>
              <a:t>Explanation of Cues/Builds: </a:t>
            </a:r>
            <a:r>
              <a:rPr lang="en-US" dirty="0"/>
              <a:t>None</a:t>
            </a:r>
          </a:p>
          <a:p>
            <a:pPr marL="0" lvl="1" eaLnBrk="1" hangingPunct="1"/>
            <a:r>
              <a:rPr lang="en-US" b="1" dirty="0"/>
              <a:t>Suggested Comments</a:t>
            </a:r>
            <a:r>
              <a:rPr lang="en-US" dirty="0"/>
              <a:t>: Barriers should be connected to be effective. There are different types of connections.</a:t>
            </a:r>
            <a:endParaRPr lang="en-US" sz="1400" dirty="0"/>
          </a:p>
          <a:p>
            <a:pPr eaLnBrk="1" hangingPunct="1"/>
            <a:r>
              <a:rPr lang="en-US" b="1" dirty="0"/>
              <a:t>Suggested Questions: </a:t>
            </a:r>
            <a:r>
              <a:rPr lang="en-US" dirty="0"/>
              <a:t>Are all connections the same? What makes a good connection? What would happen if the barriers are not connected. We would have multiple exposed ends!</a:t>
            </a:r>
          </a:p>
          <a:p>
            <a:r>
              <a:rPr lang="en-US" b="1" dirty="0"/>
              <a:t>Additional Information: </a:t>
            </a:r>
            <a:r>
              <a:rPr lang="en-US" dirty="0"/>
              <a:t>Short intermittent segments of temporary traffic barrier shall not be used because they nullify the containment and redirective capabilities of the temporary traffic barrier, increase the potential for serious injury both to vehicle occupants and pedestrians, and encourage the presence of blunt, leading ends.</a:t>
            </a:r>
          </a:p>
          <a:p>
            <a:pPr eaLnBrk="1" hangingPunct="1"/>
            <a:r>
              <a:rPr lang="en-US" b="1" dirty="0"/>
              <a:t>Possible Problems: </a:t>
            </a:r>
            <a:r>
              <a:rPr lang="en-US" dirty="0"/>
              <a:t>None. </a:t>
            </a:r>
          </a:p>
          <a:p>
            <a:endParaRPr lang="en-US" dirty="0"/>
          </a:p>
        </p:txBody>
      </p:sp>
      <p:sp>
        <p:nvSpPr>
          <p:cNvPr id="221188" name="Slide Number Placeholder 3"/>
          <p:cNvSpPr>
            <a:spLocks noGrp="1"/>
          </p:cNvSpPr>
          <p:nvPr>
            <p:ph type="sldNum" sz="quarter" idx="5"/>
          </p:nvPr>
        </p:nvSpPr>
        <p:spPr>
          <a:noFill/>
        </p:spPr>
        <p:txBody>
          <a:bodyPr/>
          <a:lstStyle/>
          <a:p>
            <a:fld id="{C0CD102D-0F19-4C88-9EEC-A0A8B71EDE37}" type="slidenum">
              <a:rPr lang="en-US" smtClean="0"/>
              <a:pPr/>
              <a:t>174</a:t>
            </a:fld>
            <a:endParaRPr lang="en-US" dirty="0"/>
          </a:p>
        </p:txBody>
      </p:sp>
    </p:spTree>
    <p:extLst>
      <p:ext uri="{BB962C8B-B14F-4D97-AF65-F5344CB8AC3E}">
        <p14:creationId xmlns:p14="http://schemas.microsoft.com/office/powerpoint/2010/main" val="1128404774"/>
      </p:ext>
    </p:extLst>
  </p:cSld>
  <p:clrMapOvr>
    <a:masterClrMapping/>
  </p:clrMapOvr>
</p:notes>
</file>

<file path=ppt/notesSlides/notesSlide1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82" name="Slide Image Placeholder 1"/>
          <p:cNvSpPr>
            <a:spLocks noGrp="1" noRot="1" noChangeAspect="1" noTextEdit="1"/>
          </p:cNvSpPr>
          <p:nvPr>
            <p:ph type="sldImg"/>
          </p:nvPr>
        </p:nvSpPr>
        <p:spPr>
          <a:ln/>
        </p:spPr>
      </p:sp>
      <p:sp>
        <p:nvSpPr>
          <p:cNvPr id="225283" name="Notes Placeholder 2"/>
          <p:cNvSpPr>
            <a:spLocks noGrp="1"/>
          </p:cNvSpPr>
          <p:nvPr>
            <p:ph type="body" idx="1"/>
          </p:nvPr>
        </p:nvSpPr>
        <p:spPr>
          <a:noFill/>
          <a:ln/>
        </p:spPr>
        <p:txBody>
          <a:bodyPr/>
          <a:lstStyle/>
          <a:p>
            <a:pPr eaLnBrk="1" hangingPunct="1"/>
            <a:r>
              <a:rPr lang="en-US" b="1" dirty="0"/>
              <a:t>Key Message: </a:t>
            </a:r>
            <a:r>
              <a:rPr lang="en-US" dirty="0"/>
              <a:t>Illustrate barrier connection</a:t>
            </a:r>
          </a:p>
          <a:p>
            <a:pPr eaLnBrk="1" hangingPunct="1"/>
            <a:r>
              <a:rPr lang="en-US" b="1" dirty="0"/>
              <a:t>Est. Presentation Time: </a:t>
            </a:r>
            <a:r>
              <a:rPr lang="en-US" dirty="0"/>
              <a:t>1 minute(s)</a:t>
            </a:r>
          </a:p>
          <a:p>
            <a:pPr eaLnBrk="1" hangingPunct="1"/>
            <a:r>
              <a:rPr lang="en-US" b="1" dirty="0"/>
              <a:t>Explanation of Cues/Builds: </a:t>
            </a:r>
            <a:r>
              <a:rPr lang="en-US" dirty="0"/>
              <a:t>None</a:t>
            </a:r>
          </a:p>
          <a:p>
            <a:pPr marL="0" lvl="1" eaLnBrk="1" hangingPunct="1"/>
            <a:r>
              <a:rPr lang="en-US" b="1" dirty="0"/>
              <a:t>Suggested Comments</a:t>
            </a:r>
            <a:r>
              <a:rPr lang="en-US" dirty="0"/>
              <a:t>: Barriers should be connected to be effective. Notice that these barriers are not connected.</a:t>
            </a:r>
            <a:endParaRPr lang="en-US" sz="1400" dirty="0"/>
          </a:p>
          <a:p>
            <a:pPr eaLnBrk="1" hangingPunct="1"/>
            <a:r>
              <a:rPr lang="en-US" b="1" dirty="0"/>
              <a:t>Suggested Questions: </a:t>
            </a:r>
            <a:r>
              <a:rPr lang="en-US" dirty="0"/>
              <a:t>What would happen if the barriers are not connected? We would have multiple exposed ends!</a:t>
            </a:r>
          </a:p>
          <a:p>
            <a:pPr eaLnBrk="1" hangingPunct="1"/>
            <a:r>
              <a:rPr lang="en-US" b="1" dirty="0"/>
              <a:t>Additional Information: </a:t>
            </a:r>
            <a:r>
              <a:rPr lang="en-US" dirty="0"/>
              <a:t>None.</a:t>
            </a:r>
          </a:p>
          <a:p>
            <a:pPr eaLnBrk="1" hangingPunct="1"/>
            <a:r>
              <a:rPr lang="en-US" b="1" dirty="0"/>
              <a:t>Possible Problems: </a:t>
            </a:r>
            <a:r>
              <a:rPr lang="en-US" dirty="0"/>
              <a:t>None. </a:t>
            </a:r>
          </a:p>
          <a:p>
            <a:endParaRPr lang="en-US" dirty="0"/>
          </a:p>
        </p:txBody>
      </p:sp>
      <p:sp>
        <p:nvSpPr>
          <p:cNvPr id="225284" name="Slide Number Placeholder 3"/>
          <p:cNvSpPr>
            <a:spLocks noGrp="1"/>
          </p:cNvSpPr>
          <p:nvPr>
            <p:ph type="sldNum" sz="quarter" idx="5"/>
          </p:nvPr>
        </p:nvSpPr>
        <p:spPr>
          <a:noFill/>
        </p:spPr>
        <p:txBody>
          <a:bodyPr/>
          <a:lstStyle/>
          <a:p>
            <a:fld id="{30642523-7496-488F-BD46-17D77603C5CE}" type="slidenum">
              <a:rPr lang="en-US" smtClean="0"/>
              <a:pPr/>
              <a:t>175</a:t>
            </a:fld>
            <a:endParaRPr lang="en-US" dirty="0"/>
          </a:p>
        </p:txBody>
      </p:sp>
    </p:spTree>
    <p:extLst>
      <p:ext uri="{BB962C8B-B14F-4D97-AF65-F5344CB8AC3E}">
        <p14:creationId xmlns:p14="http://schemas.microsoft.com/office/powerpoint/2010/main" val="2938569504"/>
      </p:ext>
    </p:extLst>
  </p:cSld>
  <p:clrMapOvr>
    <a:masterClrMapping/>
  </p:clrMapOvr>
</p:notes>
</file>

<file path=ppt/notesSlides/notesSlide1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US" b="1" dirty="0"/>
              <a:t>Key Message: </a:t>
            </a:r>
            <a:r>
              <a:rPr lang="en-US" dirty="0"/>
              <a:t>Illustrate barrier connection</a:t>
            </a:r>
          </a:p>
          <a:p>
            <a:pPr eaLnBrk="1" hangingPunct="1"/>
            <a:r>
              <a:rPr lang="en-US" b="1" dirty="0"/>
              <a:t>Est. Presentation Time: </a:t>
            </a:r>
            <a:r>
              <a:rPr lang="en-US" dirty="0"/>
              <a:t>1 minute(s)</a:t>
            </a:r>
          </a:p>
          <a:p>
            <a:pPr eaLnBrk="1" hangingPunct="1"/>
            <a:r>
              <a:rPr lang="en-US" b="1" dirty="0"/>
              <a:t>Explanation of Cues/Builds: </a:t>
            </a:r>
            <a:r>
              <a:rPr lang="en-US" dirty="0"/>
              <a:t>None</a:t>
            </a:r>
          </a:p>
          <a:p>
            <a:pPr marL="0" lvl="1" eaLnBrk="1" hangingPunct="1"/>
            <a:r>
              <a:rPr lang="en-US" b="1" dirty="0"/>
              <a:t>Suggested Comments</a:t>
            </a:r>
            <a:r>
              <a:rPr lang="en-US" dirty="0"/>
              <a:t>: This</a:t>
            </a:r>
            <a:r>
              <a:rPr lang="en-US" baseline="0" dirty="0"/>
              <a:t> is another example of an improper use of barriers.</a:t>
            </a:r>
            <a:endParaRPr lang="en-US" sz="1400" dirty="0"/>
          </a:p>
          <a:p>
            <a:pPr eaLnBrk="1" hangingPunct="1"/>
            <a:r>
              <a:rPr lang="en-US" b="1" dirty="0"/>
              <a:t>Suggested Questions: </a:t>
            </a:r>
            <a:r>
              <a:rPr lang="en-US" dirty="0"/>
              <a:t>Which</a:t>
            </a:r>
            <a:r>
              <a:rPr lang="en-US" baseline="0" dirty="0"/>
              <a:t> device is more appropriate here? Type 3 barricades!</a:t>
            </a:r>
            <a:endParaRPr lang="en-US" dirty="0"/>
          </a:p>
          <a:p>
            <a:pPr eaLnBrk="1" hangingPunct="1"/>
            <a:r>
              <a:rPr lang="en-US" b="1" dirty="0"/>
              <a:t>Additional Information: </a:t>
            </a:r>
            <a:r>
              <a:rPr lang="en-US" dirty="0"/>
              <a:t>Photo source:</a:t>
            </a:r>
            <a:r>
              <a:rPr lang="en-US" baseline="0" dirty="0"/>
              <a:t> John Mceahern</a:t>
            </a:r>
            <a:endParaRPr lang="en-US" dirty="0"/>
          </a:p>
          <a:p>
            <a:pPr eaLnBrk="1" hangingPunct="1"/>
            <a:r>
              <a:rPr lang="en-US" b="1" dirty="0"/>
              <a:t>Possible Problems: </a:t>
            </a:r>
            <a:r>
              <a:rPr lang="en-US" dirty="0"/>
              <a:t>None. </a:t>
            </a:r>
          </a:p>
          <a:p>
            <a:endParaRPr lang="en-US" dirty="0"/>
          </a:p>
        </p:txBody>
      </p:sp>
      <p:sp>
        <p:nvSpPr>
          <p:cNvPr id="4" name="Slide Number Placeholder 3"/>
          <p:cNvSpPr>
            <a:spLocks noGrp="1"/>
          </p:cNvSpPr>
          <p:nvPr>
            <p:ph type="sldNum" sz="quarter" idx="10"/>
          </p:nvPr>
        </p:nvSpPr>
        <p:spPr/>
        <p:txBody>
          <a:bodyPr/>
          <a:lstStyle/>
          <a:p>
            <a:pPr>
              <a:defRPr/>
            </a:pPr>
            <a:fld id="{D639A4AE-E0CC-4F6C-9B02-29D463378057}" type="slidenum">
              <a:rPr lang="en-US" smtClean="0"/>
              <a:pPr>
                <a:defRPr/>
              </a:pPr>
              <a:t>176</a:t>
            </a:fld>
            <a:endParaRPr lang="en-US" dirty="0"/>
          </a:p>
        </p:txBody>
      </p:sp>
    </p:spTree>
    <p:extLst>
      <p:ext uri="{BB962C8B-B14F-4D97-AF65-F5344CB8AC3E}">
        <p14:creationId xmlns:p14="http://schemas.microsoft.com/office/powerpoint/2010/main" val="306321089"/>
      </p:ext>
    </p:extLst>
  </p:cSld>
  <p:clrMapOvr>
    <a:masterClrMapping/>
  </p:clrMapOvr>
</p:notes>
</file>

<file path=ppt/notesSlides/notesSlide1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US" b="1" dirty="0"/>
              <a:t>Key Message: </a:t>
            </a:r>
            <a:r>
              <a:rPr lang="en-US" dirty="0"/>
              <a:t>Illustrate barrier connection</a:t>
            </a:r>
          </a:p>
          <a:p>
            <a:pPr eaLnBrk="1" hangingPunct="1"/>
            <a:r>
              <a:rPr lang="en-US" b="1" dirty="0"/>
              <a:t>Est. Presentation Time: </a:t>
            </a:r>
            <a:r>
              <a:rPr lang="en-US" dirty="0"/>
              <a:t>1 minute(s)</a:t>
            </a:r>
          </a:p>
          <a:p>
            <a:pPr eaLnBrk="1" hangingPunct="1"/>
            <a:r>
              <a:rPr lang="en-US" b="1" dirty="0"/>
              <a:t>Explanation of Cues/Builds: </a:t>
            </a:r>
            <a:r>
              <a:rPr lang="en-US" dirty="0"/>
              <a:t>None</a:t>
            </a:r>
          </a:p>
          <a:p>
            <a:pPr marL="0" lvl="1" eaLnBrk="1" hangingPunct="1"/>
            <a:r>
              <a:rPr lang="en-US" b="1" dirty="0"/>
              <a:t>Suggested Comments</a:t>
            </a:r>
            <a:r>
              <a:rPr lang="en-US" dirty="0"/>
              <a:t>: This</a:t>
            </a:r>
            <a:r>
              <a:rPr lang="en-US" baseline="0" dirty="0"/>
              <a:t> is another example of an improper use of barriers.</a:t>
            </a:r>
            <a:endParaRPr lang="en-US" sz="1400" dirty="0"/>
          </a:p>
          <a:p>
            <a:pPr eaLnBrk="1" hangingPunct="1"/>
            <a:r>
              <a:rPr lang="en-US" b="1" dirty="0"/>
              <a:t>Suggested Questions: </a:t>
            </a:r>
            <a:r>
              <a:rPr lang="en-US" dirty="0"/>
              <a:t>Which</a:t>
            </a:r>
            <a:r>
              <a:rPr lang="en-US" baseline="0" dirty="0"/>
              <a:t> device is more appropriate here? Perhaps drums since there is no hazard.</a:t>
            </a:r>
            <a:endParaRPr lang="en-US" dirty="0"/>
          </a:p>
          <a:p>
            <a:pPr marL="0" marR="0" indent="0" algn="l" defTabSz="914400" rtl="0" eaLnBrk="1" fontAlgn="base" latinLnBrk="0" hangingPunct="1">
              <a:lnSpc>
                <a:spcPct val="100000"/>
              </a:lnSpc>
              <a:spcBef>
                <a:spcPct val="30000"/>
              </a:spcBef>
              <a:spcAft>
                <a:spcPct val="0"/>
              </a:spcAft>
              <a:buClrTx/>
              <a:buSzTx/>
              <a:buFontTx/>
              <a:buNone/>
              <a:tabLst/>
              <a:defRPr/>
            </a:pPr>
            <a:r>
              <a:rPr lang="en-US" b="1" dirty="0"/>
              <a:t>Additional Information: </a:t>
            </a:r>
            <a:r>
              <a:rPr lang="en-US" dirty="0"/>
              <a:t>Photo from Utah DOT</a:t>
            </a:r>
          </a:p>
          <a:p>
            <a:pPr eaLnBrk="1" hangingPunct="1"/>
            <a:r>
              <a:rPr lang="en-US" b="1" dirty="0"/>
              <a:t>Possible Problems: </a:t>
            </a:r>
            <a:r>
              <a:rPr lang="en-US" dirty="0"/>
              <a:t>None. </a:t>
            </a:r>
          </a:p>
        </p:txBody>
      </p:sp>
      <p:sp>
        <p:nvSpPr>
          <p:cNvPr id="4" name="Slide Number Placeholder 3"/>
          <p:cNvSpPr>
            <a:spLocks noGrp="1"/>
          </p:cNvSpPr>
          <p:nvPr>
            <p:ph type="sldNum" sz="quarter" idx="10"/>
          </p:nvPr>
        </p:nvSpPr>
        <p:spPr/>
        <p:txBody>
          <a:bodyPr/>
          <a:lstStyle/>
          <a:p>
            <a:pPr>
              <a:defRPr/>
            </a:pPr>
            <a:fld id="{AF1660F7-4DB6-4A46-9055-DEACA788975C}" type="slidenum">
              <a:rPr lang="en-US" smtClean="0"/>
              <a:pPr>
                <a:defRPr/>
              </a:pPr>
              <a:t>177</a:t>
            </a:fld>
            <a:endParaRPr lang="en-US" dirty="0"/>
          </a:p>
        </p:txBody>
      </p:sp>
    </p:spTree>
    <p:extLst>
      <p:ext uri="{BB962C8B-B14F-4D97-AF65-F5344CB8AC3E}">
        <p14:creationId xmlns:p14="http://schemas.microsoft.com/office/powerpoint/2010/main" val="3461007615"/>
      </p:ext>
    </p:extLst>
  </p:cSld>
  <p:clrMapOvr>
    <a:masterClrMapping/>
  </p:clrMapOvr>
</p:notes>
</file>

<file path=ppt/notesSlides/notesSlide1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6306" name="Rectangle 7"/>
          <p:cNvSpPr>
            <a:spLocks noGrp="1" noChangeArrowheads="1"/>
          </p:cNvSpPr>
          <p:nvPr>
            <p:ph type="sldNum" sz="quarter" idx="5"/>
          </p:nvPr>
        </p:nvSpPr>
        <p:spPr>
          <a:noFill/>
        </p:spPr>
        <p:txBody>
          <a:bodyPr/>
          <a:lstStyle/>
          <a:p>
            <a:fld id="{1755579E-2F20-41AD-9D8B-50484594CE42}" type="slidenum">
              <a:rPr lang="en-US" smtClean="0"/>
              <a:pPr/>
              <a:t>178</a:t>
            </a:fld>
            <a:endParaRPr lang="en-US" dirty="0"/>
          </a:p>
        </p:txBody>
      </p:sp>
      <p:sp>
        <p:nvSpPr>
          <p:cNvPr id="226307" name="Rectangle 2"/>
          <p:cNvSpPr>
            <a:spLocks noGrp="1" noRot="1" noChangeAspect="1" noChangeArrowheads="1" noTextEdit="1"/>
          </p:cNvSpPr>
          <p:nvPr>
            <p:ph type="sldImg"/>
          </p:nvPr>
        </p:nvSpPr>
        <p:spPr>
          <a:solidFill>
            <a:srgbClr val="FFFFFF"/>
          </a:solidFill>
          <a:ln/>
        </p:spPr>
      </p:sp>
      <p:sp>
        <p:nvSpPr>
          <p:cNvPr id="226308" name="Rectangle 3"/>
          <p:cNvSpPr>
            <a:spLocks noGrp="1" noChangeArrowheads="1"/>
          </p:cNvSpPr>
          <p:nvPr>
            <p:ph type="body" idx="1"/>
          </p:nvPr>
        </p:nvSpPr>
        <p:spPr>
          <a:xfrm>
            <a:off x="381000" y="4343400"/>
            <a:ext cx="5943600" cy="4114800"/>
          </a:xfrm>
          <a:solidFill>
            <a:srgbClr val="FFFFFF"/>
          </a:solidFill>
          <a:ln>
            <a:noFill/>
          </a:ln>
        </p:spPr>
        <p:txBody>
          <a:bodyPr/>
          <a:lstStyle/>
          <a:p>
            <a:pPr eaLnBrk="1" hangingPunct="1"/>
            <a:r>
              <a:rPr lang="en-US" sz="1000" b="1" dirty="0"/>
              <a:t>Key Message: </a:t>
            </a:r>
            <a:r>
              <a:rPr lang="en-US" sz="1000" dirty="0"/>
              <a:t>Illustrate pin/loop barrier connection</a:t>
            </a:r>
          </a:p>
          <a:p>
            <a:pPr eaLnBrk="1" hangingPunct="1"/>
            <a:r>
              <a:rPr lang="en-US" sz="1000" b="1" dirty="0"/>
              <a:t>Est. Presentation Time: </a:t>
            </a:r>
            <a:r>
              <a:rPr lang="en-US" sz="1000" dirty="0"/>
              <a:t>1 minute(s)</a:t>
            </a:r>
          </a:p>
          <a:p>
            <a:pPr eaLnBrk="1" hangingPunct="1"/>
            <a:r>
              <a:rPr lang="en-US" sz="1000" b="1" dirty="0"/>
              <a:t>Explanation of Cues/Builds: </a:t>
            </a:r>
            <a:r>
              <a:rPr lang="en-US" sz="1000" dirty="0"/>
              <a:t>None</a:t>
            </a:r>
          </a:p>
          <a:p>
            <a:pPr marL="0" lvl="1" eaLnBrk="1" hangingPunct="1"/>
            <a:r>
              <a:rPr lang="en-US" sz="1000" b="1" dirty="0"/>
              <a:t>Suggested Comments</a:t>
            </a:r>
            <a:r>
              <a:rPr lang="en-US" sz="1000" dirty="0"/>
              <a:t>: The pin and loop is an effective barrier connection mechanism. The pin, however may fly off when the barrier is struck. This connection did not pass the crash test and may be phased out</a:t>
            </a:r>
            <a:r>
              <a:rPr lang="en-US" sz="1000" dirty="0">
                <a:cs typeface="Times New Roman" pitchFamily="18" charset="0"/>
              </a:rPr>
              <a:t>.  Failures of pin and loop designs have been caused by thin pins pulling out of the loops, loops breaking, or concrete fracturing due to lack of reinforcement.  There are nearly a dozen successfully crash tested designs of portable concrete barriers, and they are posted on the FHWA web site.</a:t>
            </a:r>
          </a:p>
          <a:p>
            <a:pPr eaLnBrk="1" hangingPunct="1"/>
            <a:r>
              <a:rPr lang="en-US" sz="1000" b="1" dirty="0"/>
              <a:t>Suggested Questions: </a:t>
            </a:r>
            <a:r>
              <a:rPr lang="en-US" sz="1000" dirty="0"/>
              <a:t>What would happen if the barrier is impacted? The pin may fly off becoming a projectile.</a:t>
            </a:r>
          </a:p>
          <a:p>
            <a:r>
              <a:rPr lang="en-US" sz="1000" b="1" dirty="0"/>
              <a:t>Additional Information: </a:t>
            </a:r>
            <a:r>
              <a:rPr lang="en-US" sz="1000" dirty="0"/>
              <a:t>Info from FHWA Nich Artimovich: The simple pin-and-loop (two loops at either end of the barrier segment) did not pass crash testing under NCHRP Report 350 – the pin deforms too much, allowing the barrier to separate and deflect so much that the test vehicle rolls over.  We have, however, allowed barriers of this common design to remain in use until the end of their service life.  The generic solution so the pin-and-loop is to use two loops at the top and one at the bottom of the barrier, with the opposite arrangement on the other end of the segment – in each case the single loop goes between the pair of loops on the other barrier. This spreads the  forces out on the pin so that it does not deform nearly as much, and the barrier resists deformation much better.</a:t>
            </a:r>
          </a:p>
          <a:p>
            <a:r>
              <a:rPr lang="en-US" sz="1000" dirty="0"/>
              <a:t>Nicholas Artimovich, II,</a:t>
            </a:r>
            <a:r>
              <a:rPr lang="en-US" sz="1000" baseline="0" dirty="0"/>
              <a:t> </a:t>
            </a:r>
            <a:r>
              <a:rPr lang="en-US" sz="1000" dirty="0"/>
              <a:t>Highway Engineer, Office of Safety Design.</a:t>
            </a:r>
            <a:r>
              <a:rPr lang="en-US" sz="1000" baseline="0" dirty="0"/>
              <a:t> </a:t>
            </a:r>
            <a:r>
              <a:rPr lang="en-US" sz="1000" dirty="0"/>
              <a:t>Federal Highway Administration HSSD</a:t>
            </a:r>
            <a:r>
              <a:rPr lang="en-US" sz="1000" baseline="0" dirty="0"/>
              <a:t>, </a:t>
            </a:r>
            <a:r>
              <a:rPr lang="en-US" sz="1000" dirty="0"/>
              <a:t>email: </a:t>
            </a:r>
            <a:r>
              <a:rPr lang="en-US" sz="1000" dirty="0">
                <a:hlinkClick r:id="rId3"/>
              </a:rPr>
              <a:t>nick.artimovich@dot.gov</a:t>
            </a:r>
            <a:r>
              <a:rPr lang="en-US" sz="1000" dirty="0"/>
              <a:t>,</a:t>
            </a:r>
            <a:r>
              <a:rPr lang="en-US" sz="1000" baseline="0" dirty="0"/>
              <a:t> </a:t>
            </a:r>
            <a:r>
              <a:rPr lang="en-US" sz="1000" dirty="0"/>
              <a:t>phone: 202-366-1331.</a:t>
            </a:r>
            <a:r>
              <a:rPr lang="en-US" sz="1000" baseline="0" dirty="0"/>
              <a:t> </a:t>
            </a:r>
            <a:r>
              <a:rPr lang="en-US" sz="1000" dirty="0"/>
              <a:t>web: </a:t>
            </a:r>
            <a:r>
              <a:rPr lang="en-US" sz="1000" dirty="0">
                <a:hlinkClick r:id="rId4"/>
              </a:rPr>
              <a:t>http://safety.fhwa.dot.gov</a:t>
            </a:r>
            <a:r>
              <a:rPr lang="en-US" sz="1000" dirty="0"/>
              <a:t> </a:t>
            </a:r>
          </a:p>
          <a:p>
            <a:r>
              <a:rPr lang="en-US" sz="1000" dirty="0"/>
              <a:t>FHWA</a:t>
            </a:r>
            <a:r>
              <a:rPr lang="en-US" sz="1000" baseline="0" dirty="0"/>
              <a:t> web page: </a:t>
            </a:r>
            <a:r>
              <a:rPr lang="en-US" sz="1000" dirty="0"/>
              <a:t>The typical pin and loop design that has been in use for years needs to be beefed up in order to meet current crash test criteria. Failures of pin and loop designs have been caused by thin pins pulling out of the loops, loops breaking, or concrete fracturing due to lack of reinforcement. There are nearly a dozen successfully crash tested designs of portable concrete barriers, </a:t>
            </a:r>
          </a:p>
          <a:p>
            <a:pPr eaLnBrk="1" hangingPunct="1"/>
            <a:r>
              <a:rPr lang="en-US" sz="1000" b="1" dirty="0"/>
              <a:t>Possible Problems: </a:t>
            </a:r>
            <a:r>
              <a:rPr lang="en-US" sz="1000" dirty="0"/>
              <a:t>This refers to NCHRP Report 350 requirements.</a:t>
            </a:r>
          </a:p>
        </p:txBody>
      </p:sp>
    </p:spTree>
    <p:extLst>
      <p:ext uri="{BB962C8B-B14F-4D97-AF65-F5344CB8AC3E}">
        <p14:creationId xmlns:p14="http://schemas.microsoft.com/office/powerpoint/2010/main" val="2364941012"/>
      </p:ext>
    </p:extLst>
  </p:cSld>
  <p:clrMapOvr>
    <a:masterClrMapping/>
  </p:clrMapOvr>
</p:notes>
</file>

<file path=ppt/notesSlides/notesSlide1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7330" name="Rectangle 7"/>
          <p:cNvSpPr>
            <a:spLocks noGrp="1" noChangeArrowheads="1"/>
          </p:cNvSpPr>
          <p:nvPr>
            <p:ph type="sldNum" sz="quarter" idx="5"/>
          </p:nvPr>
        </p:nvSpPr>
        <p:spPr>
          <a:noFill/>
        </p:spPr>
        <p:txBody>
          <a:bodyPr/>
          <a:lstStyle/>
          <a:p>
            <a:fld id="{61E520DA-4DC4-4FE7-89C3-3430D08A5FB2}" type="slidenum">
              <a:rPr lang="en-US" smtClean="0"/>
              <a:pPr/>
              <a:t>179</a:t>
            </a:fld>
            <a:endParaRPr lang="en-US" dirty="0"/>
          </a:p>
        </p:txBody>
      </p:sp>
      <p:sp>
        <p:nvSpPr>
          <p:cNvPr id="227331" name="Rectangle 2"/>
          <p:cNvSpPr>
            <a:spLocks noGrp="1" noRot="1" noChangeAspect="1" noChangeArrowheads="1" noTextEdit="1"/>
          </p:cNvSpPr>
          <p:nvPr>
            <p:ph type="sldImg"/>
          </p:nvPr>
        </p:nvSpPr>
        <p:spPr>
          <a:solidFill>
            <a:srgbClr val="FFFFFF"/>
          </a:solidFill>
          <a:ln/>
        </p:spPr>
      </p:sp>
      <p:sp>
        <p:nvSpPr>
          <p:cNvPr id="227332" name="Rectangle 3"/>
          <p:cNvSpPr>
            <a:spLocks noGrp="1" noChangeArrowheads="1"/>
          </p:cNvSpPr>
          <p:nvPr>
            <p:ph type="body" idx="1"/>
          </p:nvPr>
        </p:nvSpPr>
        <p:spPr>
          <a:solidFill>
            <a:srgbClr val="FFFFFF"/>
          </a:solidFill>
          <a:ln>
            <a:noFill/>
          </a:ln>
        </p:spPr>
        <p:txBody>
          <a:bodyPr/>
          <a:lstStyle/>
          <a:p>
            <a:pPr eaLnBrk="1" hangingPunct="1"/>
            <a:r>
              <a:rPr lang="en-US" b="1" dirty="0"/>
              <a:t>Key Message: </a:t>
            </a:r>
            <a:r>
              <a:rPr lang="en-US" dirty="0"/>
              <a:t>Discuss channel connections</a:t>
            </a:r>
          </a:p>
          <a:p>
            <a:pPr eaLnBrk="1" hangingPunct="1"/>
            <a:r>
              <a:rPr lang="en-US" b="1" dirty="0"/>
              <a:t>Est. Presentation Time: </a:t>
            </a:r>
            <a:r>
              <a:rPr lang="en-US" dirty="0"/>
              <a:t>1 minute(s)</a:t>
            </a:r>
          </a:p>
          <a:p>
            <a:pPr eaLnBrk="1" hangingPunct="1"/>
            <a:r>
              <a:rPr lang="en-US" b="1" dirty="0"/>
              <a:t>Explanation of Cues/Builds: </a:t>
            </a:r>
            <a:r>
              <a:rPr lang="en-US" dirty="0"/>
              <a:t>None</a:t>
            </a:r>
          </a:p>
          <a:p>
            <a:pPr marL="0" lvl="1" eaLnBrk="1" hangingPunct="1"/>
            <a:r>
              <a:rPr lang="en-US" b="1" dirty="0"/>
              <a:t>Suggested Comments</a:t>
            </a:r>
            <a:r>
              <a:rPr lang="en-US" dirty="0"/>
              <a:t>: This is a better connection, a channel connection (J-J hook, which is a proprietary name). There are no projectiles to fly off. It also allows for the flare. This design passed the crash test. It allow no loss of structural integrity due to bent or missing hardware. State and Federal transportation officials require “positive connection barriers” for increased safety.</a:t>
            </a:r>
          </a:p>
          <a:p>
            <a:pPr eaLnBrk="1" hangingPunct="1"/>
            <a:r>
              <a:rPr lang="en-US" b="1" dirty="0"/>
              <a:t>Suggested Questions: </a:t>
            </a:r>
            <a:r>
              <a:rPr lang="en-US" dirty="0"/>
              <a:t>None</a:t>
            </a:r>
          </a:p>
          <a:p>
            <a:pPr eaLnBrk="1" hangingPunct="1"/>
            <a:r>
              <a:rPr lang="en-US" b="1" dirty="0"/>
              <a:t>Additional Information: </a:t>
            </a:r>
            <a:r>
              <a:rPr lang="en-US" dirty="0"/>
              <a:t>Photo from www.jjhooks.com.</a:t>
            </a:r>
          </a:p>
          <a:p>
            <a:pPr eaLnBrk="1" hangingPunct="1"/>
            <a:r>
              <a:rPr lang="en-US" b="1" dirty="0"/>
              <a:t>Possible Problems: </a:t>
            </a:r>
            <a:r>
              <a:rPr lang="en-US" dirty="0"/>
              <a:t>J-J Hook is a proprietary term. NCHRP 350 Level 3 compliant. The Federal Highway Administration memorandum regarding guidelines for application of the Roadside Design Guide requires states to use only crash tested barriers that have been tested and classified as operational on Federal-aid projects.</a:t>
            </a:r>
          </a:p>
          <a:p>
            <a:pPr eaLnBrk="1" hangingPunct="1"/>
            <a:endParaRPr lang="en-US" dirty="0"/>
          </a:p>
        </p:txBody>
      </p:sp>
    </p:spTree>
    <p:extLst>
      <p:ext uri="{BB962C8B-B14F-4D97-AF65-F5344CB8AC3E}">
        <p14:creationId xmlns:p14="http://schemas.microsoft.com/office/powerpoint/2010/main" val="3047236268"/>
      </p:ext>
    </p:extLst>
  </p:cSld>
  <p:clrMapOvr>
    <a:masterClrMapping/>
  </p:clrMapOvr>
</p:notes>
</file>

<file path=ppt/notesSlides/notesSlide1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8354" name="Rectangle 7"/>
          <p:cNvSpPr>
            <a:spLocks noGrp="1" noChangeArrowheads="1"/>
          </p:cNvSpPr>
          <p:nvPr>
            <p:ph type="sldNum" sz="quarter" idx="5"/>
          </p:nvPr>
        </p:nvSpPr>
        <p:spPr>
          <a:noFill/>
        </p:spPr>
        <p:txBody>
          <a:bodyPr/>
          <a:lstStyle/>
          <a:p>
            <a:fld id="{735C0043-51F2-4432-A867-5AF72771E97D}" type="slidenum">
              <a:rPr lang="en-US" smtClean="0"/>
              <a:pPr/>
              <a:t>180</a:t>
            </a:fld>
            <a:endParaRPr lang="en-US" dirty="0"/>
          </a:p>
        </p:txBody>
      </p:sp>
      <p:sp>
        <p:nvSpPr>
          <p:cNvPr id="228355" name="Rectangle 2"/>
          <p:cNvSpPr>
            <a:spLocks noGrp="1" noRot="1" noChangeAspect="1" noChangeArrowheads="1" noTextEdit="1"/>
          </p:cNvSpPr>
          <p:nvPr>
            <p:ph type="sldImg"/>
          </p:nvPr>
        </p:nvSpPr>
        <p:spPr>
          <a:ln/>
        </p:spPr>
      </p:sp>
      <p:sp>
        <p:nvSpPr>
          <p:cNvPr id="228356" name="Rectangle 3"/>
          <p:cNvSpPr>
            <a:spLocks noGrp="1" noChangeArrowheads="1"/>
          </p:cNvSpPr>
          <p:nvPr>
            <p:ph type="body" idx="1"/>
          </p:nvPr>
        </p:nvSpPr>
        <p:spPr>
          <a:noFill/>
          <a:ln/>
        </p:spPr>
        <p:txBody>
          <a:bodyPr/>
          <a:lstStyle/>
          <a:p>
            <a:pPr eaLnBrk="1" hangingPunct="1"/>
            <a:r>
              <a:rPr lang="en-US" b="1" dirty="0"/>
              <a:t>Key Message: </a:t>
            </a:r>
            <a:r>
              <a:rPr lang="en-US" dirty="0"/>
              <a:t>Discuss channel connection</a:t>
            </a:r>
          </a:p>
          <a:p>
            <a:pPr eaLnBrk="1" hangingPunct="1"/>
            <a:r>
              <a:rPr lang="en-US" b="1" dirty="0"/>
              <a:t>Est. Presentation Time: </a:t>
            </a:r>
            <a:r>
              <a:rPr lang="en-US" dirty="0"/>
              <a:t>1 minute(s)</a:t>
            </a:r>
          </a:p>
          <a:p>
            <a:pPr eaLnBrk="1" hangingPunct="1"/>
            <a:r>
              <a:rPr lang="en-US" b="1" dirty="0"/>
              <a:t>Explanation of Cues/Builds: </a:t>
            </a:r>
            <a:r>
              <a:rPr lang="en-US" dirty="0"/>
              <a:t>None</a:t>
            </a:r>
          </a:p>
          <a:p>
            <a:pPr marL="0" lvl="1" eaLnBrk="1" hangingPunct="1"/>
            <a:r>
              <a:rPr lang="en-US" b="1" dirty="0"/>
              <a:t>Suggested Comments</a:t>
            </a:r>
            <a:r>
              <a:rPr lang="en-US" dirty="0"/>
              <a:t>: This is the</a:t>
            </a:r>
            <a:r>
              <a:rPr lang="en-US" baseline="0" dirty="0"/>
              <a:t> </a:t>
            </a:r>
            <a:r>
              <a:rPr lang="en-US" dirty="0"/>
              <a:t>J-J hook.. There are no projectiles to fly off. It also allows for the flare. This design passed the crash test. It allow no loss of structural integrity due to bent or missing hardware. </a:t>
            </a:r>
          </a:p>
          <a:p>
            <a:pPr eaLnBrk="1" hangingPunct="1"/>
            <a:r>
              <a:rPr lang="en-US" b="1" dirty="0"/>
              <a:t>Suggested Questions: </a:t>
            </a:r>
            <a:r>
              <a:rPr lang="en-US" dirty="0"/>
              <a:t>None</a:t>
            </a:r>
          </a:p>
          <a:p>
            <a:r>
              <a:rPr lang="en-US" b="1" dirty="0"/>
              <a:t>Additional Information: </a:t>
            </a:r>
            <a:r>
              <a:rPr lang="en-US" dirty="0"/>
              <a:t>Please go to FHWA’s web site </a:t>
            </a:r>
            <a:r>
              <a:rPr lang="en-US" dirty="0">
                <a:hlinkClick r:id="rId3"/>
              </a:rPr>
              <a:t>http://safety.fhwa.dot.gov/roadway_dept/policy_guide/road_hardware/barriers</a:t>
            </a:r>
            <a:r>
              <a:rPr lang="en-US" dirty="0"/>
              <a:t> </a:t>
            </a:r>
          </a:p>
          <a:p>
            <a:r>
              <a:rPr lang="en-US" dirty="0"/>
              <a:t>and use the Search by Keyword feature, highlighting “Temporary Concrete Barriers/Steel Barriers” and you will find all portable barrier systems that are acceptable for use.</a:t>
            </a:r>
          </a:p>
          <a:p>
            <a:pPr eaLnBrk="1" hangingPunct="1"/>
            <a:r>
              <a:rPr lang="en-US" b="1" dirty="0"/>
              <a:t>Possible Problems: </a:t>
            </a:r>
            <a:r>
              <a:rPr lang="en-US" dirty="0"/>
              <a:t>J-J Hook is a proprietary term. NCHRP 350 Level 3 compliant. The Federal Highway Administration memorandum regarding guidelines for application of the Roadside Design Guide requires states to use only crash tested barriers that have been tested and classified as operational on Federal-aid projects.</a:t>
            </a:r>
          </a:p>
          <a:p>
            <a:pPr eaLnBrk="1" hangingPunct="1"/>
            <a:endParaRPr lang="en-US" dirty="0"/>
          </a:p>
        </p:txBody>
      </p:sp>
    </p:spTree>
    <p:extLst>
      <p:ext uri="{BB962C8B-B14F-4D97-AF65-F5344CB8AC3E}">
        <p14:creationId xmlns:p14="http://schemas.microsoft.com/office/powerpoint/2010/main" val="4205366765"/>
      </p:ext>
    </p:extLst>
  </p:cSld>
  <p:clrMapOvr>
    <a:masterClrMapping/>
  </p:clrMapOvr>
</p:notes>
</file>

<file path=ppt/notesSlides/notesSlide1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9378" name="Slide Image Placeholder 1"/>
          <p:cNvSpPr>
            <a:spLocks noGrp="1" noRot="1" noChangeAspect="1" noTextEdit="1"/>
          </p:cNvSpPr>
          <p:nvPr>
            <p:ph type="sldImg"/>
          </p:nvPr>
        </p:nvSpPr>
        <p:spPr>
          <a:ln/>
        </p:spPr>
      </p:sp>
      <p:sp>
        <p:nvSpPr>
          <p:cNvPr id="229379" name="Notes Placeholder 2"/>
          <p:cNvSpPr>
            <a:spLocks noGrp="1"/>
          </p:cNvSpPr>
          <p:nvPr>
            <p:ph type="body" idx="1"/>
          </p:nvPr>
        </p:nvSpPr>
        <p:spPr>
          <a:noFill/>
          <a:ln/>
        </p:spPr>
        <p:txBody>
          <a:bodyPr/>
          <a:lstStyle/>
          <a:p>
            <a:pPr eaLnBrk="1" hangingPunct="1"/>
            <a:r>
              <a:rPr lang="en-US" b="1" dirty="0"/>
              <a:t>Key Message: </a:t>
            </a:r>
            <a:r>
              <a:rPr lang="en-US" dirty="0"/>
              <a:t>Discuss J-J</a:t>
            </a:r>
            <a:r>
              <a:rPr lang="en-US" baseline="0" dirty="0"/>
              <a:t> Hook </a:t>
            </a:r>
            <a:r>
              <a:rPr lang="en-US" dirty="0"/>
              <a:t>connection</a:t>
            </a:r>
          </a:p>
          <a:p>
            <a:pPr eaLnBrk="1" hangingPunct="1"/>
            <a:r>
              <a:rPr lang="en-US" b="1" dirty="0"/>
              <a:t>Est. Presentation Time: </a:t>
            </a:r>
            <a:r>
              <a:rPr lang="en-US" dirty="0"/>
              <a:t>1 minute(s)</a:t>
            </a:r>
          </a:p>
          <a:p>
            <a:pPr eaLnBrk="1" hangingPunct="1"/>
            <a:r>
              <a:rPr lang="en-US" b="1" dirty="0"/>
              <a:t>Explanation of Cues/Builds: </a:t>
            </a:r>
            <a:r>
              <a:rPr lang="en-US" dirty="0"/>
              <a:t>None</a:t>
            </a:r>
          </a:p>
          <a:p>
            <a:r>
              <a:rPr lang="en-US" b="1" dirty="0"/>
              <a:t>Suggested Comments</a:t>
            </a:r>
            <a:r>
              <a:rPr lang="en-US" dirty="0"/>
              <a:t>: The J-J Hooks connection consists of two identical steel J-shaped hooks, which are cast into the barrier, creating a continuous steel connection. To attach the barrier ends, one barrier is lowered vertically next to an adjacent barrier. With minimal guidance, the self aligning connection automatically “hooks” into place. Workers don’t need to endanger their hands by having them in between barriers during the connection process. Lost or stolen hardware issues are eliminated because of the integrated barrier connection. J-J Hooks barrier provide a continuous positive shear connection throughout the barrier system. As the J-J Hooks are identical, there are no left or right pieces, simplifying the installation process. Due to vertical lift, one barrier can be removed without disturbing adjacent barriers.</a:t>
            </a:r>
          </a:p>
          <a:p>
            <a:pPr eaLnBrk="1" hangingPunct="1"/>
            <a:r>
              <a:rPr lang="en-US" b="1" dirty="0"/>
              <a:t>Suggested Questions: </a:t>
            </a:r>
            <a:r>
              <a:rPr lang="en-US" dirty="0"/>
              <a:t>None</a:t>
            </a:r>
          </a:p>
          <a:p>
            <a:r>
              <a:rPr lang="en-US" b="1" dirty="0"/>
              <a:t>Additional Information: </a:t>
            </a:r>
            <a:r>
              <a:rPr lang="en-US" dirty="0"/>
              <a:t>Please go to FHWA’s web site </a:t>
            </a:r>
            <a:r>
              <a:rPr lang="en-US" dirty="0">
                <a:hlinkClick r:id="rId3"/>
              </a:rPr>
              <a:t>http://safety.fhwa.dot.gov/roadway_dept/policy_guide/road_hardware/barriers</a:t>
            </a:r>
            <a:r>
              <a:rPr lang="en-US" dirty="0"/>
              <a:t> </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a:t>and use the Search by Keyword feature, highlighting “Temporary Concrete Barriers/Steel Barriers” and you will find all portable barrier systems that are acceptable for use. Source: http://www.jjhooks.com/connection.shtml</a:t>
            </a:r>
          </a:p>
          <a:p>
            <a:pPr eaLnBrk="1" hangingPunct="1"/>
            <a:r>
              <a:rPr lang="en-US" b="1" dirty="0"/>
              <a:t>Possible Problems: </a:t>
            </a:r>
            <a:r>
              <a:rPr lang="en-US" dirty="0"/>
              <a:t>J-J Hook is a proprietary term. NCHRP 350 Level 3 compliant. The Federal Highway Administration memorandum regarding guidelines for application of the Roadside Design Guide requires states to use only crash tested barriers that have been tested and classified as operational on Federal-aid projects.</a:t>
            </a:r>
          </a:p>
        </p:txBody>
      </p:sp>
      <p:sp>
        <p:nvSpPr>
          <p:cNvPr id="229380" name="Slide Number Placeholder 3"/>
          <p:cNvSpPr>
            <a:spLocks noGrp="1"/>
          </p:cNvSpPr>
          <p:nvPr>
            <p:ph type="sldNum" sz="quarter" idx="5"/>
          </p:nvPr>
        </p:nvSpPr>
        <p:spPr>
          <a:noFill/>
        </p:spPr>
        <p:txBody>
          <a:bodyPr/>
          <a:lstStyle/>
          <a:p>
            <a:fld id="{56786A4F-8AD4-42FF-84CC-7BE98954A254}" type="slidenum">
              <a:rPr lang="en-US" smtClean="0"/>
              <a:pPr/>
              <a:t>181</a:t>
            </a:fld>
            <a:endParaRPr lang="en-US" dirty="0"/>
          </a:p>
        </p:txBody>
      </p:sp>
    </p:spTree>
    <p:extLst>
      <p:ext uri="{BB962C8B-B14F-4D97-AF65-F5344CB8AC3E}">
        <p14:creationId xmlns:p14="http://schemas.microsoft.com/office/powerpoint/2010/main" val="425967457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42" name="Rectangle 2"/>
          <p:cNvSpPr>
            <a:spLocks noGrp="1" noRot="1" noChangeAspect="1" noChangeArrowheads="1" noTextEdit="1"/>
          </p:cNvSpPr>
          <p:nvPr>
            <p:ph type="sldImg"/>
          </p:nvPr>
        </p:nvSpPr>
        <p:spPr>
          <a:xfrm>
            <a:off x="1108075" y="654050"/>
            <a:ext cx="4646613" cy="3484563"/>
          </a:xfrm>
          <a:solidFill>
            <a:srgbClr val="FFFFFF"/>
          </a:solidFill>
          <a:ln/>
        </p:spPr>
      </p:sp>
      <p:sp>
        <p:nvSpPr>
          <p:cNvPr id="215043" name="Rectangle 3"/>
          <p:cNvSpPr>
            <a:spLocks noGrp="1" noChangeArrowheads="1"/>
          </p:cNvSpPr>
          <p:nvPr>
            <p:ph type="body" idx="1"/>
          </p:nvPr>
        </p:nvSpPr>
        <p:spPr>
          <a:xfrm>
            <a:off x="457200" y="4319588"/>
            <a:ext cx="5943600" cy="4138612"/>
          </a:xfrm>
          <a:solidFill>
            <a:srgbClr val="FFFFFF"/>
          </a:solidFill>
          <a:ln/>
        </p:spPr>
        <p:txBody>
          <a:bodyPr lIns="91434" tIns="45716" rIns="91434" bIns="45716"/>
          <a:lstStyle/>
          <a:p>
            <a:pPr eaLnBrk="1" hangingPunct="1"/>
            <a:r>
              <a:rPr lang="en-US" b="1" dirty="0">
                <a:cs typeface="Arial" charset="0"/>
              </a:rPr>
              <a:t>Key Message: </a:t>
            </a:r>
            <a:r>
              <a:rPr lang="en-US" dirty="0">
                <a:cs typeface="Arial" charset="0"/>
              </a:rPr>
              <a:t>Introduce other publications published separately that contain TTC standards, guidelines and practices </a:t>
            </a:r>
          </a:p>
          <a:p>
            <a:pPr eaLnBrk="1" hangingPunct="1"/>
            <a:r>
              <a:rPr lang="en-US" b="1" dirty="0">
                <a:cs typeface="Arial" charset="0"/>
              </a:rPr>
              <a:t>Est. Presentation Time:  </a:t>
            </a:r>
            <a:r>
              <a:rPr lang="en-US" dirty="0">
                <a:cs typeface="Arial" charset="0"/>
              </a:rPr>
              <a:t>1 minute(s)</a:t>
            </a:r>
          </a:p>
          <a:p>
            <a:pPr eaLnBrk="1" hangingPunct="1"/>
            <a:r>
              <a:rPr lang="en-US" b="1" dirty="0">
                <a:cs typeface="Arial" charset="0"/>
              </a:rPr>
              <a:t>Explanation of Cues/Builds: </a:t>
            </a:r>
            <a:r>
              <a:rPr lang="en-US" dirty="0">
                <a:cs typeface="Arial" charset="0"/>
              </a:rPr>
              <a:t>None</a:t>
            </a:r>
          </a:p>
          <a:p>
            <a:pPr eaLnBrk="1" hangingPunct="1"/>
            <a:r>
              <a:rPr lang="en-US" b="1" dirty="0">
                <a:cs typeface="Arial" charset="0"/>
              </a:rPr>
              <a:t>Suggested Comments</a:t>
            </a:r>
            <a:r>
              <a:rPr lang="en-US" dirty="0">
                <a:cs typeface="Arial" charset="0"/>
              </a:rPr>
              <a:t>:  The American Association of State Highway and Transportation Officials, or AASHTO, publishes the Roadside Design Guide, which includes specific information on the use of impact attenuators and portable barriers. It is referenced in the MUTCD (Page 6F-42, for example)</a:t>
            </a:r>
          </a:p>
          <a:p>
            <a:pPr eaLnBrk="1" hangingPunct="1"/>
            <a:r>
              <a:rPr lang="en-US" b="1" dirty="0">
                <a:cs typeface="Arial" charset="0"/>
              </a:rPr>
              <a:t>Suggested Questions: </a:t>
            </a:r>
            <a:r>
              <a:rPr lang="en-US" dirty="0">
                <a:cs typeface="Arial" charset="0"/>
              </a:rPr>
              <a:t>None</a:t>
            </a:r>
          </a:p>
          <a:p>
            <a:pPr eaLnBrk="1" hangingPunct="1"/>
            <a:r>
              <a:rPr lang="en-US" b="1" dirty="0">
                <a:cs typeface="Arial" charset="0"/>
              </a:rPr>
              <a:t>Additional Information: </a:t>
            </a:r>
            <a:r>
              <a:rPr lang="en-US" dirty="0">
                <a:cs typeface="Arial" charset="0"/>
              </a:rPr>
              <a:t>AASHTO is an association of state DOTs.</a:t>
            </a:r>
            <a:endParaRPr lang="en-US" b="1" dirty="0">
              <a:cs typeface="Arial" charset="0"/>
            </a:endParaRPr>
          </a:p>
          <a:p>
            <a:pPr eaLnBrk="1" hangingPunct="1"/>
            <a:r>
              <a:rPr lang="en-US" b="1" dirty="0">
                <a:cs typeface="Arial" charset="0"/>
              </a:rPr>
              <a:t>Possible Problems:  </a:t>
            </a:r>
            <a:r>
              <a:rPr lang="en-US" dirty="0">
                <a:cs typeface="Arial" charset="0"/>
              </a:rPr>
              <a:t>Spell out. Do not assume/use acronyms.</a:t>
            </a:r>
          </a:p>
        </p:txBody>
      </p:sp>
    </p:spTree>
    <p:extLst>
      <p:ext uri="{BB962C8B-B14F-4D97-AF65-F5344CB8AC3E}">
        <p14:creationId xmlns:p14="http://schemas.microsoft.com/office/powerpoint/2010/main" val="3751717863"/>
      </p:ext>
    </p:extLst>
  </p:cSld>
  <p:clrMapOvr>
    <a:masterClrMapping/>
  </p:clrMapOvr>
</p:notes>
</file>

<file path=ppt/notesSlides/notesSlide1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US" b="1" dirty="0"/>
              <a:t>Key Message: </a:t>
            </a:r>
            <a:r>
              <a:rPr lang="en-US" dirty="0"/>
              <a:t>Discuss T-Lok</a:t>
            </a:r>
            <a:r>
              <a:rPr lang="en-US" baseline="0" dirty="0"/>
              <a:t> </a:t>
            </a:r>
            <a:r>
              <a:rPr lang="en-US" dirty="0"/>
              <a:t>connection</a:t>
            </a:r>
          </a:p>
          <a:p>
            <a:pPr eaLnBrk="1" hangingPunct="1"/>
            <a:r>
              <a:rPr lang="en-US" b="1" dirty="0"/>
              <a:t>Est. Presentation Time: </a:t>
            </a:r>
            <a:r>
              <a:rPr lang="en-US" dirty="0"/>
              <a:t>1 minute(s)</a:t>
            </a:r>
          </a:p>
          <a:p>
            <a:pPr eaLnBrk="1" hangingPunct="1"/>
            <a:r>
              <a:rPr lang="en-US" b="1" dirty="0"/>
              <a:t>Explanation of Cues/Builds: </a:t>
            </a:r>
            <a:r>
              <a:rPr lang="en-US" dirty="0"/>
              <a:t>None</a:t>
            </a:r>
          </a:p>
          <a:p>
            <a:r>
              <a:rPr lang="en-US" b="1" dirty="0"/>
              <a:t>Suggested Comments</a:t>
            </a:r>
            <a:r>
              <a:rPr lang="en-US" dirty="0"/>
              <a:t>: T-Lok™ Barriers, with their patented locking ends, are on construction sites throughout the mid-Atlantic region. In addition, they are being used as security barriers at the U.S. Capitol Building in Washington, DC.</a:t>
            </a:r>
            <a:r>
              <a:rPr lang="en-US" baseline="0" dirty="0"/>
              <a:t> </a:t>
            </a:r>
            <a:r>
              <a:rPr lang="en-US" dirty="0"/>
              <a:t>FHWA Approved.</a:t>
            </a:r>
            <a:r>
              <a:rPr lang="en-US" baseline="0" dirty="0"/>
              <a:t> </a:t>
            </a:r>
            <a:r>
              <a:rPr lang="en-US" kern="1200" baseline="0" dirty="0">
                <a:solidFill>
                  <a:schemeClr val="tx1"/>
                </a:solidFill>
                <a:ea typeface="+mn-ea"/>
                <a:cs typeface="+mn-cs"/>
              </a:rPr>
              <a:t>The T-Lok Barrier has been crash tested to NCHRP 350 as a Test Level 3 62 mph] redirective longitudinal barrier. </a:t>
            </a:r>
            <a:endParaRPr lang="en-US" dirty="0"/>
          </a:p>
          <a:p>
            <a:pPr eaLnBrk="1" hangingPunct="1"/>
            <a:r>
              <a:rPr lang="en-US" b="1" dirty="0"/>
              <a:t>Suggested Questions: </a:t>
            </a:r>
            <a:r>
              <a:rPr lang="en-US" dirty="0"/>
              <a:t>None</a:t>
            </a:r>
          </a:p>
          <a:p>
            <a:r>
              <a:rPr lang="en-US" b="1" dirty="0"/>
              <a:t>Additional Information: </a:t>
            </a:r>
            <a:r>
              <a:rPr lang="en-US" dirty="0"/>
              <a:t>It is also approved for use on state projects in:</a:t>
            </a:r>
            <a:r>
              <a:rPr lang="en-US" baseline="0" dirty="0"/>
              <a:t> </a:t>
            </a:r>
            <a:r>
              <a:rPr lang="en-US" dirty="0"/>
              <a:t>Maryland,</a:t>
            </a:r>
            <a:r>
              <a:rPr lang="en-US" baseline="0" dirty="0"/>
              <a:t> </a:t>
            </a:r>
            <a:r>
              <a:rPr lang="en-US" dirty="0"/>
              <a:t>Virginia,</a:t>
            </a:r>
            <a:r>
              <a:rPr lang="en-US" baseline="0" dirty="0"/>
              <a:t> </a:t>
            </a:r>
            <a:r>
              <a:rPr lang="en-US" dirty="0"/>
              <a:t> West Virginia,</a:t>
            </a:r>
            <a:r>
              <a:rPr lang="en-US" baseline="0" dirty="0"/>
              <a:t> </a:t>
            </a:r>
            <a:r>
              <a:rPr lang="en-US" dirty="0"/>
              <a:t>District of Columbia.</a:t>
            </a:r>
            <a:r>
              <a:rPr lang="en-US" baseline="0" dirty="0"/>
              <a:t> </a:t>
            </a:r>
            <a:r>
              <a:rPr lang="en-US" kern="1200" baseline="0" dirty="0">
                <a:solidFill>
                  <a:schemeClr val="tx1"/>
                </a:solidFill>
                <a:ea typeface="+mn-ea"/>
                <a:cs typeface="+mn-cs"/>
              </a:rPr>
              <a:t>The minimum length of a T-Lok Barrier installation</a:t>
            </a:r>
          </a:p>
          <a:p>
            <a:r>
              <a:rPr lang="en-US" kern="1200" baseline="0" dirty="0">
                <a:solidFill>
                  <a:schemeClr val="tx1"/>
                </a:solidFill>
                <a:ea typeface="+mn-ea"/>
                <a:cs typeface="+mn-cs"/>
              </a:rPr>
              <a:t>should be 48m. The ends of each section are constructed with unique T &amp; C Connection design that interlocks all segments together. The sections can swivel up to seven degrees at the connection for easy positioning around work areas or following road contours. </a:t>
            </a:r>
            <a:r>
              <a:rPr lang="en-US" dirty="0"/>
              <a:t>T-Lok™Barrier Sizes:</a:t>
            </a:r>
            <a:r>
              <a:rPr lang="en-US" baseline="0" dirty="0"/>
              <a:t> </a:t>
            </a:r>
            <a:r>
              <a:rPr lang="en-US" dirty="0"/>
              <a:t>12-foot length, 5,400 pounds;</a:t>
            </a:r>
            <a:r>
              <a:rPr lang="en-US" baseline="0" dirty="0"/>
              <a:t> </a:t>
            </a:r>
            <a:r>
              <a:rPr lang="en-US" dirty="0"/>
              <a:t>18-foot length, 8,100 pounds </a:t>
            </a:r>
          </a:p>
          <a:p>
            <a:pPr eaLnBrk="1" hangingPunct="1"/>
            <a:r>
              <a:rPr lang="en-US" b="1" dirty="0"/>
              <a:t>Possible Problems: </a:t>
            </a:r>
            <a:r>
              <a:rPr lang="en-US" b="0" dirty="0"/>
              <a:t>None</a:t>
            </a:r>
            <a:br>
              <a:rPr lang="en-US" dirty="0"/>
            </a:br>
            <a:endParaRPr lang="en-US" dirty="0"/>
          </a:p>
        </p:txBody>
      </p:sp>
      <p:sp>
        <p:nvSpPr>
          <p:cNvPr id="4" name="Slide Number Placeholder 3"/>
          <p:cNvSpPr>
            <a:spLocks noGrp="1"/>
          </p:cNvSpPr>
          <p:nvPr>
            <p:ph type="sldNum" sz="quarter" idx="10"/>
          </p:nvPr>
        </p:nvSpPr>
        <p:spPr/>
        <p:txBody>
          <a:bodyPr/>
          <a:lstStyle/>
          <a:p>
            <a:pPr>
              <a:defRPr/>
            </a:pPr>
            <a:fld id="{D639A4AE-E0CC-4F6C-9B02-29D463378057}" type="slidenum">
              <a:rPr lang="en-US" smtClean="0"/>
              <a:pPr>
                <a:defRPr/>
              </a:pPr>
              <a:t>182</a:t>
            </a:fld>
            <a:endParaRPr lang="en-US" dirty="0"/>
          </a:p>
        </p:txBody>
      </p:sp>
    </p:spTree>
    <p:extLst>
      <p:ext uri="{BB962C8B-B14F-4D97-AF65-F5344CB8AC3E}">
        <p14:creationId xmlns:p14="http://schemas.microsoft.com/office/powerpoint/2010/main" val="4169507839"/>
      </p:ext>
    </p:extLst>
  </p:cSld>
  <p:clrMapOvr>
    <a:masterClrMapping/>
  </p:clrMapOvr>
</p:notes>
</file>

<file path=ppt/notesSlides/notesSlide1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82"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lIns="91432" tIns="45716" rIns="91432" bIns="45716" anchor="b"/>
          <a:lstStyle/>
          <a:p>
            <a:pPr algn="r"/>
            <a:fld id="{452423A6-2666-4AE0-8ED3-3D763D40057B}" type="slidenum">
              <a:rPr lang="en-US" sz="1200">
                <a:latin typeface="Arial" panose="020B0604020202020204" pitchFamily="34" charset="0"/>
              </a:rPr>
              <a:pPr algn="r"/>
              <a:t>183</a:t>
            </a:fld>
            <a:endParaRPr lang="en-US" sz="1200" dirty="0">
              <a:latin typeface="Arial" panose="020B0604020202020204" pitchFamily="34" charset="0"/>
            </a:endParaRPr>
          </a:p>
        </p:txBody>
      </p:sp>
      <p:sp>
        <p:nvSpPr>
          <p:cNvPr id="327683" name="Rectangle 2"/>
          <p:cNvSpPr>
            <a:spLocks noGrp="1" noRot="1" noChangeAspect="1" noChangeArrowheads="1" noTextEdit="1"/>
          </p:cNvSpPr>
          <p:nvPr>
            <p:ph type="sldImg"/>
          </p:nvPr>
        </p:nvSpPr>
        <p:spPr>
          <a:ln/>
        </p:spPr>
      </p:sp>
      <p:sp>
        <p:nvSpPr>
          <p:cNvPr id="327684" name="Rectangle 3"/>
          <p:cNvSpPr>
            <a:spLocks noGrp="1" noChangeArrowheads="1"/>
          </p:cNvSpPr>
          <p:nvPr>
            <p:ph type="body" idx="1"/>
          </p:nvPr>
        </p:nvSpPr>
        <p:spPr>
          <a:noFill/>
          <a:ln/>
        </p:spPr>
        <p:txBody>
          <a:bodyPr/>
          <a:lstStyle/>
          <a:p>
            <a:pPr eaLnBrk="1" hangingPunct="1"/>
            <a:r>
              <a:rPr lang="en-US" b="1" dirty="0">
                <a:cs typeface="Arial" charset="0"/>
              </a:rPr>
              <a:t>Key Message: </a:t>
            </a:r>
            <a:r>
              <a:rPr lang="en-US" dirty="0">
                <a:cs typeface="Arial" charset="0"/>
              </a:rPr>
              <a:t>Discuss types of positive protection devices</a:t>
            </a:r>
          </a:p>
          <a:p>
            <a:pPr eaLnBrk="1" hangingPunct="1"/>
            <a:r>
              <a:rPr lang="en-US" b="1" dirty="0">
                <a:cs typeface="Arial" charset="0"/>
              </a:rPr>
              <a:t>Est. Presentation Time: </a:t>
            </a:r>
            <a:r>
              <a:rPr lang="en-US" dirty="0">
                <a:cs typeface="Arial" charset="0"/>
              </a:rPr>
              <a:t>1 minute(s)</a:t>
            </a:r>
          </a:p>
          <a:p>
            <a:pPr eaLnBrk="1" hangingPunct="1"/>
            <a:r>
              <a:rPr lang="en-US" b="1" dirty="0">
                <a:cs typeface="Arial" charset="0"/>
              </a:rPr>
              <a:t>Explanation of Cues/Builds: </a:t>
            </a:r>
            <a:r>
              <a:rPr lang="en-US" dirty="0">
                <a:cs typeface="Arial" charset="0"/>
              </a:rPr>
              <a:t>Text box appears upon click</a:t>
            </a:r>
          </a:p>
          <a:p>
            <a:pPr eaLnBrk="1" hangingPunct="1"/>
            <a:r>
              <a:rPr lang="en-US" b="1" dirty="0">
                <a:cs typeface="Arial" charset="0"/>
              </a:rPr>
              <a:t>Suggested Comments</a:t>
            </a:r>
            <a:r>
              <a:rPr lang="en-US" dirty="0">
                <a:cs typeface="Arial" charset="0"/>
              </a:rPr>
              <a:t>: Here are two additional types of positive protection features that are acceptable for use. We group the devices mentioned on the previous slide together as they are all types of barriers.</a:t>
            </a:r>
          </a:p>
          <a:p>
            <a:pPr eaLnBrk="1" hangingPunct="1"/>
            <a:r>
              <a:rPr lang="en-US" b="1" dirty="0">
                <a:cs typeface="Arial" charset="0"/>
              </a:rPr>
              <a:t>Suggested Questions: </a:t>
            </a:r>
            <a:r>
              <a:rPr lang="en-US" dirty="0">
                <a:cs typeface="Arial" charset="0"/>
              </a:rPr>
              <a:t>None</a:t>
            </a:r>
          </a:p>
          <a:p>
            <a:pPr eaLnBrk="1" hangingPunct="1"/>
            <a:r>
              <a:rPr lang="en-US" b="1" dirty="0">
                <a:cs typeface="Arial" charset="0"/>
              </a:rPr>
              <a:t>Additional Information: </a:t>
            </a:r>
            <a:r>
              <a:rPr lang="en-US" dirty="0">
                <a:cs typeface="Arial" charset="0"/>
              </a:rPr>
              <a:t>Refer to </a:t>
            </a:r>
            <a:r>
              <a:rPr lang="en-US" i="1" dirty="0">
                <a:cs typeface="Arial" charset="0"/>
              </a:rPr>
              <a:t>AASHTO Roadside Design Guide </a:t>
            </a:r>
            <a:r>
              <a:rPr lang="en-US" dirty="0">
                <a:cs typeface="Arial" charset="0"/>
              </a:rPr>
              <a:t>for additional information. </a:t>
            </a:r>
          </a:p>
          <a:p>
            <a:pPr eaLnBrk="1" hangingPunct="1"/>
            <a:r>
              <a:rPr lang="en-US" b="1" dirty="0">
                <a:cs typeface="Arial" charset="0"/>
              </a:rPr>
              <a:t>Possible Problems: </a:t>
            </a:r>
            <a:r>
              <a:rPr lang="en-US" dirty="0">
                <a:cs typeface="Arial" charset="0"/>
              </a:rPr>
              <a:t>None</a:t>
            </a:r>
          </a:p>
          <a:p>
            <a:pPr eaLnBrk="1" hangingPunct="1"/>
            <a:endParaRPr lang="en-US" dirty="0">
              <a:cs typeface="Arial" charset="0"/>
            </a:endParaRPr>
          </a:p>
        </p:txBody>
      </p:sp>
    </p:spTree>
    <p:extLst>
      <p:ext uri="{BB962C8B-B14F-4D97-AF65-F5344CB8AC3E}">
        <p14:creationId xmlns:p14="http://schemas.microsoft.com/office/powerpoint/2010/main" val="3335294104"/>
      </p:ext>
    </p:extLst>
  </p:cSld>
  <p:clrMapOvr>
    <a:masterClrMapping/>
  </p:clrMapOvr>
</p:notes>
</file>

<file path=ppt/notesSlides/notesSlide1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2450" name="Rectangle 7"/>
          <p:cNvSpPr>
            <a:spLocks noGrp="1" noChangeArrowheads="1"/>
          </p:cNvSpPr>
          <p:nvPr>
            <p:ph type="sldNum" sz="quarter" idx="5"/>
          </p:nvPr>
        </p:nvSpPr>
        <p:spPr>
          <a:noFill/>
        </p:spPr>
        <p:txBody>
          <a:bodyPr/>
          <a:lstStyle/>
          <a:p>
            <a:fld id="{D9AF2DB2-4AF4-4502-861D-6FE92622A106}" type="slidenum">
              <a:rPr lang="en-US" smtClean="0"/>
              <a:pPr/>
              <a:t>184</a:t>
            </a:fld>
            <a:endParaRPr lang="en-US" dirty="0"/>
          </a:p>
        </p:txBody>
      </p:sp>
      <p:sp>
        <p:nvSpPr>
          <p:cNvPr id="232451" name="Rectangle 2"/>
          <p:cNvSpPr>
            <a:spLocks noGrp="1" noRot="1" noChangeAspect="1" noChangeArrowheads="1" noTextEdit="1"/>
          </p:cNvSpPr>
          <p:nvPr>
            <p:ph type="sldImg"/>
          </p:nvPr>
        </p:nvSpPr>
        <p:spPr>
          <a:solidFill>
            <a:srgbClr val="FFFFFF"/>
          </a:solidFill>
          <a:ln/>
        </p:spPr>
      </p:sp>
      <p:sp>
        <p:nvSpPr>
          <p:cNvPr id="232452" name="Rectangle 3"/>
          <p:cNvSpPr>
            <a:spLocks noGrp="1" noChangeArrowheads="1"/>
          </p:cNvSpPr>
          <p:nvPr>
            <p:ph type="body" idx="1"/>
          </p:nvPr>
        </p:nvSpPr>
        <p:spPr>
          <a:solidFill>
            <a:srgbClr val="FFFFFF"/>
          </a:solidFill>
          <a:ln>
            <a:noFill/>
          </a:ln>
        </p:spPr>
        <p:txBody>
          <a:bodyPr/>
          <a:lstStyle/>
          <a:p>
            <a:pPr eaLnBrk="1" hangingPunct="1"/>
            <a:r>
              <a:rPr lang="en-US" b="1" dirty="0"/>
              <a:t>Key Message: </a:t>
            </a:r>
            <a:r>
              <a:rPr lang="en-US" dirty="0"/>
              <a:t>Discuss crash cushions</a:t>
            </a:r>
          </a:p>
          <a:p>
            <a:pPr eaLnBrk="1" hangingPunct="1"/>
            <a:r>
              <a:rPr lang="en-US" b="1" dirty="0"/>
              <a:t>Est. Presentation Time: </a:t>
            </a:r>
            <a:r>
              <a:rPr lang="en-US" dirty="0"/>
              <a:t>1 minute(s)</a:t>
            </a:r>
          </a:p>
          <a:p>
            <a:pPr eaLnBrk="1" hangingPunct="1"/>
            <a:r>
              <a:rPr lang="en-US" b="1" dirty="0"/>
              <a:t>Explanation of Cues/Builds: </a:t>
            </a:r>
            <a:r>
              <a:rPr lang="en-US" dirty="0"/>
              <a:t>Text box appears on click</a:t>
            </a:r>
          </a:p>
          <a:p>
            <a:pPr marL="0" lvl="1" eaLnBrk="1" hangingPunct="1"/>
            <a:r>
              <a:rPr lang="en-US" b="1" dirty="0"/>
              <a:t>Suggested Comments</a:t>
            </a:r>
            <a:r>
              <a:rPr lang="en-US" dirty="0"/>
              <a:t>: They are designed to absorb the energy of an impact.</a:t>
            </a:r>
            <a:endParaRPr lang="en-US" sz="1400" dirty="0"/>
          </a:p>
          <a:p>
            <a:pPr eaLnBrk="1" hangingPunct="1"/>
            <a:r>
              <a:rPr lang="en-US" b="1" dirty="0"/>
              <a:t>Suggested Questions: </a:t>
            </a:r>
            <a:r>
              <a:rPr lang="en-US" dirty="0"/>
              <a:t>What does attenuate mean?</a:t>
            </a:r>
          </a:p>
          <a:p>
            <a:pPr eaLnBrk="1" hangingPunct="1"/>
            <a:r>
              <a:rPr lang="en-US" b="1" dirty="0"/>
              <a:t>Additional Information: </a:t>
            </a:r>
            <a:r>
              <a:rPr lang="en-US" dirty="0"/>
              <a:t>None</a:t>
            </a:r>
          </a:p>
          <a:p>
            <a:pPr eaLnBrk="1" hangingPunct="1"/>
            <a:r>
              <a:rPr lang="en-US" b="1" dirty="0"/>
              <a:t>Possible Problems: </a:t>
            </a:r>
            <a:r>
              <a:rPr lang="en-US" dirty="0"/>
              <a:t>Crash cushions is the term used in the MUTCD, section 6F.82.</a:t>
            </a:r>
          </a:p>
        </p:txBody>
      </p:sp>
    </p:spTree>
    <p:extLst>
      <p:ext uri="{BB962C8B-B14F-4D97-AF65-F5344CB8AC3E}">
        <p14:creationId xmlns:p14="http://schemas.microsoft.com/office/powerpoint/2010/main" val="3109590679"/>
      </p:ext>
    </p:extLst>
  </p:cSld>
  <p:clrMapOvr>
    <a:masterClrMapping/>
  </p:clrMapOvr>
</p:notes>
</file>

<file path=ppt/notesSlides/notesSlide1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3474" name="Rectangle 7"/>
          <p:cNvSpPr>
            <a:spLocks noGrp="1" noChangeArrowheads="1"/>
          </p:cNvSpPr>
          <p:nvPr>
            <p:ph type="sldNum" sz="quarter" idx="5"/>
          </p:nvPr>
        </p:nvSpPr>
        <p:spPr>
          <a:noFill/>
        </p:spPr>
        <p:txBody>
          <a:bodyPr/>
          <a:lstStyle/>
          <a:p>
            <a:fld id="{01B398AA-15CB-4882-97EE-9906FB86AD23}" type="slidenum">
              <a:rPr lang="en-US" smtClean="0"/>
              <a:pPr/>
              <a:t>185</a:t>
            </a:fld>
            <a:endParaRPr lang="en-US" dirty="0"/>
          </a:p>
        </p:txBody>
      </p:sp>
      <p:sp>
        <p:nvSpPr>
          <p:cNvPr id="233475" name="Rectangle 2"/>
          <p:cNvSpPr>
            <a:spLocks noGrp="1" noRot="1" noChangeAspect="1" noChangeArrowheads="1" noTextEdit="1"/>
          </p:cNvSpPr>
          <p:nvPr>
            <p:ph type="sldImg"/>
          </p:nvPr>
        </p:nvSpPr>
        <p:spPr>
          <a:solidFill>
            <a:srgbClr val="FFFFFF"/>
          </a:solidFill>
          <a:ln/>
        </p:spPr>
      </p:sp>
      <p:sp>
        <p:nvSpPr>
          <p:cNvPr id="233476" name="Rectangle 3"/>
          <p:cNvSpPr>
            <a:spLocks noGrp="1" noChangeArrowheads="1"/>
          </p:cNvSpPr>
          <p:nvPr>
            <p:ph type="body" idx="1"/>
          </p:nvPr>
        </p:nvSpPr>
        <p:spPr>
          <a:solidFill>
            <a:srgbClr val="FFFFFF"/>
          </a:solidFill>
          <a:ln>
            <a:noFill/>
          </a:ln>
        </p:spPr>
        <p:txBody>
          <a:bodyPr/>
          <a:lstStyle/>
          <a:p>
            <a:pPr eaLnBrk="1" hangingPunct="1"/>
            <a:r>
              <a:rPr lang="en-US" b="1" dirty="0"/>
              <a:t>Key Message: </a:t>
            </a:r>
            <a:r>
              <a:rPr lang="en-US" dirty="0"/>
              <a:t>Discuss crash cushions</a:t>
            </a:r>
          </a:p>
          <a:p>
            <a:pPr eaLnBrk="1" hangingPunct="1"/>
            <a:r>
              <a:rPr lang="en-US" b="1" dirty="0"/>
              <a:t>Est. Presentation Time: </a:t>
            </a:r>
            <a:r>
              <a:rPr lang="en-US" dirty="0"/>
              <a:t>1 minute(s)</a:t>
            </a:r>
          </a:p>
          <a:p>
            <a:pPr eaLnBrk="1" hangingPunct="1"/>
            <a:r>
              <a:rPr lang="en-US" b="1" dirty="0"/>
              <a:t>Explanation of Cues/Builds: </a:t>
            </a:r>
            <a:r>
              <a:rPr lang="en-US" dirty="0"/>
              <a:t>Text box appears on click</a:t>
            </a:r>
          </a:p>
          <a:p>
            <a:pPr eaLnBrk="1" hangingPunct="1"/>
            <a:r>
              <a:rPr lang="en-US" b="1" dirty="0"/>
              <a:t>Suggested Comments</a:t>
            </a:r>
            <a:r>
              <a:rPr lang="en-US" dirty="0"/>
              <a:t>: Crash cushions can be effective in preventing fatalities. These her some of their uses.</a:t>
            </a:r>
          </a:p>
          <a:p>
            <a:pPr eaLnBrk="1" hangingPunct="1"/>
            <a:r>
              <a:rPr lang="en-US" b="1" dirty="0"/>
              <a:t>Suggested Questions: </a:t>
            </a:r>
            <a:r>
              <a:rPr lang="en-US" dirty="0"/>
              <a:t>What is a “shadow vehicle”? A vehicle that follows the workers for their protection. What is a dropoff? A sudden drop in elevation parallel to traffic.</a:t>
            </a:r>
          </a:p>
          <a:p>
            <a:pPr eaLnBrk="1" hangingPunct="1"/>
            <a:r>
              <a:rPr lang="en-US" b="1" dirty="0"/>
              <a:t>Additional Information: </a:t>
            </a:r>
            <a:r>
              <a:rPr lang="en-US" dirty="0"/>
              <a:t>None</a:t>
            </a:r>
          </a:p>
          <a:p>
            <a:pPr eaLnBrk="1" hangingPunct="1"/>
            <a:r>
              <a:rPr lang="en-US" b="1" dirty="0"/>
              <a:t>Possible Problems: </a:t>
            </a:r>
            <a:r>
              <a:rPr lang="en-US" dirty="0"/>
              <a:t>Crash cushions is the term used in the MUTCD, section 6F.82.</a:t>
            </a:r>
          </a:p>
        </p:txBody>
      </p:sp>
    </p:spTree>
    <p:extLst>
      <p:ext uri="{BB962C8B-B14F-4D97-AF65-F5344CB8AC3E}">
        <p14:creationId xmlns:p14="http://schemas.microsoft.com/office/powerpoint/2010/main" val="2121374694"/>
      </p:ext>
    </p:extLst>
  </p:cSld>
  <p:clrMapOvr>
    <a:masterClrMapping/>
  </p:clrMapOvr>
</p:notes>
</file>

<file path=ppt/notesSlides/notesSlide1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4498" name="Rectangle 7"/>
          <p:cNvSpPr>
            <a:spLocks noGrp="1" noChangeArrowheads="1"/>
          </p:cNvSpPr>
          <p:nvPr>
            <p:ph type="sldNum" sz="quarter" idx="5"/>
          </p:nvPr>
        </p:nvSpPr>
        <p:spPr>
          <a:noFill/>
        </p:spPr>
        <p:txBody>
          <a:bodyPr/>
          <a:lstStyle/>
          <a:p>
            <a:fld id="{5EC1D8F0-478C-4220-BD1D-D8222D437A35}" type="slidenum">
              <a:rPr lang="en-US" smtClean="0"/>
              <a:pPr/>
              <a:t>186</a:t>
            </a:fld>
            <a:endParaRPr lang="en-US" dirty="0"/>
          </a:p>
        </p:txBody>
      </p:sp>
      <p:sp>
        <p:nvSpPr>
          <p:cNvPr id="234499" name="Rectangle 2"/>
          <p:cNvSpPr>
            <a:spLocks noGrp="1" noRot="1" noChangeAspect="1" noChangeArrowheads="1" noTextEdit="1"/>
          </p:cNvSpPr>
          <p:nvPr>
            <p:ph type="sldImg"/>
          </p:nvPr>
        </p:nvSpPr>
        <p:spPr>
          <a:solidFill>
            <a:srgbClr val="FFFFFF"/>
          </a:solidFill>
          <a:ln/>
        </p:spPr>
      </p:sp>
      <p:sp>
        <p:nvSpPr>
          <p:cNvPr id="234500" name="Rectangle 3"/>
          <p:cNvSpPr>
            <a:spLocks noGrp="1" noChangeArrowheads="1"/>
          </p:cNvSpPr>
          <p:nvPr>
            <p:ph type="body" idx="1"/>
          </p:nvPr>
        </p:nvSpPr>
        <p:spPr>
          <a:solidFill>
            <a:srgbClr val="FFFFFF"/>
          </a:solidFill>
          <a:ln>
            <a:noFill/>
          </a:ln>
        </p:spPr>
        <p:txBody>
          <a:bodyPr/>
          <a:lstStyle/>
          <a:p>
            <a:pPr eaLnBrk="1" hangingPunct="1"/>
            <a:r>
              <a:rPr lang="en-US" b="1" dirty="0"/>
              <a:t>Key Message: </a:t>
            </a:r>
            <a:r>
              <a:rPr lang="en-US" dirty="0"/>
              <a:t>Discuss crash cushions</a:t>
            </a:r>
          </a:p>
          <a:p>
            <a:pPr eaLnBrk="1" hangingPunct="1"/>
            <a:r>
              <a:rPr lang="en-US" b="1" dirty="0"/>
              <a:t>Est. Presentation Time: </a:t>
            </a:r>
            <a:r>
              <a:rPr lang="en-US" dirty="0"/>
              <a:t>1 minute(s)</a:t>
            </a:r>
          </a:p>
          <a:p>
            <a:pPr eaLnBrk="1" hangingPunct="1"/>
            <a:r>
              <a:rPr lang="en-US" b="1" dirty="0"/>
              <a:t>Explanation of Cues/Builds: </a:t>
            </a:r>
            <a:r>
              <a:rPr lang="en-US" dirty="0"/>
              <a:t>None</a:t>
            </a:r>
          </a:p>
          <a:p>
            <a:pPr eaLnBrk="1" hangingPunct="1"/>
            <a:r>
              <a:rPr lang="en-US" b="1" dirty="0"/>
              <a:t>Suggested Comments</a:t>
            </a:r>
            <a:r>
              <a:rPr lang="en-US" dirty="0"/>
              <a:t>: Use the proper device for the conditions at hand. These conditions include speed of vehicles and their weight. Verify</a:t>
            </a:r>
            <a:r>
              <a:rPr lang="en-US" baseline="0" dirty="0"/>
              <a:t> that the device has been crash tested and approved for the application.</a:t>
            </a:r>
            <a:endParaRPr lang="en-US" dirty="0"/>
          </a:p>
          <a:p>
            <a:pPr eaLnBrk="1" hangingPunct="1"/>
            <a:r>
              <a:rPr lang="en-US" b="1" dirty="0"/>
              <a:t>Suggested Questions: </a:t>
            </a:r>
            <a:r>
              <a:rPr lang="en-US" dirty="0"/>
              <a:t>None</a:t>
            </a:r>
          </a:p>
          <a:p>
            <a:pPr eaLnBrk="1" hangingPunct="1"/>
            <a:r>
              <a:rPr lang="en-US" b="1" dirty="0"/>
              <a:t>Additional Information: </a:t>
            </a:r>
            <a:r>
              <a:rPr lang="en-US" dirty="0"/>
              <a:t>MUTCD Section 6F.82. Photo courtesy of </a:t>
            </a:r>
            <a:r>
              <a:rPr lang="en-US"/>
              <a:t>Mack Braxton</a:t>
            </a:r>
            <a:endParaRPr lang="en-US" dirty="0"/>
          </a:p>
          <a:p>
            <a:pPr eaLnBrk="1" hangingPunct="1"/>
            <a:r>
              <a:rPr lang="en-US" b="1" dirty="0"/>
              <a:t>Possible Problems: </a:t>
            </a:r>
            <a:r>
              <a:rPr lang="en-US" dirty="0"/>
              <a:t>None</a:t>
            </a:r>
          </a:p>
        </p:txBody>
      </p:sp>
    </p:spTree>
    <p:extLst>
      <p:ext uri="{BB962C8B-B14F-4D97-AF65-F5344CB8AC3E}">
        <p14:creationId xmlns:p14="http://schemas.microsoft.com/office/powerpoint/2010/main" val="1044581610"/>
      </p:ext>
    </p:extLst>
  </p:cSld>
  <p:clrMapOvr>
    <a:masterClrMapping/>
  </p:clrMapOvr>
</p:notes>
</file>

<file path=ppt/notesSlides/notesSlide1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6546" name="Rectangle 7"/>
          <p:cNvSpPr>
            <a:spLocks noGrp="1" noChangeArrowheads="1"/>
          </p:cNvSpPr>
          <p:nvPr>
            <p:ph type="sldNum" sz="quarter" idx="5"/>
          </p:nvPr>
        </p:nvSpPr>
        <p:spPr>
          <a:noFill/>
        </p:spPr>
        <p:txBody>
          <a:bodyPr/>
          <a:lstStyle/>
          <a:p>
            <a:fld id="{56366E3E-8E4F-4E68-8EB8-60A0ADCE5814}" type="slidenum">
              <a:rPr lang="en-US" smtClean="0"/>
              <a:pPr/>
              <a:t>187</a:t>
            </a:fld>
            <a:endParaRPr lang="en-US" dirty="0"/>
          </a:p>
        </p:txBody>
      </p:sp>
      <p:sp>
        <p:nvSpPr>
          <p:cNvPr id="236547" name="Rectangle 2"/>
          <p:cNvSpPr>
            <a:spLocks noGrp="1" noRot="1" noChangeAspect="1" noChangeArrowheads="1" noTextEdit="1"/>
          </p:cNvSpPr>
          <p:nvPr>
            <p:ph type="sldImg"/>
          </p:nvPr>
        </p:nvSpPr>
        <p:spPr>
          <a:solidFill>
            <a:srgbClr val="FFFFFF"/>
          </a:solidFill>
          <a:ln/>
        </p:spPr>
      </p:sp>
      <p:sp>
        <p:nvSpPr>
          <p:cNvPr id="236548" name="Rectangle 3"/>
          <p:cNvSpPr>
            <a:spLocks noGrp="1" noChangeArrowheads="1"/>
          </p:cNvSpPr>
          <p:nvPr>
            <p:ph type="body" idx="1"/>
          </p:nvPr>
        </p:nvSpPr>
        <p:spPr>
          <a:solidFill>
            <a:srgbClr val="FFFFFF"/>
          </a:solidFill>
          <a:ln>
            <a:noFill/>
          </a:ln>
        </p:spPr>
        <p:txBody>
          <a:bodyPr/>
          <a:lstStyle/>
          <a:p>
            <a:pPr eaLnBrk="1" hangingPunct="1"/>
            <a:r>
              <a:rPr lang="en-US" b="1" dirty="0"/>
              <a:t>Key Message: </a:t>
            </a:r>
            <a:r>
              <a:rPr lang="en-US" dirty="0"/>
              <a:t>Discuss types of crash cushions</a:t>
            </a:r>
          </a:p>
          <a:p>
            <a:pPr eaLnBrk="1" hangingPunct="1"/>
            <a:r>
              <a:rPr lang="en-US" b="1" dirty="0"/>
              <a:t>Est. Presentation Time: </a:t>
            </a:r>
            <a:r>
              <a:rPr lang="en-US" dirty="0"/>
              <a:t>1-2 minute(s)</a:t>
            </a:r>
          </a:p>
          <a:p>
            <a:pPr eaLnBrk="1" hangingPunct="1"/>
            <a:r>
              <a:rPr lang="en-US" b="1" dirty="0"/>
              <a:t>Explanation of Cues/Builds: </a:t>
            </a:r>
            <a:r>
              <a:rPr lang="en-US" dirty="0"/>
              <a:t>Each text box appears upon click</a:t>
            </a:r>
          </a:p>
          <a:p>
            <a:pPr marL="0" lvl="1" eaLnBrk="1" hangingPunct="1"/>
            <a:r>
              <a:rPr lang="en-US" b="1" dirty="0"/>
              <a:t>Suggested Comments</a:t>
            </a:r>
            <a:r>
              <a:rPr lang="en-US" dirty="0"/>
              <a:t>: Two types of crash cushions: redirective and non-redirective. Redirective crash cushions may no decelerate the impacting vehicle but rather redirect the vehicle back to the highway. Non-redirective one actually decelerate the vehicle to a stop, hence called “inertial”.</a:t>
            </a:r>
          </a:p>
          <a:p>
            <a:pPr eaLnBrk="1" hangingPunct="1"/>
            <a:r>
              <a:rPr lang="en-US" b="1" dirty="0"/>
              <a:t>Suggested Questions: </a:t>
            </a:r>
            <a:r>
              <a:rPr lang="en-US" dirty="0"/>
              <a:t>What’s inside these barrels? Sand! Not water.</a:t>
            </a:r>
          </a:p>
          <a:p>
            <a:pPr marL="0" marR="0" indent="0" algn="l" defTabSz="914400" rtl="0" eaLnBrk="1" fontAlgn="base" latinLnBrk="0" hangingPunct="1">
              <a:lnSpc>
                <a:spcPct val="100000"/>
              </a:lnSpc>
              <a:spcBef>
                <a:spcPct val="30000"/>
              </a:spcBef>
              <a:spcAft>
                <a:spcPct val="0"/>
              </a:spcAft>
              <a:buClrTx/>
              <a:buSzTx/>
              <a:buFontTx/>
              <a:buNone/>
              <a:tabLst/>
              <a:defRPr/>
            </a:pPr>
            <a:r>
              <a:rPr lang="en-US" b="1" dirty="0"/>
              <a:t>Additional Information: </a:t>
            </a:r>
            <a:r>
              <a:rPr lang="en-US" dirty="0"/>
              <a:t>AASHTO’s </a:t>
            </a:r>
            <a:r>
              <a:rPr lang="en-US" i="1" dirty="0"/>
              <a:t>Roadside Design Guide</a:t>
            </a:r>
            <a:r>
              <a:rPr lang="en-US" dirty="0"/>
              <a:t> contains additional information on the use of crash cushions. Energite III and Quadguard CZ  Sand barrel attenuators are initially low-cost but they need nearly total replacement after a hit. More sophisticated attenuators like the Quadguard CZ are quite expensive, but can be restored quickly and cheaply, sometimes without the need to replace any parts at all.</a:t>
            </a:r>
          </a:p>
          <a:p>
            <a:pPr eaLnBrk="1" hangingPunct="1"/>
            <a:r>
              <a:rPr lang="en-US" b="1" dirty="0"/>
              <a:t>Possible Problems: </a:t>
            </a:r>
            <a:r>
              <a:rPr lang="en-US" dirty="0"/>
              <a:t>None</a:t>
            </a:r>
          </a:p>
        </p:txBody>
      </p:sp>
    </p:spTree>
    <p:extLst>
      <p:ext uri="{BB962C8B-B14F-4D97-AF65-F5344CB8AC3E}">
        <p14:creationId xmlns:p14="http://schemas.microsoft.com/office/powerpoint/2010/main" val="1479537365"/>
      </p:ext>
    </p:extLst>
  </p:cSld>
  <p:clrMapOvr>
    <a:masterClrMapping/>
  </p:clrMapOvr>
</p:notes>
</file>

<file path=ppt/notesSlides/notesSlide1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7570" name="Rectangle 7"/>
          <p:cNvSpPr>
            <a:spLocks noGrp="1" noChangeArrowheads="1"/>
          </p:cNvSpPr>
          <p:nvPr>
            <p:ph type="sldNum" sz="quarter" idx="5"/>
          </p:nvPr>
        </p:nvSpPr>
        <p:spPr>
          <a:noFill/>
        </p:spPr>
        <p:txBody>
          <a:bodyPr/>
          <a:lstStyle/>
          <a:p>
            <a:fld id="{592E7421-EBB1-4981-AAAD-FD2021BD1FB6}" type="slidenum">
              <a:rPr lang="en-US" smtClean="0"/>
              <a:pPr/>
              <a:t>188</a:t>
            </a:fld>
            <a:endParaRPr lang="en-US" dirty="0"/>
          </a:p>
        </p:txBody>
      </p:sp>
      <p:sp>
        <p:nvSpPr>
          <p:cNvPr id="237571" name="Rectangle 2"/>
          <p:cNvSpPr>
            <a:spLocks noGrp="1" noRot="1" noChangeAspect="1" noChangeArrowheads="1" noTextEdit="1"/>
          </p:cNvSpPr>
          <p:nvPr>
            <p:ph type="sldImg"/>
          </p:nvPr>
        </p:nvSpPr>
        <p:spPr>
          <a:solidFill>
            <a:srgbClr val="FFFFFF"/>
          </a:solidFill>
          <a:ln/>
        </p:spPr>
      </p:sp>
      <p:sp>
        <p:nvSpPr>
          <p:cNvPr id="237572" name="Rectangle 3"/>
          <p:cNvSpPr>
            <a:spLocks noGrp="1" noChangeArrowheads="1"/>
          </p:cNvSpPr>
          <p:nvPr>
            <p:ph type="body" idx="1"/>
          </p:nvPr>
        </p:nvSpPr>
        <p:spPr>
          <a:solidFill>
            <a:srgbClr val="FFFFFF"/>
          </a:solidFill>
          <a:ln>
            <a:noFill/>
          </a:ln>
        </p:spPr>
        <p:txBody>
          <a:bodyPr/>
          <a:lstStyle/>
          <a:p>
            <a:pPr eaLnBrk="1" hangingPunct="1"/>
            <a:r>
              <a:rPr lang="en-US" b="1" dirty="0"/>
              <a:t>Key Message: </a:t>
            </a:r>
            <a:r>
              <a:rPr lang="en-US" dirty="0"/>
              <a:t>Discuss redirective crash cushions</a:t>
            </a:r>
          </a:p>
          <a:p>
            <a:pPr eaLnBrk="1" hangingPunct="1"/>
            <a:r>
              <a:rPr lang="en-US" b="1" dirty="0"/>
              <a:t>Est. Presentation Time: </a:t>
            </a:r>
            <a:r>
              <a:rPr lang="en-US" dirty="0"/>
              <a:t>1-2 minute(s)</a:t>
            </a:r>
          </a:p>
          <a:p>
            <a:pPr eaLnBrk="1" hangingPunct="1"/>
            <a:r>
              <a:rPr lang="en-US" b="1" dirty="0"/>
              <a:t>Explanation of Cues/Builds: </a:t>
            </a:r>
            <a:r>
              <a:rPr lang="en-US" dirty="0"/>
              <a:t>None</a:t>
            </a:r>
          </a:p>
          <a:p>
            <a:pPr marL="0" lvl="1" eaLnBrk="1" hangingPunct="1"/>
            <a:r>
              <a:rPr lang="en-US" b="1" dirty="0"/>
              <a:t>Suggested Comments</a:t>
            </a:r>
            <a:r>
              <a:rPr lang="en-US" dirty="0"/>
              <a:t>: This an example of a redirective crash cushion. They mostly look like guardrails, with similar redirective properties. Redirective cushions, like the TAU-II, “redirect” the impacting vehicle, similar to a guardrail. Notice the crushable modules. They are more expensive that inertial systems but can be reused. Some examples follow:</a:t>
            </a:r>
          </a:p>
          <a:p>
            <a:pPr eaLnBrk="1" hangingPunct="1"/>
            <a:r>
              <a:rPr lang="en-US" b="1" dirty="0"/>
              <a:t>Suggested Questions: </a:t>
            </a:r>
            <a:r>
              <a:rPr lang="en-US" dirty="0"/>
              <a:t>None</a:t>
            </a:r>
          </a:p>
          <a:p>
            <a:r>
              <a:rPr lang="en-US" b="1" dirty="0"/>
              <a:t>Additional Information: </a:t>
            </a:r>
            <a:r>
              <a:rPr lang="en-US" b="0" i="0" dirty="0"/>
              <a:t>Photo in Kissimmee,</a:t>
            </a:r>
            <a:r>
              <a:rPr lang="en-US" b="0" i="0" baseline="0" dirty="0"/>
              <a:t> FL, by J. Morales. </a:t>
            </a:r>
            <a:r>
              <a:rPr lang="en-US" dirty="0"/>
              <a:t>The Universal TAU-II Family of Crash Cushions are a full line of re-directive crash cushions that meet both TL-2 and TL-3 NCHRP 350 requirements.</a:t>
            </a:r>
          </a:p>
          <a:p>
            <a:r>
              <a:rPr lang="en-US" dirty="0"/>
              <a:t>A fully re-directive system, the TAU-II Crash cushions are ideally suited for ends of rigid barriers, toll booths, utility polls, high speed roads with narrow medians, and many other roadway hazards.</a:t>
            </a:r>
            <a:r>
              <a:rPr lang="en-US" baseline="0" dirty="0"/>
              <a:t> </a:t>
            </a:r>
            <a:r>
              <a:rPr lang="en-US" dirty="0"/>
              <a:t>The TAU-II system's open architecture reduces build-up coming from roadside debris. This helps keep the system clear of litter and ensure top performance and easy access for maintenance workers. </a:t>
            </a:r>
          </a:p>
          <a:p>
            <a:r>
              <a:rPr lang="en-US" dirty="0"/>
              <a:t>    Low Life Cycle Cost and minimum number of anchors</a:t>
            </a:r>
          </a:p>
          <a:p>
            <a:r>
              <a:rPr lang="en-US" dirty="0"/>
              <a:t>    Low Profile 6" foundation ideal for bridge deck</a:t>
            </a:r>
          </a:p>
          <a:p>
            <a:r>
              <a:rPr lang="en-US" dirty="0"/>
              <a:t>    Can be used for 27.5" or 36" backups</a:t>
            </a:r>
          </a:p>
          <a:p>
            <a:r>
              <a:rPr lang="en-US" dirty="0"/>
              <a:t>    One parts kit repairs or builds any size unit</a:t>
            </a:r>
          </a:p>
          <a:p>
            <a:r>
              <a:rPr lang="en-US" dirty="0"/>
              <a:t>    Easily lengthened or shortened</a:t>
            </a:r>
          </a:p>
          <a:p>
            <a:r>
              <a:rPr lang="en-US" dirty="0"/>
              <a:t>    Standard transitions and reusable nose standard</a:t>
            </a:r>
          </a:p>
          <a:p>
            <a:r>
              <a:rPr lang="en-US" dirty="0"/>
              <a:t>    70mph system available</a:t>
            </a:r>
          </a:p>
          <a:p>
            <a:pPr eaLnBrk="1" hangingPunct="1"/>
            <a:r>
              <a:rPr lang="en-US" dirty="0"/>
              <a:t>The marker on the nose is a Type I object marker, aka a “9-button” marker”.</a:t>
            </a:r>
          </a:p>
          <a:p>
            <a:pPr eaLnBrk="1" hangingPunct="1"/>
            <a:r>
              <a:rPr lang="en-US" b="1" dirty="0"/>
              <a:t>Possible Problems: </a:t>
            </a:r>
            <a:r>
              <a:rPr lang="en-US" dirty="0"/>
              <a:t>Someone may say that if they are redirective and no not decelerate, then they are not “cushions”. This is a great point that comes up frequently. Attenuators may be a better term.</a:t>
            </a:r>
          </a:p>
        </p:txBody>
      </p:sp>
    </p:spTree>
    <p:extLst>
      <p:ext uri="{BB962C8B-B14F-4D97-AF65-F5344CB8AC3E}">
        <p14:creationId xmlns:p14="http://schemas.microsoft.com/office/powerpoint/2010/main" val="3332676703"/>
      </p:ext>
    </p:extLst>
  </p:cSld>
  <p:clrMapOvr>
    <a:masterClrMapping/>
  </p:clrMapOvr>
</p:notes>
</file>

<file path=ppt/notesSlides/notesSlide1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8594" name="Rectangle 7"/>
          <p:cNvSpPr>
            <a:spLocks noGrp="1" noChangeArrowheads="1"/>
          </p:cNvSpPr>
          <p:nvPr>
            <p:ph type="sldNum" sz="quarter" idx="5"/>
          </p:nvPr>
        </p:nvSpPr>
        <p:spPr>
          <a:noFill/>
        </p:spPr>
        <p:txBody>
          <a:bodyPr/>
          <a:lstStyle/>
          <a:p>
            <a:fld id="{BA4B4D6F-7F62-4575-B077-A2F645A90AD0}" type="slidenum">
              <a:rPr lang="en-US" smtClean="0"/>
              <a:pPr/>
              <a:t>189</a:t>
            </a:fld>
            <a:endParaRPr lang="en-US" dirty="0"/>
          </a:p>
        </p:txBody>
      </p:sp>
      <p:sp>
        <p:nvSpPr>
          <p:cNvPr id="238595" name="Rectangle 2"/>
          <p:cNvSpPr>
            <a:spLocks noGrp="1" noRot="1" noChangeAspect="1" noChangeArrowheads="1" noTextEdit="1"/>
          </p:cNvSpPr>
          <p:nvPr>
            <p:ph type="sldImg"/>
          </p:nvPr>
        </p:nvSpPr>
        <p:spPr>
          <a:solidFill>
            <a:srgbClr val="FFFFFF"/>
          </a:solidFill>
          <a:ln/>
        </p:spPr>
      </p:sp>
      <p:sp>
        <p:nvSpPr>
          <p:cNvPr id="238596" name="Rectangle 3"/>
          <p:cNvSpPr>
            <a:spLocks noGrp="1" noChangeArrowheads="1"/>
          </p:cNvSpPr>
          <p:nvPr>
            <p:ph type="body" idx="1"/>
          </p:nvPr>
        </p:nvSpPr>
        <p:spPr>
          <a:solidFill>
            <a:srgbClr val="FFFFFF"/>
          </a:solidFill>
          <a:ln>
            <a:noFill/>
          </a:ln>
        </p:spPr>
        <p:txBody>
          <a:bodyPr/>
          <a:lstStyle/>
          <a:p>
            <a:pPr eaLnBrk="1" hangingPunct="1"/>
            <a:r>
              <a:rPr lang="en-US" b="1" dirty="0"/>
              <a:t>Key Message: </a:t>
            </a:r>
            <a:r>
              <a:rPr lang="en-US" dirty="0"/>
              <a:t>Show examples of redirective crash cushions</a:t>
            </a:r>
          </a:p>
          <a:p>
            <a:pPr eaLnBrk="1" hangingPunct="1"/>
            <a:r>
              <a:rPr lang="en-US" b="1" dirty="0"/>
              <a:t>Est. Presentation Time: </a:t>
            </a:r>
            <a:r>
              <a:rPr lang="en-US" dirty="0"/>
              <a:t>1-2 minute(s)</a:t>
            </a:r>
          </a:p>
          <a:p>
            <a:pPr eaLnBrk="1" hangingPunct="1"/>
            <a:r>
              <a:rPr lang="en-US" b="1" dirty="0"/>
              <a:t>Explanation of Cues/Builds: </a:t>
            </a:r>
            <a:r>
              <a:rPr lang="en-US" dirty="0"/>
              <a:t>None</a:t>
            </a:r>
          </a:p>
          <a:p>
            <a:pPr marL="0" lvl="1" eaLnBrk="1" hangingPunct="1"/>
            <a:r>
              <a:rPr lang="en-US" b="1" dirty="0"/>
              <a:t>Suggested Comments</a:t>
            </a:r>
            <a:r>
              <a:rPr lang="en-US" dirty="0"/>
              <a:t>: This is the REACT 350. The REACT 350 self-restores up to 100% of its attenuation capacity after a typical design impact and remains in service protecting a hazard. During head-on impacts, the REACT 350 crushes the reusable cylinders to absorb the energy of impact</a:t>
            </a:r>
          </a:p>
          <a:p>
            <a:pPr eaLnBrk="1" hangingPunct="1"/>
            <a:r>
              <a:rPr lang="en-US" b="1" dirty="0"/>
              <a:t>Suggested Questions: </a:t>
            </a:r>
            <a:r>
              <a:rPr lang="en-US" dirty="0"/>
              <a:t>None</a:t>
            </a:r>
          </a:p>
          <a:p>
            <a:pPr eaLnBrk="1" hangingPunct="1"/>
            <a:r>
              <a:rPr lang="en-US" b="1" dirty="0"/>
              <a:t>Additional Information: </a:t>
            </a:r>
            <a:r>
              <a:rPr lang="en-US" dirty="0"/>
              <a:t>Proprietary to Energy Absorption Systems. The system meets NCHRP 350 TL 2 or 3 and is 90% self-restoring after design impacts, keeping the hazard protected even after an impact occurs. It helps reduce liability in the event of secondary impacts.</a:t>
            </a:r>
          </a:p>
          <a:p>
            <a:pPr eaLnBrk="1" hangingPunct="1"/>
            <a:r>
              <a:rPr lang="en-US" b="1" dirty="0"/>
              <a:t>Possible Problems: </a:t>
            </a:r>
            <a:r>
              <a:rPr lang="en-US" dirty="0"/>
              <a:t>Their use is state-specific. Shown for educational purposes only.</a:t>
            </a:r>
          </a:p>
        </p:txBody>
      </p:sp>
    </p:spTree>
    <p:extLst>
      <p:ext uri="{BB962C8B-B14F-4D97-AF65-F5344CB8AC3E}">
        <p14:creationId xmlns:p14="http://schemas.microsoft.com/office/powerpoint/2010/main" val="684749771"/>
      </p:ext>
    </p:extLst>
  </p:cSld>
  <p:clrMapOvr>
    <a:masterClrMapping/>
  </p:clrMapOvr>
</p:notes>
</file>

<file path=ppt/notesSlides/notesSlide1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8" name="Rectangle 7"/>
          <p:cNvSpPr>
            <a:spLocks noGrp="1" noChangeArrowheads="1"/>
          </p:cNvSpPr>
          <p:nvPr>
            <p:ph type="sldNum" sz="quarter" idx="5"/>
          </p:nvPr>
        </p:nvSpPr>
        <p:spPr>
          <a:noFill/>
        </p:spPr>
        <p:txBody>
          <a:bodyPr/>
          <a:lstStyle/>
          <a:p>
            <a:fld id="{EE624C5B-5FA3-4F0E-90A9-374D34BAF8A8}" type="slidenum">
              <a:rPr lang="en-US" smtClean="0"/>
              <a:pPr/>
              <a:t>190</a:t>
            </a:fld>
            <a:endParaRPr lang="en-US" dirty="0"/>
          </a:p>
        </p:txBody>
      </p:sp>
      <p:sp>
        <p:nvSpPr>
          <p:cNvPr id="239619" name="Rectangle 2"/>
          <p:cNvSpPr>
            <a:spLocks noGrp="1" noRot="1" noChangeAspect="1" noChangeArrowheads="1" noTextEdit="1"/>
          </p:cNvSpPr>
          <p:nvPr>
            <p:ph type="sldImg"/>
          </p:nvPr>
        </p:nvSpPr>
        <p:spPr>
          <a:solidFill>
            <a:srgbClr val="FFFFFF"/>
          </a:solidFill>
          <a:ln/>
        </p:spPr>
      </p:sp>
      <p:sp>
        <p:nvSpPr>
          <p:cNvPr id="239620" name="Rectangle 3"/>
          <p:cNvSpPr>
            <a:spLocks noGrp="1" noChangeArrowheads="1"/>
          </p:cNvSpPr>
          <p:nvPr>
            <p:ph type="body" idx="1"/>
          </p:nvPr>
        </p:nvSpPr>
        <p:spPr>
          <a:solidFill>
            <a:srgbClr val="FFFFFF"/>
          </a:solidFill>
          <a:ln>
            <a:noFill/>
          </a:ln>
        </p:spPr>
        <p:txBody>
          <a:bodyPr/>
          <a:lstStyle/>
          <a:p>
            <a:pPr eaLnBrk="1" hangingPunct="1"/>
            <a:r>
              <a:rPr lang="en-US" b="1" dirty="0"/>
              <a:t>Key Message: </a:t>
            </a:r>
            <a:r>
              <a:rPr lang="en-US" dirty="0"/>
              <a:t>Show examples of redirective crash cushions</a:t>
            </a:r>
          </a:p>
          <a:p>
            <a:pPr eaLnBrk="1" hangingPunct="1"/>
            <a:r>
              <a:rPr lang="en-US" b="1" dirty="0"/>
              <a:t>Est. Presentation Time: </a:t>
            </a:r>
            <a:r>
              <a:rPr lang="en-US" dirty="0"/>
              <a:t>1-2 minute(s)</a:t>
            </a:r>
          </a:p>
          <a:p>
            <a:pPr eaLnBrk="1" hangingPunct="1"/>
            <a:r>
              <a:rPr lang="en-US" b="1" dirty="0"/>
              <a:t>Explanation of Cues/Builds: </a:t>
            </a:r>
            <a:r>
              <a:rPr lang="en-US" dirty="0"/>
              <a:t>None</a:t>
            </a:r>
          </a:p>
          <a:p>
            <a:pPr marL="0" lvl="1" eaLnBrk="1" hangingPunct="1"/>
            <a:r>
              <a:rPr lang="en-US" b="1" dirty="0"/>
              <a:t>Suggested Comments</a:t>
            </a:r>
            <a:r>
              <a:rPr lang="en-US" dirty="0"/>
              <a:t>: This is the QuadGuard. When impacted from the side, the QuadGuard® System redirects the errant vehicle back toward its original travel path without allowing gating.</a:t>
            </a:r>
          </a:p>
          <a:p>
            <a:pPr eaLnBrk="1" hangingPunct="1"/>
            <a:r>
              <a:rPr lang="en-US" b="1" dirty="0"/>
              <a:t>Suggested Questions: </a:t>
            </a:r>
            <a:r>
              <a:rPr lang="en-US" dirty="0"/>
              <a:t>None</a:t>
            </a:r>
          </a:p>
          <a:p>
            <a:pPr eaLnBrk="1" hangingPunct="1"/>
            <a:r>
              <a:rPr lang="en-US" b="1" dirty="0"/>
              <a:t>Additional Information: </a:t>
            </a:r>
            <a:r>
              <a:rPr lang="en-US" dirty="0"/>
              <a:t>Proprietary to Energy Absorption Systems. The QuadGuard CZ is an innovative, new portable crash cushion for work zones. It consists of crushable, energy-absorbing cartridges surrounded by a framework of Energy Absorption’s exclusive steel Quad-Beam™ boards. The QuadGuard CZ meets all of today’s strict crash cushion performance requirements as mandated by NCHRP 350, Test Level 3, and provides the same lifesaving efficiency and features of the permanent QuadGuard System, in a compact, portable unit. </a:t>
            </a:r>
          </a:p>
          <a:p>
            <a:pPr eaLnBrk="1" hangingPunct="1"/>
            <a:r>
              <a:rPr lang="en-US" b="1" dirty="0"/>
              <a:t>Possible Problems: </a:t>
            </a:r>
            <a:r>
              <a:rPr lang="en-US" dirty="0"/>
              <a:t>Their use is state-specific. Shown for educational purposes only.</a:t>
            </a:r>
          </a:p>
        </p:txBody>
      </p:sp>
    </p:spTree>
    <p:extLst>
      <p:ext uri="{BB962C8B-B14F-4D97-AF65-F5344CB8AC3E}">
        <p14:creationId xmlns:p14="http://schemas.microsoft.com/office/powerpoint/2010/main" val="945712884"/>
      </p:ext>
    </p:extLst>
  </p:cSld>
  <p:clrMapOvr>
    <a:masterClrMapping/>
  </p:clrMapOvr>
</p:notes>
</file>

<file path=ppt/notesSlides/notesSlide1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0642" name="Rectangle 7"/>
          <p:cNvSpPr>
            <a:spLocks noGrp="1" noChangeArrowheads="1"/>
          </p:cNvSpPr>
          <p:nvPr>
            <p:ph type="sldNum" sz="quarter" idx="5"/>
          </p:nvPr>
        </p:nvSpPr>
        <p:spPr>
          <a:noFill/>
        </p:spPr>
        <p:txBody>
          <a:bodyPr/>
          <a:lstStyle/>
          <a:p>
            <a:fld id="{A59EA636-15C8-4544-ACD2-944591EA2329}" type="slidenum">
              <a:rPr lang="en-US" smtClean="0"/>
              <a:pPr/>
              <a:t>191</a:t>
            </a:fld>
            <a:endParaRPr lang="en-US" dirty="0"/>
          </a:p>
        </p:txBody>
      </p:sp>
      <p:sp>
        <p:nvSpPr>
          <p:cNvPr id="240643" name="Rectangle 2"/>
          <p:cNvSpPr>
            <a:spLocks noGrp="1" noRot="1" noChangeAspect="1" noChangeArrowheads="1" noTextEdit="1"/>
          </p:cNvSpPr>
          <p:nvPr>
            <p:ph type="sldImg"/>
          </p:nvPr>
        </p:nvSpPr>
        <p:spPr>
          <a:solidFill>
            <a:srgbClr val="FFFFFF"/>
          </a:solidFill>
          <a:ln/>
        </p:spPr>
      </p:sp>
      <p:sp>
        <p:nvSpPr>
          <p:cNvPr id="240644" name="Rectangle 3"/>
          <p:cNvSpPr>
            <a:spLocks noGrp="1" noChangeArrowheads="1"/>
          </p:cNvSpPr>
          <p:nvPr>
            <p:ph type="body" idx="1"/>
          </p:nvPr>
        </p:nvSpPr>
        <p:spPr>
          <a:solidFill>
            <a:srgbClr val="FFFFFF"/>
          </a:solidFill>
          <a:ln>
            <a:noFill/>
          </a:ln>
        </p:spPr>
        <p:txBody>
          <a:bodyPr/>
          <a:lstStyle/>
          <a:p>
            <a:pPr eaLnBrk="1" hangingPunct="1"/>
            <a:r>
              <a:rPr lang="en-US" b="1" dirty="0"/>
              <a:t>Key Message: </a:t>
            </a:r>
            <a:r>
              <a:rPr lang="en-US" dirty="0"/>
              <a:t>Show examples of redirective crash cushions</a:t>
            </a:r>
          </a:p>
          <a:p>
            <a:pPr eaLnBrk="1" hangingPunct="1"/>
            <a:r>
              <a:rPr lang="en-US" b="1" dirty="0"/>
              <a:t>Est. Presentation Time: </a:t>
            </a:r>
            <a:r>
              <a:rPr lang="en-US" dirty="0"/>
              <a:t>1-2 minute(s)</a:t>
            </a:r>
          </a:p>
          <a:p>
            <a:pPr eaLnBrk="1" hangingPunct="1"/>
            <a:r>
              <a:rPr lang="en-US" b="1" dirty="0"/>
              <a:t>Explanation of Cues/Builds: </a:t>
            </a:r>
            <a:r>
              <a:rPr lang="en-US" dirty="0"/>
              <a:t>None</a:t>
            </a:r>
          </a:p>
          <a:p>
            <a:pPr marL="0" lvl="1" eaLnBrk="1" hangingPunct="1"/>
            <a:r>
              <a:rPr lang="en-US" b="1" dirty="0"/>
              <a:t>Suggested Comments</a:t>
            </a:r>
            <a:r>
              <a:rPr lang="en-US" dirty="0"/>
              <a:t>: This is the ADIEM. Looks very imposing since it appears to be made of concrete. The Advanced Dynamic Impact Extension Module (ADIEM™) utilizes lightweight crushable concrete modules which provide an affordable energy-absorbing system, which crush upon impact. Composed of three component groups; reinforced concrete base, engineered lightweight concrete modules, and anchor brackets. </a:t>
            </a:r>
          </a:p>
          <a:p>
            <a:pPr eaLnBrk="1" hangingPunct="1"/>
            <a:r>
              <a:rPr lang="en-US" b="1" dirty="0"/>
              <a:t>Suggested Questions: </a:t>
            </a:r>
            <a:r>
              <a:rPr lang="en-US" dirty="0"/>
              <a:t>None</a:t>
            </a:r>
          </a:p>
          <a:p>
            <a:r>
              <a:rPr lang="en-US" b="1" dirty="0"/>
              <a:t>Additional Information: </a:t>
            </a:r>
            <a:r>
              <a:rPr lang="en-US" dirty="0"/>
              <a:t>Proprietary of Trinity Highway Products. </a:t>
            </a:r>
            <a:r>
              <a:rPr lang="en-US" sz="1000" kern="1200" baseline="0" dirty="0">
                <a:solidFill>
                  <a:schemeClr val="tx1"/>
                </a:solidFill>
                <a:ea typeface="+mn-ea"/>
                <a:cs typeface="+mn-cs"/>
              </a:rPr>
              <a:t>The ADIEM II system is composed of two main parts: a wedge-shaped base and ten crushable concrete modules (see Figure 2.3). The base, fabricated using a conventional concrete mix design, is held in-place by twelve 25 mm x 60 mm steel pins which are driven though the base into the asphalt or gravel. A side pipe rail is cast on the base at automobile wheel-hub height to help redirect side impacts. </a:t>
            </a:r>
            <a:r>
              <a:rPr lang="en-US" b="1" dirty="0"/>
              <a:t>Features:</a:t>
            </a:r>
            <a:r>
              <a:rPr lang="en-US" dirty="0"/>
              <a:t> No site-specific foundation pad needed. Can be placed on existing surfaces such as concrete, asphalt or compacted soil/base material.  Composed of three component groups; reinforced concrete base, engineered lightweight concrete modules, and anchor brackets.  Re-directive capability. (Beginning Length of Need at 15’ (4.6 m) from nose.)  NCHRP Report 350 Test Level 3 compliant.  </a:t>
            </a:r>
            <a:r>
              <a:rPr lang="en-US" b="1" dirty="0"/>
              <a:t>Installation and Repair Advantages: </a:t>
            </a:r>
            <a:r>
              <a:rPr lang="en-US" dirty="0"/>
              <a:t>Pinned anchorage allows unit to be moved and relocated quickly.  All ten lightweight modules are common in design and composition, requiring no sequence priority when attaching or replacing damaged modules.  Impact damage to the product is typically confined to the modules making repair a simple process. Contains no torque-sensitive bolts.  No concrete to pour. </a:t>
            </a:r>
          </a:p>
          <a:p>
            <a:pPr eaLnBrk="1" hangingPunct="1"/>
            <a:r>
              <a:rPr lang="en-US" b="1" dirty="0"/>
              <a:t>Possible Problems: </a:t>
            </a:r>
            <a:r>
              <a:rPr lang="en-US" dirty="0"/>
              <a:t>Their use is state-specific. Shown for educational purposes only.</a:t>
            </a:r>
          </a:p>
        </p:txBody>
      </p:sp>
    </p:spTree>
    <p:extLst>
      <p:ext uri="{BB962C8B-B14F-4D97-AF65-F5344CB8AC3E}">
        <p14:creationId xmlns:p14="http://schemas.microsoft.com/office/powerpoint/2010/main" val="325199058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6066" name="Rectangle 2"/>
          <p:cNvSpPr>
            <a:spLocks noGrp="1" noRot="1" noChangeAspect="1" noChangeArrowheads="1" noTextEdit="1"/>
          </p:cNvSpPr>
          <p:nvPr>
            <p:ph type="sldImg"/>
          </p:nvPr>
        </p:nvSpPr>
        <p:spPr>
          <a:solidFill>
            <a:srgbClr val="FFFFFF"/>
          </a:solidFill>
          <a:ln/>
        </p:spPr>
      </p:sp>
      <p:sp>
        <p:nvSpPr>
          <p:cNvPr id="216067" name="Rectangle 3"/>
          <p:cNvSpPr>
            <a:spLocks noGrp="1" noChangeArrowheads="1"/>
          </p:cNvSpPr>
          <p:nvPr>
            <p:ph type="body" idx="1"/>
          </p:nvPr>
        </p:nvSpPr>
        <p:spPr>
          <a:xfrm>
            <a:off x="685800" y="4267200"/>
            <a:ext cx="5486400" cy="4114800"/>
          </a:xfrm>
          <a:solidFill>
            <a:srgbClr val="FFFFFF"/>
          </a:solidFill>
          <a:ln/>
        </p:spPr>
        <p:txBody>
          <a:bodyPr/>
          <a:lstStyle/>
          <a:p>
            <a:pPr eaLnBrk="1" hangingPunct="1"/>
            <a:r>
              <a:rPr lang="en-US" b="1" dirty="0">
                <a:cs typeface="Arial" charset="0"/>
              </a:rPr>
              <a:t>Key Message: </a:t>
            </a:r>
            <a:r>
              <a:rPr lang="en-US" dirty="0">
                <a:cs typeface="Arial" charset="0"/>
              </a:rPr>
              <a:t>Introduce other publications published separately that contain TTC standards, guidelines and practices </a:t>
            </a:r>
          </a:p>
          <a:p>
            <a:pPr eaLnBrk="1" hangingPunct="1"/>
            <a:r>
              <a:rPr lang="en-US" b="1" dirty="0">
                <a:cs typeface="Arial" charset="0"/>
              </a:rPr>
              <a:t>Est. Presentation Time:  </a:t>
            </a:r>
            <a:r>
              <a:rPr lang="en-US" dirty="0">
                <a:cs typeface="Arial" charset="0"/>
              </a:rPr>
              <a:t>1 minute(s)</a:t>
            </a:r>
          </a:p>
          <a:p>
            <a:pPr eaLnBrk="1" hangingPunct="1"/>
            <a:r>
              <a:rPr lang="en-US" b="1" dirty="0">
                <a:cs typeface="Arial" charset="0"/>
              </a:rPr>
              <a:t>Explanation of Cues/Builds: </a:t>
            </a:r>
            <a:r>
              <a:rPr lang="en-US" dirty="0">
                <a:cs typeface="Arial" charset="0"/>
              </a:rPr>
              <a:t>None</a:t>
            </a:r>
          </a:p>
          <a:p>
            <a:pPr eaLnBrk="1" hangingPunct="1"/>
            <a:r>
              <a:rPr lang="en-US" b="1" dirty="0">
                <a:cs typeface="Arial" charset="0"/>
              </a:rPr>
              <a:t>Suggested Comments</a:t>
            </a:r>
            <a:r>
              <a:rPr lang="en-US" dirty="0">
                <a:cs typeface="Arial" charset="0"/>
              </a:rPr>
              <a:t>:  Manufacturer instructions and recommendations are also considered recommendations. It a device is used, it should be used in accordance to these. A device, such as a truck-mounted attenuator, will not be effective if used improperly. It is important to follow manufacturer recommendations to be sure the device is being used correctly. </a:t>
            </a:r>
          </a:p>
          <a:p>
            <a:pPr eaLnBrk="1" hangingPunct="1"/>
            <a:r>
              <a:rPr lang="en-US" b="1" dirty="0">
                <a:cs typeface="Arial" charset="0"/>
              </a:rPr>
              <a:t>Suggested Questions: </a:t>
            </a:r>
            <a:r>
              <a:rPr lang="en-US" dirty="0">
                <a:cs typeface="Arial" charset="0"/>
              </a:rPr>
              <a:t>None</a:t>
            </a:r>
          </a:p>
          <a:p>
            <a:pPr eaLnBrk="1" hangingPunct="1"/>
            <a:r>
              <a:rPr lang="en-US" b="1" dirty="0">
                <a:cs typeface="Arial" charset="0"/>
              </a:rPr>
              <a:t>Additional Information: </a:t>
            </a:r>
            <a:r>
              <a:rPr lang="en-US" dirty="0">
                <a:cs typeface="Arial" charset="0"/>
              </a:rPr>
              <a:t>None</a:t>
            </a:r>
            <a:endParaRPr lang="en-US" b="1" dirty="0">
              <a:cs typeface="Arial" charset="0"/>
            </a:endParaRPr>
          </a:p>
          <a:p>
            <a:pPr eaLnBrk="1" hangingPunct="1"/>
            <a:r>
              <a:rPr lang="en-US" b="1" dirty="0">
                <a:cs typeface="Arial" charset="0"/>
              </a:rPr>
              <a:t>Possible Problems:  </a:t>
            </a:r>
            <a:r>
              <a:rPr lang="en-US" dirty="0">
                <a:cs typeface="Arial" charset="0"/>
              </a:rPr>
              <a:t>None</a:t>
            </a:r>
          </a:p>
        </p:txBody>
      </p:sp>
    </p:spTree>
    <p:extLst>
      <p:ext uri="{BB962C8B-B14F-4D97-AF65-F5344CB8AC3E}">
        <p14:creationId xmlns:p14="http://schemas.microsoft.com/office/powerpoint/2010/main" val="2404594377"/>
      </p:ext>
    </p:extLst>
  </p:cSld>
  <p:clrMapOvr>
    <a:masterClrMapping/>
  </p:clrMapOvr>
</p:notes>
</file>

<file path=ppt/notesSlides/notesSlide1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1666" name="Rectangle 7"/>
          <p:cNvSpPr>
            <a:spLocks noGrp="1" noChangeArrowheads="1"/>
          </p:cNvSpPr>
          <p:nvPr>
            <p:ph type="sldNum" sz="quarter" idx="5"/>
          </p:nvPr>
        </p:nvSpPr>
        <p:spPr>
          <a:noFill/>
        </p:spPr>
        <p:txBody>
          <a:bodyPr/>
          <a:lstStyle/>
          <a:p>
            <a:fld id="{F7707BFA-CE69-40D3-AC4D-BF9A0E5E635D}" type="slidenum">
              <a:rPr lang="en-US" smtClean="0"/>
              <a:pPr/>
              <a:t>192</a:t>
            </a:fld>
            <a:endParaRPr lang="en-US" dirty="0"/>
          </a:p>
        </p:txBody>
      </p:sp>
      <p:sp>
        <p:nvSpPr>
          <p:cNvPr id="241667" name="Rectangle 2"/>
          <p:cNvSpPr>
            <a:spLocks noGrp="1" noRot="1" noChangeAspect="1" noChangeArrowheads="1" noTextEdit="1"/>
          </p:cNvSpPr>
          <p:nvPr>
            <p:ph type="sldImg"/>
          </p:nvPr>
        </p:nvSpPr>
        <p:spPr>
          <a:xfrm>
            <a:off x="1152525" y="693738"/>
            <a:ext cx="4552950" cy="3414712"/>
          </a:xfrm>
          <a:solidFill>
            <a:srgbClr val="FFFFFF"/>
          </a:solidFill>
          <a:ln/>
        </p:spPr>
      </p:sp>
      <p:sp>
        <p:nvSpPr>
          <p:cNvPr id="241668" name="Rectangle 3"/>
          <p:cNvSpPr>
            <a:spLocks noGrp="1" noChangeArrowheads="1"/>
          </p:cNvSpPr>
          <p:nvPr>
            <p:ph type="body" idx="1"/>
          </p:nvPr>
        </p:nvSpPr>
        <p:spPr>
          <a:xfrm>
            <a:off x="914400" y="4341813"/>
            <a:ext cx="5029200" cy="4116387"/>
          </a:xfrm>
          <a:solidFill>
            <a:srgbClr val="FFFFFF"/>
          </a:solidFill>
          <a:ln>
            <a:noFill/>
          </a:ln>
        </p:spPr>
        <p:txBody>
          <a:bodyPr lIns="89520" tIns="44760" rIns="89520" bIns="44760"/>
          <a:lstStyle/>
          <a:p>
            <a:pPr eaLnBrk="1" hangingPunct="1"/>
            <a:r>
              <a:rPr lang="en-US" b="1" dirty="0"/>
              <a:t>Key Message: </a:t>
            </a:r>
            <a:r>
              <a:rPr lang="en-US" dirty="0"/>
              <a:t>Show examples of redirective crash cushions</a:t>
            </a:r>
          </a:p>
          <a:p>
            <a:pPr eaLnBrk="1" hangingPunct="1"/>
            <a:r>
              <a:rPr lang="en-US" b="1" dirty="0"/>
              <a:t>Est. Presentation Time: </a:t>
            </a:r>
            <a:r>
              <a:rPr lang="en-US" dirty="0"/>
              <a:t>1-2 minute(s)</a:t>
            </a:r>
          </a:p>
          <a:p>
            <a:pPr eaLnBrk="1" hangingPunct="1"/>
            <a:r>
              <a:rPr lang="en-US" b="1" dirty="0"/>
              <a:t>Explanation of Cues/Builds: </a:t>
            </a:r>
            <a:r>
              <a:rPr lang="en-US" dirty="0"/>
              <a:t>None</a:t>
            </a:r>
          </a:p>
          <a:p>
            <a:pPr marL="0" lvl="1" eaLnBrk="1" hangingPunct="1"/>
            <a:r>
              <a:rPr lang="en-US" b="1" dirty="0"/>
              <a:t>Suggested Comments</a:t>
            </a:r>
            <a:r>
              <a:rPr lang="en-US" dirty="0"/>
              <a:t>: This is the ADIEM. </a:t>
            </a:r>
            <a:r>
              <a:rPr lang="en-US" sz="1000" kern="1200" baseline="0" dirty="0">
                <a:solidFill>
                  <a:schemeClr val="tx1"/>
                </a:solidFill>
                <a:ea typeface="+mn-ea"/>
                <a:cs typeface="+mn-cs"/>
              </a:rPr>
              <a:t>It was developed by the Texas Transportation Institute as a low cost option. It utilizes lightly reinforced, ultra-low-strength Perlite concrete modules on an inclined concrete base, locked together to act as a unit. Because the Perlite concrete is susceptible to moisture, the blocks are coated with a protective covering. The modules are designed to crush upon impact, absorbing kinetic energy so the vehicle can make a controlled stop. If damaged, the modules can be slid out and replaced with new ones. </a:t>
            </a:r>
            <a:endParaRPr lang="en-US" dirty="0"/>
          </a:p>
          <a:p>
            <a:pPr eaLnBrk="1" hangingPunct="1"/>
            <a:r>
              <a:rPr lang="en-US" b="1" dirty="0"/>
              <a:t>Suggested Questions: </a:t>
            </a:r>
            <a:r>
              <a:rPr lang="en-US" dirty="0"/>
              <a:t>None</a:t>
            </a:r>
          </a:p>
          <a:p>
            <a:pPr eaLnBrk="1" hangingPunct="1"/>
            <a:r>
              <a:rPr lang="en-US" b="1" dirty="0"/>
              <a:t>Additional Information: </a:t>
            </a:r>
            <a:r>
              <a:rPr lang="en-US" dirty="0"/>
              <a:t>Photo taken at the Dulles Toll Road, in Reston, VA, by Juan Morales. The cable seen on the bottom right is not part of the system. It is from a cable barrier system nearby.</a:t>
            </a:r>
          </a:p>
          <a:p>
            <a:pPr eaLnBrk="1" hangingPunct="1"/>
            <a:r>
              <a:rPr lang="en-US" b="1" dirty="0"/>
              <a:t>Possible Problems: </a:t>
            </a:r>
            <a:r>
              <a:rPr lang="en-US" dirty="0"/>
              <a:t>Their use is state-specific. Shown for educational purposes only.</a:t>
            </a:r>
          </a:p>
          <a:p>
            <a:pPr eaLnBrk="1" hangingPunct="1"/>
            <a:endParaRPr lang="en-US" dirty="0"/>
          </a:p>
        </p:txBody>
      </p:sp>
    </p:spTree>
    <p:extLst>
      <p:ext uri="{BB962C8B-B14F-4D97-AF65-F5344CB8AC3E}">
        <p14:creationId xmlns:p14="http://schemas.microsoft.com/office/powerpoint/2010/main" val="1429296744"/>
      </p:ext>
    </p:extLst>
  </p:cSld>
  <p:clrMapOvr>
    <a:masterClrMapping/>
  </p:clrMapOvr>
</p:notes>
</file>

<file path=ppt/notesSlides/notesSlide1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1666" name="Rectangle 7"/>
          <p:cNvSpPr>
            <a:spLocks noGrp="1" noChangeArrowheads="1"/>
          </p:cNvSpPr>
          <p:nvPr>
            <p:ph type="sldNum" sz="quarter" idx="5"/>
          </p:nvPr>
        </p:nvSpPr>
        <p:spPr>
          <a:noFill/>
        </p:spPr>
        <p:txBody>
          <a:bodyPr/>
          <a:lstStyle/>
          <a:p>
            <a:fld id="{F7707BFA-CE69-40D3-AC4D-BF9A0E5E635D}" type="slidenum">
              <a:rPr lang="en-US" smtClean="0"/>
              <a:pPr/>
              <a:t>193</a:t>
            </a:fld>
            <a:endParaRPr lang="en-US" dirty="0"/>
          </a:p>
        </p:txBody>
      </p:sp>
      <p:sp>
        <p:nvSpPr>
          <p:cNvPr id="241667" name="Rectangle 2"/>
          <p:cNvSpPr>
            <a:spLocks noGrp="1" noRot="1" noChangeAspect="1" noChangeArrowheads="1" noTextEdit="1"/>
          </p:cNvSpPr>
          <p:nvPr>
            <p:ph type="sldImg"/>
          </p:nvPr>
        </p:nvSpPr>
        <p:spPr>
          <a:xfrm>
            <a:off x="1152525" y="693738"/>
            <a:ext cx="4552950" cy="3414712"/>
          </a:xfrm>
          <a:solidFill>
            <a:srgbClr val="FFFFFF"/>
          </a:solidFill>
          <a:ln/>
        </p:spPr>
      </p:sp>
      <p:sp>
        <p:nvSpPr>
          <p:cNvPr id="241668" name="Rectangle 3"/>
          <p:cNvSpPr>
            <a:spLocks noGrp="1" noChangeArrowheads="1"/>
          </p:cNvSpPr>
          <p:nvPr>
            <p:ph type="body" idx="1"/>
          </p:nvPr>
        </p:nvSpPr>
        <p:spPr>
          <a:xfrm>
            <a:off x="914400" y="4341813"/>
            <a:ext cx="5029200" cy="4116387"/>
          </a:xfrm>
          <a:solidFill>
            <a:srgbClr val="FFFFFF"/>
          </a:solidFill>
          <a:ln>
            <a:noFill/>
          </a:ln>
        </p:spPr>
        <p:txBody>
          <a:bodyPr lIns="89520" tIns="44760" rIns="89520" bIns="44760"/>
          <a:lstStyle/>
          <a:p>
            <a:pPr eaLnBrk="1" hangingPunct="1"/>
            <a:r>
              <a:rPr lang="en-US" b="1" dirty="0"/>
              <a:t>Key Message: </a:t>
            </a:r>
            <a:r>
              <a:rPr lang="en-US" dirty="0"/>
              <a:t>Show ADIEM</a:t>
            </a:r>
          </a:p>
          <a:p>
            <a:pPr eaLnBrk="1" hangingPunct="1"/>
            <a:r>
              <a:rPr lang="en-US" b="1" dirty="0"/>
              <a:t>Est. Presentation Time: </a:t>
            </a:r>
            <a:r>
              <a:rPr lang="en-US" dirty="0"/>
              <a:t>1-2 minute(s)</a:t>
            </a:r>
          </a:p>
          <a:p>
            <a:pPr eaLnBrk="1" hangingPunct="1"/>
            <a:r>
              <a:rPr lang="en-US" b="1" dirty="0"/>
              <a:t>Explanation of Cues/Builds: </a:t>
            </a:r>
            <a:r>
              <a:rPr lang="en-US" dirty="0"/>
              <a:t>None</a:t>
            </a:r>
          </a:p>
          <a:p>
            <a:pPr marL="0" lvl="1" eaLnBrk="1" hangingPunct="1"/>
            <a:r>
              <a:rPr lang="en-US" b="1" dirty="0"/>
              <a:t>Suggested Comments</a:t>
            </a:r>
            <a:r>
              <a:rPr lang="en-US" dirty="0"/>
              <a:t>: This is the ADIEM. These</a:t>
            </a:r>
            <a:r>
              <a:rPr lang="en-US" baseline="0" dirty="0"/>
              <a:t> modules are covered with plastic.</a:t>
            </a:r>
            <a:endParaRPr lang="en-US" dirty="0"/>
          </a:p>
          <a:p>
            <a:pPr eaLnBrk="1" hangingPunct="1"/>
            <a:r>
              <a:rPr lang="en-US" b="1" dirty="0"/>
              <a:t>Suggested Questions: </a:t>
            </a:r>
            <a:r>
              <a:rPr lang="en-US" dirty="0"/>
              <a:t>None</a:t>
            </a:r>
          </a:p>
          <a:p>
            <a:pPr eaLnBrk="1" hangingPunct="1"/>
            <a:r>
              <a:rPr lang="en-US" b="1" dirty="0"/>
              <a:t>Additional Information: </a:t>
            </a:r>
            <a:r>
              <a:rPr lang="en-US" dirty="0"/>
              <a:t>Photos taken at Fairfax County Parkway, VA, by J. Morales. </a:t>
            </a:r>
          </a:p>
          <a:p>
            <a:pPr eaLnBrk="1" hangingPunct="1"/>
            <a:r>
              <a:rPr lang="en-US" b="1" dirty="0"/>
              <a:t>Possible Problems: </a:t>
            </a:r>
            <a:r>
              <a:rPr lang="en-US" dirty="0"/>
              <a:t>Shown for educational purposes only.</a:t>
            </a:r>
          </a:p>
          <a:p>
            <a:pPr eaLnBrk="1" hangingPunct="1"/>
            <a:endParaRPr lang="en-US" dirty="0"/>
          </a:p>
        </p:txBody>
      </p:sp>
    </p:spTree>
    <p:extLst>
      <p:ext uri="{BB962C8B-B14F-4D97-AF65-F5344CB8AC3E}">
        <p14:creationId xmlns:p14="http://schemas.microsoft.com/office/powerpoint/2010/main" val="3431973433"/>
      </p:ext>
    </p:extLst>
  </p:cSld>
  <p:clrMapOvr>
    <a:masterClrMapping/>
  </p:clrMapOvr>
</p:notes>
</file>

<file path=ppt/notesSlides/notesSlide1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2690" name="Slide Image Placeholder 1"/>
          <p:cNvSpPr>
            <a:spLocks noGrp="1" noRot="1" noChangeAspect="1" noTextEdit="1"/>
          </p:cNvSpPr>
          <p:nvPr>
            <p:ph type="sldImg"/>
          </p:nvPr>
        </p:nvSpPr>
        <p:spPr>
          <a:ln/>
        </p:spPr>
      </p:sp>
      <p:sp>
        <p:nvSpPr>
          <p:cNvPr id="242691" name="Notes Placeholder 2"/>
          <p:cNvSpPr>
            <a:spLocks noGrp="1"/>
          </p:cNvSpPr>
          <p:nvPr>
            <p:ph type="body" idx="1"/>
          </p:nvPr>
        </p:nvSpPr>
        <p:spPr>
          <a:noFill/>
          <a:ln/>
        </p:spPr>
        <p:txBody>
          <a:bodyPr/>
          <a:lstStyle/>
          <a:p>
            <a:pPr eaLnBrk="1" hangingPunct="1"/>
            <a:r>
              <a:rPr lang="en-US" b="1" dirty="0"/>
              <a:t>Key Message: </a:t>
            </a:r>
            <a:r>
              <a:rPr lang="en-US" dirty="0"/>
              <a:t>Show examples of redirective crash cushions</a:t>
            </a:r>
          </a:p>
          <a:p>
            <a:pPr eaLnBrk="1" hangingPunct="1"/>
            <a:r>
              <a:rPr lang="en-US" b="1" dirty="0"/>
              <a:t>Est. Presentation Time: </a:t>
            </a:r>
            <a:r>
              <a:rPr lang="en-US" dirty="0"/>
              <a:t>1-2 minute(s)</a:t>
            </a:r>
          </a:p>
          <a:p>
            <a:pPr eaLnBrk="1" hangingPunct="1"/>
            <a:r>
              <a:rPr lang="en-US" b="1" dirty="0"/>
              <a:t>Explanation of Cues/Builds: </a:t>
            </a:r>
            <a:r>
              <a:rPr lang="en-US" dirty="0"/>
              <a:t>None</a:t>
            </a:r>
          </a:p>
          <a:p>
            <a:pPr marL="0" lvl="1" eaLnBrk="1" hangingPunct="1"/>
            <a:r>
              <a:rPr lang="en-US" b="1" dirty="0"/>
              <a:t>Suggested Comments</a:t>
            </a:r>
            <a:r>
              <a:rPr lang="en-US" dirty="0"/>
              <a:t>: Here you see an impact</a:t>
            </a:r>
            <a:r>
              <a:rPr lang="en-US" baseline="0" dirty="0"/>
              <a:t> on an ADIEM terminal.</a:t>
            </a:r>
            <a:endParaRPr lang="en-US" dirty="0"/>
          </a:p>
          <a:p>
            <a:pPr eaLnBrk="1" hangingPunct="1"/>
            <a:r>
              <a:rPr lang="en-US" b="1" dirty="0"/>
              <a:t>Suggested Questions: </a:t>
            </a:r>
            <a:r>
              <a:rPr lang="en-US" dirty="0"/>
              <a:t>None</a:t>
            </a:r>
          </a:p>
          <a:p>
            <a:pPr marL="0" marR="0" indent="0" algn="l" defTabSz="914400" rtl="0" eaLnBrk="1" fontAlgn="base" latinLnBrk="0" hangingPunct="1">
              <a:lnSpc>
                <a:spcPct val="100000"/>
              </a:lnSpc>
              <a:spcBef>
                <a:spcPct val="30000"/>
              </a:spcBef>
              <a:spcAft>
                <a:spcPct val="0"/>
              </a:spcAft>
              <a:buClrTx/>
              <a:buSzTx/>
              <a:buFontTx/>
              <a:buNone/>
              <a:tabLst/>
              <a:defRPr/>
            </a:pPr>
            <a:r>
              <a:rPr lang="en-US" b="1" dirty="0"/>
              <a:t>Additional Information: </a:t>
            </a:r>
            <a:r>
              <a:rPr lang="en-US" dirty="0"/>
              <a:t>Photo is from Virginia (donated by student)</a:t>
            </a:r>
          </a:p>
          <a:p>
            <a:pPr eaLnBrk="1" hangingPunct="1"/>
            <a:r>
              <a:rPr lang="en-US" b="1" dirty="0"/>
              <a:t>Possible Problems: </a:t>
            </a:r>
            <a:r>
              <a:rPr lang="en-US" dirty="0"/>
              <a:t>Their use is state-specific. Shown for educational purposes only.</a:t>
            </a:r>
          </a:p>
        </p:txBody>
      </p:sp>
      <p:sp>
        <p:nvSpPr>
          <p:cNvPr id="242692" name="Slide Number Placeholder 3"/>
          <p:cNvSpPr>
            <a:spLocks noGrp="1"/>
          </p:cNvSpPr>
          <p:nvPr>
            <p:ph type="sldNum" sz="quarter" idx="5"/>
          </p:nvPr>
        </p:nvSpPr>
        <p:spPr>
          <a:noFill/>
        </p:spPr>
        <p:txBody>
          <a:bodyPr/>
          <a:lstStyle/>
          <a:p>
            <a:fld id="{B147A89D-AA54-4042-A7A4-D42C311DD19F}" type="slidenum">
              <a:rPr lang="en-US" smtClean="0"/>
              <a:pPr/>
              <a:t>194</a:t>
            </a:fld>
            <a:endParaRPr lang="en-US" dirty="0"/>
          </a:p>
        </p:txBody>
      </p:sp>
    </p:spTree>
    <p:extLst>
      <p:ext uri="{BB962C8B-B14F-4D97-AF65-F5344CB8AC3E}">
        <p14:creationId xmlns:p14="http://schemas.microsoft.com/office/powerpoint/2010/main" val="87823195"/>
      </p:ext>
    </p:extLst>
  </p:cSld>
  <p:clrMapOvr>
    <a:masterClrMapping/>
  </p:clrMapOvr>
</p:notes>
</file>

<file path=ppt/notesSlides/notesSlide1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3714" name="Rectangle 7"/>
          <p:cNvSpPr>
            <a:spLocks noGrp="1" noChangeArrowheads="1"/>
          </p:cNvSpPr>
          <p:nvPr>
            <p:ph type="sldNum" sz="quarter" idx="5"/>
          </p:nvPr>
        </p:nvSpPr>
        <p:spPr>
          <a:noFill/>
        </p:spPr>
        <p:txBody>
          <a:bodyPr/>
          <a:lstStyle/>
          <a:p>
            <a:fld id="{CB24905E-C1C8-42D5-96A9-F5377CDF7A70}" type="slidenum">
              <a:rPr lang="en-US" smtClean="0"/>
              <a:pPr/>
              <a:t>195</a:t>
            </a:fld>
            <a:endParaRPr lang="en-US" dirty="0"/>
          </a:p>
        </p:txBody>
      </p:sp>
      <p:sp>
        <p:nvSpPr>
          <p:cNvPr id="243715" name="Rectangle 2"/>
          <p:cNvSpPr>
            <a:spLocks noGrp="1" noRot="1" noChangeAspect="1" noChangeArrowheads="1" noTextEdit="1"/>
          </p:cNvSpPr>
          <p:nvPr>
            <p:ph type="sldImg"/>
          </p:nvPr>
        </p:nvSpPr>
        <p:spPr>
          <a:solidFill>
            <a:srgbClr val="FFFFFF"/>
          </a:solidFill>
          <a:ln/>
        </p:spPr>
      </p:sp>
      <p:sp>
        <p:nvSpPr>
          <p:cNvPr id="243716" name="Rectangle 3"/>
          <p:cNvSpPr>
            <a:spLocks noGrp="1" noChangeArrowheads="1"/>
          </p:cNvSpPr>
          <p:nvPr>
            <p:ph type="body" idx="1"/>
          </p:nvPr>
        </p:nvSpPr>
        <p:spPr>
          <a:solidFill>
            <a:srgbClr val="FFFFFF"/>
          </a:solidFill>
          <a:ln>
            <a:noFill/>
          </a:ln>
        </p:spPr>
        <p:txBody>
          <a:bodyPr/>
          <a:lstStyle/>
          <a:p>
            <a:pPr eaLnBrk="1" hangingPunct="1"/>
            <a:r>
              <a:rPr lang="en-US" b="1" dirty="0"/>
              <a:t>Key Message: </a:t>
            </a:r>
            <a:r>
              <a:rPr lang="en-US" dirty="0"/>
              <a:t>Show examples of redirective crash cushions</a:t>
            </a:r>
          </a:p>
          <a:p>
            <a:pPr eaLnBrk="1" hangingPunct="1"/>
            <a:r>
              <a:rPr lang="en-US" b="1" dirty="0"/>
              <a:t>Est. Presentation Time: </a:t>
            </a:r>
            <a:r>
              <a:rPr lang="en-US" dirty="0"/>
              <a:t>1-2 minute(s)</a:t>
            </a:r>
          </a:p>
          <a:p>
            <a:pPr eaLnBrk="1" hangingPunct="1"/>
            <a:r>
              <a:rPr lang="en-US" b="1" dirty="0"/>
              <a:t>Explanation of Cues/Builds: </a:t>
            </a:r>
            <a:r>
              <a:rPr lang="en-US" dirty="0"/>
              <a:t>None</a:t>
            </a:r>
          </a:p>
          <a:p>
            <a:pPr marL="0" lvl="1" eaLnBrk="1" hangingPunct="1"/>
            <a:r>
              <a:rPr lang="en-US" b="1" dirty="0"/>
              <a:t>Suggested Comments</a:t>
            </a:r>
            <a:r>
              <a:rPr lang="en-US" dirty="0"/>
              <a:t>: This is the TRACC (Trinity Attenuating Crash Cushion). The Trinity Attenuating Crash Cushions™ (TRACC™ Family) feature a complete line of fully re-directive, non-gating crash cushions that are available in a variety of lengths for a variety of highway speeds. No cartridges or black boxes. </a:t>
            </a:r>
          </a:p>
          <a:p>
            <a:pPr eaLnBrk="1" hangingPunct="1"/>
            <a:r>
              <a:rPr lang="en-US" b="1" dirty="0"/>
              <a:t>Suggested Questions: </a:t>
            </a:r>
            <a:r>
              <a:rPr lang="en-US" dirty="0"/>
              <a:t>None</a:t>
            </a:r>
          </a:p>
          <a:p>
            <a:pPr eaLnBrk="1" hangingPunct="1"/>
            <a:r>
              <a:rPr lang="en-US" b="1" dirty="0"/>
              <a:t>Additional Information: </a:t>
            </a:r>
            <a:r>
              <a:rPr lang="en-US" dirty="0"/>
              <a:t>Photos are from manufacturer’s webpage</a:t>
            </a:r>
          </a:p>
          <a:p>
            <a:pPr eaLnBrk="1" hangingPunct="1"/>
            <a:r>
              <a:rPr lang="en-US" b="1" dirty="0"/>
              <a:t>Possible Problems: </a:t>
            </a:r>
            <a:r>
              <a:rPr lang="en-US" dirty="0"/>
              <a:t>Their use is state-specific. Shown for educational purposes only.</a:t>
            </a:r>
          </a:p>
        </p:txBody>
      </p:sp>
    </p:spTree>
    <p:extLst>
      <p:ext uri="{BB962C8B-B14F-4D97-AF65-F5344CB8AC3E}">
        <p14:creationId xmlns:p14="http://schemas.microsoft.com/office/powerpoint/2010/main" val="2822794874"/>
      </p:ext>
    </p:extLst>
  </p:cSld>
  <p:clrMapOvr>
    <a:masterClrMapping/>
  </p:clrMapOvr>
</p:notes>
</file>

<file path=ppt/notesSlides/notesSlide1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4738" name="Slide Image Placeholder 1"/>
          <p:cNvSpPr>
            <a:spLocks noGrp="1" noRot="1" noChangeAspect="1" noTextEdit="1"/>
          </p:cNvSpPr>
          <p:nvPr>
            <p:ph type="sldImg"/>
          </p:nvPr>
        </p:nvSpPr>
        <p:spPr>
          <a:ln/>
        </p:spPr>
      </p:sp>
      <p:sp>
        <p:nvSpPr>
          <p:cNvPr id="244739" name="Notes Placeholder 2"/>
          <p:cNvSpPr>
            <a:spLocks noGrp="1"/>
          </p:cNvSpPr>
          <p:nvPr>
            <p:ph type="body" idx="1"/>
          </p:nvPr>
        </p:nvSpPr>
        <p:spPr>
          <a:noFill/>
          <a:ln/>
        </p:spPr>
        <p:txBody>
          <a:bodyPr/>
          <a:lstStyle/>
          <a:p>
            <a:pPr eaLnBrk="1" hangingPunct="1"/>
            <a:r>
              <a:rPr lang="en-US" b="1" dirty="0"/>
              <a:t>Key Message: </a:t>
            </a:r>
            <a:r>
              <a:rPr lang="en-US" dirty="0"/>
              <a:t>Show examples of redirective crash cushions</a:t>
            </a:r>
          </a:p>
          <a:p>
            <a:pPr eaLnBrk="1" hangingPunct="1"/>
            <a:r>
              <a:rPr lang="en-US" b="1" dirty="0"/>
              <a:t>Est. Presentation Time: </a:t>
            </a:r>
            <a:r>
              <a:rPr lang="en-US" dirty="0"/>
              <a:t>1-2 minute(s)</a:t>
            </a:r>
          </a:p>
          <a:p>
            <a:pPr eaLnBrk="1" hangingPunct="1"/>
            <a:r>
              <a:rPr lang="en-US" b="1" dirty="0"/>
              <a:t>Explanation of Cues/Builds: </a:t>
            </a:r>
            <a:r>
              <a:rPr lang="en-US" dirty="0"/>
              <a:t>None</a:t>
            </a:r>
          </a:p>
          <a:p>
            <a:r>
              <a:rPr lang="en-US" b="1" dirty="0"/>
              <a:t>Suggested Comments</a:t>
            </a:r>
            <a:r>
              <a:rPr lang="en-US" dirty="0"/>
              <a:t>: Also, non-redirective:</a:t>
            </a:r>
          </a:p>
          <a:p>
            <a:r>
              <a:rPr lang="en-US" dirty="0"/>
              <a:t>NEAT = </a:t>
            </a:r>
            <a:r>
              <a:rPr lang="en-US" b="1" dirty="0"/>
              <a:t>Non-redirective Energy Absorbing Terminal </a:t>
            </a:r>
          </a:p>
          <a:p>
            <a:r>
              <a:rPr lang="en-US" dirty="0"/>
              <a:t>The N.E.A.T. is a NCHRP 350, Test Level 2 (45 M.P.H.) attenuator designed specifically to be attached to portable concrete barriers. The N.E.A.T. Systems cartridge is lightweight, weighing less than 300 lbs. It is compact, as well, measuring less than 10 feet in length. The system can be installed quickly, in about 15 minutes, without the use of any special tools or heavy equipment.</a:t>
            </a:r>
          </a:p>
          <a:p>
            <a:pPr eaLnBrk="1" hangingPunct="1"/>
            <a:r>
              <a:rPr lang="en-US" b="1" dirty="0"/>
              <a:t>Suggested Questions: </a:t>
            </a:r>
            <a:r>
              <a:rPr lang="en-US" dirty="0"/>
              <a:t>None</a:t>
            </a:r>
          </a:p>
          <a:p>
            <a:pPr eaLnBrk="1" hangingPunct="1"/>
            <a:r>
              <a:rPr lang="en-US" b="1" dirty="0"/>
              <a:t>Additional Information: </a:t>
            </a:r>
            <a:r>
              <a:rPr lang="en-US" dirty="0"/>
              <a:t>Photos are from manufacturer’s webpage</a:t>
            </a:r>
          </a:p>
          <a:p>
            <a:pPr eaLnBrk="1" hangingPunct="1"/>
            <a:r>
              <a:rPr lang="en-US" b="1" dirty="0"/>
              <a:t>Possible Problems: </a:t>
            </a:r>
            <a:r>
              <a:rPr lang="en-US" dirty="0"/>
              <a:t>Their use is state-specific. Shown for educational purposes only.</a:t>
            </a:r>
          </a:p>
          <a:p>
            <a:endParaRPr lang="en-US" dirty="0"/>
          </a:p>
        </p:txBody>
      </p:sp>
      <p:sp>
        <p:nvSpPr>
          <p:cNvPr id="244740" name="Slide Number Placeholder 3"/>
          <p:cNvSpPr>
            <a:spLocks noGrp="1"/>
          </p:cNvSpPr>
          <p:nvPr>
            <p:ph type="sldNum" sz="quarter" idx="5"/>
          </p:nvPr>
        </p:nvSpPr>
        <p:spPr>
          <a:noFill/>
        </p:spPr>
        <p:txBody>
          <a:bodyPr/>
          <a:lstStyle/>
          <a:p>
            <a:fld id="{5CAB9E3C-88D2-4FB3-A847-6968C9E0B1A0}" type="slidenum">
              <a:rPr lang="en-US" smtClean="0"/>
              <a:pPr/>
              <a:t>196</a:t>
            </a:fld>
            <a:endParaRPr lang="en-US" dirty="0"/>
          </a:p>
        </p:txBody>
      </p:sp>
    </p:spTree>
    <p:extLst>
      <p:ext uri="{BB962C8B-B14F-4D97-AF65-F5344CB8AC3E}">
        <p14:creationId xmlns:p14="http://schemas.microsoft.com/office/powerpoint/2010/main" val="1667599952"/>
      </p:ext>
    </p:extLst>
  </p:cSld>
  <p:clrMapOvr>
    <a:masterClrMapping/>
  </p:clrMapOvr>
</p:notes>
</file>

<file path=ppt/notesSlides/notesSlide1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US" b="1" dirty="0"/>
              <a:t>Key Message: </a:t>
            </a:r>
            <a:r>
              <a:rPr lang="en-US" dirty="0"/>
              <a:t>Show examples of redirective crash cushions</a:t>
            </a:r>
          </a:p>
          <a:p>
            <a:pPr eaLnBrk="1" hangingPunct="1"/>
            <a:r>
              <a:rPr lang="en-US" b="1" dirty="0"/>
              <a:t>Est. Presentation Time: </a:t>
            </a:r>
            <a:r>
              <a:rPr lang="en-US" dirty="0"/>
              <a:t>1-2 minute(s)</a:t>
            </a:r>
          </a:p>
          <a:p>
            <a:pPr eaLnBrk="1" hangingPunct="1"/>
            <a:r>
              <a:rPr lang="en-US" b="1" dirty="0"/>
              <a:t>Explanation of Cues/Builds: </a:t>
            </a:r>
            <a:r>
              <a:rPr lang="en-US" dirty="0"/>
              <a:t>None</a:t>
            </a:r>
          </a:p>
          <a:p>
            <a:r>
              <a:rPr lang="en-US" b="1" dirty="0"/>
              <a:t>Suggested Comments</a:t>
            </a:r>
            <a:r>
              <a:rPr lang="en-US" dirty="0"/>
              <a:t>: The Absorb 350 Crash Cushion is a non-redirective crash cushion that is NCHRP 350 approved for TL-2 and TL-3 applications. </a:t>
            </a:r>
          </a:p>
          <a:p>
            <a:r>
              <a:rPr lang="en-US" b="1" dirty="0"/>
              <a:t>Suggested Questions: </a:t>
            </a:r>
            <a:r>
              <a:rPr lang="en-US" dirty="0"/>
              <a:t>None</a:t>
            </a:r>
          </a:p>
          <a:p>
            <a:r>
              <a:rPr lang="en-US" b="1" dirty="0"/>
              <a:t>Additional Information: </a:t>
            </a:r>
            <a:r>
              <a:rPr lang="en-US" dirty="0"/>
              <a:t>Product Features:</a:t>
            </a:r>
          </a:p>
          <a:p>
            <a:r>
              <a:rPr lang="en-US" dirty="0"/>
              <a:t>Narrow Footprint</a:t>
            </a:r>
          </a:p>
          <a:p>
            <a:r>
              <a:rPr lang="en-US" dirty="0"/>
              <a:t>Fast deployment and repair</a:t>
            </a:r>
          </a:p>
          <a:p>
            <a:r>
              <a:rPr lang="en-US" dirty="0"/>
              <a:t>No foundation anchors required</a:t>
            </a:r>
          </a:p>
          <a:p>
            <a:r>
              <a:rPr lang="en-US" dirty="0"/>
              <a:t>Construction or Permanent Applications</a:t>
            </a:r>
          </a:p>
          <a:p>
            <a:r>
              <a:rPr lang="en-US" dirty="0"/>
              <a:t>Speed Rating Flexibility </a:t>
            </a:r>
          </a:p>
          <a:p>
            <a:r>
              <a:rPr lang="en-US" dirty="0"/>
              <a:t>Optional wheel lifting device available for movement to new lane position or side of the road</a:t>
            </a:r>
          </a:p>
          <a:p>
            <a:pPr eaLnBrk="1" hangingPunct="1"/>
            <a:r>
              <a:rPr lang="en-US" b="1" dirty="0"/>
              <a:t>Possible Problems: </a:t>
            </a:r>
            <a:r>
              <a:rPr lang="en-US" dirty="0"/>
              <a:t>Their use is state-specific. Shown for educational purposes only.</a:t>
            </a:r>
          </a:p>
          <a:p>
            <a:endParaRPr lang="en-US" dirty="0"/>
          </a:p>
          <a:p>
            <a:endParaRPr lang="en-US" dirty="0"/>
          </a:p>
          <a:p>
            <a:endParaRPr lang="en-US" dirty="0"/>
          </a:p>
          <a:p>
            <a:endParaRPr lang="en-US" dirty="0"/>
          </a:p>
        </p:txBody>
      </p:sp>
      <p:sp>
        <p:nvSpPr>
          <p:cNvPr id="4" name="Slide Number Placeholder 3"/>
          <p:cNvSpPr>
            <a:spLocks noGrp="1"/>
          </p:cNvSpPr>
          <p:nvPr>
            <p:ph type="sldNum" sz="quarter" idx="10"/>
          </p:nvPr>
        </p:nvSpPr>
        <p:spPr/>
        <p:txBody>
          <a:bodyPr/>
          <a:lstStyle/>
          <a:p>
            <a:pPr>
              <a:defRPr/>
            </a:pPr>
            <a:fld id="{D1A536BA-D7C5-4C15-A65B-7EE4579600B8}" type="slidenum">
              <a:rPr lang="en-US" smtClean="0"/>
              <a:pPr>
                <a:defRPr/>
              </a:pPr>
              <a:t>197</a:t>
            </a:fld>
            <a:endParaRPr lang="en-US" dirty="0"/>
          </a:p>
        </p:txBody>
      </p:sp>
    </p:spTree>
    <p:extLst>
      <p:ext uri="{BB962C8B-B14F-4D97-AF65-F5344CB8AC3E}">
        <p14:creationId xmlns:p14="http://schemas.microsoft.com/office/powerpoint/2010/main" val="1639778821"/>
      </p:ext>
    </p:extLst>
  </p:cSld>
  <p:clrMapOvr>
    <a:masterClrMapping/>
  </p:clrMapOvr>
</p:notes>
</file>

<file path=ppt/notesSlides/notesSlide1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 what is non-gating and gating?  Gating is term used to describe an attenuator that is designed to allow an errant vehicle to enter a clear zone where it can safely decelerate before coming into contact with a hazard. NCHRP Test 33 and 32 above are gating tests.</a:t>
            </a:r>
          </a:p>
          <a:p>
            <a:r>
              <a:rPr lang="en-US" dirty="0"/>
              <a:t>When the vehicle comes in contact with the attenuator, the attenuator folds away (or gates) to allow the vehicle to safely pass.  Gating attenuators are more economical than non-gating so if there is enough clear zone you should be using attenuators of the gating variety.</a:t>
            </a:r>
          </a:p>
          <a:p>
            <a:endParaRPr lang="en-US" dirty="0"/>
          </a:p>
          <a:p>
            <a:r>
              <a:rPr lang="en-US" dirty="0"/>
              <a:t>Non-gating attenuators as you can imagine, do not allow the vehicle to pass though when impacted at the front to of the system. True or false, a clear zone is not needed when a Non-Gating crash cushion is installed.  FALSE.  A clear zone is still needed, It is just smaller.  Your high school physics teacher will be able to tell you that when a vehicle comes into contact with an attenuator at 15 degrees at a high speed the vehicle will most likely pass behind the system.  A non-gating crash cushion can’t stop this from happening, but it can slow the vehicle.  Non-gating attenuators are normally used in medians and on the side of the road when a full clear zone can not be achieved</a:t>
            </a:r>
          </a:p>
          <a:p>
            <a:endParaRPr lang="en-US" dirty="0"/>
          </a:p>
        </p:txBody>
      </p:sp>
      <p:sp>
        <p:nvSpPr>
          <p:cNvPr id="4" name="Slide Number Placeholder 3"/>
          <p:cNvSpPr>
            <a:spLocks noGrp="1"/>
          </p:cNvSpPr>
          <p:nvPr>
            <p:ph type="sldNum" sz="quarter" idx="10"/>
          </p:nvPr>
        </p:nvSpPr>
        <p:spPr/>
        <p:txBody>
          <a:bodyPr/>
          <a:lstStyle/>
          <a:p>
            <a:fld id="{0E1B1AF0-C06B-43A4-9DD2-9C62DF9A7FCA}" type="slidenum">
              <a:rPr lang="en-US" smtClean="0"/>
              <a:pPr/>
              <a:t>198</a:t>
            </a:fld>
            <a:endParaRPr lang="en-US" dirty="0"/>
          </a:p>
        </p:txBody>
      </p:sp>
    </p:spTree>
    <p:extLst>
      <p:ext uri="{BB962C8B-B14F-4D97-AF65-F5344CB8AC3E}">
        <p14:creationId xmlns:p14="http://schemas.microsoft.com/office/powerpoint/2010/main" val="1360176319"/>
      </p:ext>
    </p:extLst>
  </p:cSld>
  <p:clrMapOvr>
    <a:masterClrMapping/>
  </p:clrMapOvr>
</p:notes>
</file>

<file path=ppt/notesSlides/notesSlide1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US" b="1" dirty="0"/>
              <a:t>Key Message: </a:t>
            </a:r>
            <a:r>
              <a:rPr lang="en-US" dirty="0"/>
              <a:t>Show examples of redirective crash cushions</a:t>
            </a:r>
          </a:p>
          <a:p>
            <a:pPr eaLnBrk="1" hangingPunct="1"/>
            <a:r>
              <a:rPr lang="en-US" b="1" dirty="0"/>
              <a:t>Est. Presentation Time: </a:t>
            </a:r>
            <a:r>
              <a:rPr lang="en-US" dirty="0"/>
              <a:t>1-2 minute(s)</a:t>
            </a:r>
          </a:p>
          <a:p>
            <a:pPr eaLnBrk="1" hangingPunct="1"/>
            <a:r>
              <a:rPr lang="en-US" b="1" dirty="0"/>
              <a:t>Explanation of Cues/Builds: </a:t>
            </a:r>
            <a:r>
              <a:rPr lang="en-US" dirty="0"/>
              <a:t>None</a:t>
            </a:r>
          </a:p>
          <a:p>
            <a:r>
              <a:rPr lang="en-US" b="1" dirty="0"/>
              <a:t>Suggested Comments</a:t>
            </a:r>
            <a:r>
              <a:rPr lang="en-US" dirty="0"/>
              <a:t>:</a:t>
            </a:r>
            <a:r>
              <a:rPr lang="en-US" baseline="0" dirty="0"/>
              <a:t> </a:t>
            </a:r>
            <a:r>
              <a:rPr lang="en-US" dirty="0"/>
              <a:t>The Absorb 350 can be attached to the end of portable or permanent concrete barriers and steel barriers without the need to anchor the system to the roadway. This provides for easy and fast installation and repair .</a:t>
            </a:r>
            <a:r>
              <a:rPr lang="en-US" baseline="0" dirty="0"/>
              <a:t> </a:t>
            </a:r>
            <a:r>
              <a:rPr lang="en-US" dirty="0"/>
              <a:t>The system is 24 inches wide, making it the ideal option for narrower roads where workspace and road space are limited. </a:t>
            </a:r>
          </a:p>
          <a:p>
            <a:r>
              <a:rPr lang="en-US" dirty="0"/>
              <a:t>It is designed for use on narrow hazards, exits, wide medians, edge of road locations.</a:t>
            </a:r>
          </a:p>
          <a:p>
            <a:r>
              <a:rPr lang="en-US" b="1" dirty="0"/>
              <a:t>Suggested Questions: </a:t>
            </a:r>
            <a:r>
              <a:rPr lang="en-US" dirty="0"/>
              <a:t>None</a:t>
            </a:r>
          </a:p>
          <a:p>
            <a:r>
              <a:rPr lang="en-US" b="1" dirty="0"/>
              <a:t>Additional Information: </a:t>
            </a:r>
            <a:r>
              <a:rPr lang="en-US" b="0" dirty="0"/>
              <a:t>None</a:t>
            </a:r>
          </a:p>
          <a:p>
            <a:r>
              <a:rPr lang="en-US" b="1" dirty="0"/>
              <a:t>Possible Problems: </a:t>
            </a:r>
            <a:r>
              <a:rPr lang="en-US" dirty="0"/>
              <a:t>Their use is state-specific. Shown for educational purposes only.</a:t>
            </a:r>
          </a:p>
        </p:txBody>
      </p:sp>
      <p:sp>
        <p:nvSpPr>
          <p:cNvPr id="4" name="Slide Number Placeholder 3"/>
          <p:cNvSpPr>
            <a:spLocks noGrp="1"/>
          </p:cNvSpPr>
          <p:nvPr>
            <p:ph type="sldNum" sz="quarter" idx="10"/>
          </p:nvPr>
        </p:nvSpPr>
        <p:spPr/>
        <p:txBody>
          <a:bodyPr/>
          <a:lstStyle/>
          <a:p>
            <a:pPr>
              <a:defRPr/>
            </a:pPr>
            <a:fld id="{AF1660F7-4DB6-4A46-9055-DEACA788975C}" type="slidenum">
              <a:rPr lang="en-US" smtClean="0"/>
              <a:pPr>
                <a:defRPr/>
              </a:pPr>
              <a:t>199</a:t>
            </a:fld>
            <a:endParaRPr lang="en-US" dirty="0"/>
          </a:p>
        </p:txBody>
      </p:sp>
    </p:spTree>
    <p:extLst>
      <p:ext uri="{BB962C8B-B14F-4D97-AF65-F5344CB8AC3E}">
        <p14:creationId xmlns:p14="http://schemas.microsoft.com/office/powerpoint/2010/main" val="2621659964"/>
      </p:ext>
    </p:extLst>
  </p:cSld>
  <p:clrMapOvr>
    <a:masterClrMapping/>
  </p:clrMapOvr>
</p:notes>
</file>

<file path=ppt/notesSlides/notesSlide1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US" b="1" dirty="0"/>
              <a:t>Key Message: </a:t>
            </a:r>
            <a:r>
              <a:rPr lang="en-US" dirty="0"/>
              <a:t>Show examples of redirective crash cushions</a:t>
            </a:r>
          </a:p>
          <a:p>
            <a:pPr eaLnBrk="1" hangingPunct="1"/>
            <a:r>
              <a:rPr lang="en-US" b="1" dirty="0"/>
              <a:t>Est. Presentation Time: </a:t>
            </a:r>
            <a:r>
              <a:rPr lang="en-US" dirty="0"/>
              <a:t>1-2 minute(s)</a:t>
            </a:r>
          </a:p>
          <a:p>
            <a:pPr eaLnBrk="1" hangingPunct="1"/>
            <a:r>
              <a:rPr lang="en-US" b="1" dirty="0"/>
              <a:t>Explanation of Cues/Builds: </a:t>
            </a:r>
            <a:r>
              <a:rPr lang="en-US" dirty="0"/>
              <a:t>None</a:t>
            </a:r>
          </a:p>
          <a:p>
            <a:r>
              <a:rPr lang="en-US" b="1" dirty="0"/>
              <a:t>Suggested Comments</a:t>
            </a:r>
            <a:r>
              <a:rPr lang="en-US" dirty="0"/>
              <a:t>:</a:t>
            </a:r>
            <a:r>
              <a:rPr lang="en-US" baseline="0" dirty="0"/>
              <a:t> </a:t>
            </a:r>
            <a:r>
              <a:rPr lang="en-US" dirty="0"/>
              <a:t>The SCI100GM is a fully redirective, non-gating, bidirectional Impact Attenuator. It was designed for safety and reusability. All required NCHRP 350 tests were performed with the same unit with no required replacement parts. Safety comes first with the SCI100GM as it provides lower average ridedown G forces due to the fact that it is a speed dependent system instead of fixed force. It requires minimal spare parts inventories due to the new side panel design which minimizes damage and snag potential on side impacts. During our testing, it produced very low angles of exit which reduces the potential of the vehicle rebounding back into traffic. Quick resetting due to minimal damage reduces worker exposure, repair part costs and repair labor costs.</a:t>
            </a:r>
          </a:p>
          <a:p>
            <a:r>
              <a:rPr lang="en-US" b="1" dirty="0"/>
              <a:t>Suggested Questions: </a:t>
            </a:r>
            <a:r>
              <a:rPr lang="en-US" dirty="0"/>
              <a:t>None</a:t>
            </a:r>
          </a:p>
          <a:p>
            <a:r>
              <a:rPr lang="en-US" b="1" dirty="0"/>
              <a:t>Additional Information: </a:t>
            </a:r>
            <a:r>
              <a:rPr lang="en-US" b="0" dirty="0"/>
              <a:t>None</a:t>
            </a:r>
          </a:p>
          <a:p>
            <a:r>
              <a:rPr lang="en-US" b="1" dirty="0"/>
              <a:t>Possible Problems: </a:t>
            </a:r>
            <a:r>
              <a:rPr lang="en-US" dirty="0"/>
              <a:t>Their use is state-specific. Shown for educational purposes only.</a:t>
            </a:r>
          </a:p>
        </p:txBody>
      </p:sp>
      <p:sp>
        <p:nvSpPr>
          <p:cNvPr id="4" name="Slide Number Placeholder 3"/>
          <p:cNvSpPr>
            <a:spLocks noGrp="1"/>
          </p:cNvSpPr>
          <p:nvPr>
            <p:ph type="sldNum" sz="quarter" idx="10"/>
          </p:nvPr>
        </p:nvSpPr>
        <p:spPr/>
        <p:txBody>
          <a:bodyPr/>
          <a:lstStyle/>
          <a:p>
            <a:pPr>
              <a:defRPr/>
            </a:pPr>
            <a:fld id="{D639A4AE-E0CC-4F6C-9B02-29D463378057}" type="slidenum">
              <a:rPr lang="en-US" smtClean="0"/>
              <a:pPr>
                <a:defRPr/>
              </a:pPr>
              <a:t>200</a:t>
            </a:fld>
            <a:endParaRPr lang="en-US" dirty="0"/>
          </a:p>
        </p:txBody>
      </p:sp>
    </p:spTree>
    <p:extLst>
      <p:ext uri="{BB962C8B-B14F-4D97-AF65-F5344CB8AC3E}">
        <p14:creationId xmlns:p14="http://schemas.microsoft.com/office/powerpoint/2010/main" val="1662310198"/>
      </p:ext>
    </p:extLst>
  </p:cSld>
  <p:clrMapOvr>
    <a:masterClrMapping/>
  </p:clrMapOvr>
</p:notes>
</file>

<file path=ppt/notesSlides/notesSlide1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US" b="1" dirty="0"/>
              <a:t>Key Message: </a:t>
            </a:r>
            <a:r>
              <a:rPr lang="en-US" dirty="0"/>
              <a:t>Show examples of redirective crash cushions</a:t>
            </a:r>
          </a:p>
          <a:p>
            <a:pPr eaLnBrk="1" hangingPunct="1"/>
            <a:r>
              <a:rPr lang="en-US" b="1" dirty="0"/>
              <a:t>Est. Presentation Time: </a:t>
            </a:r>
            <a:r>
              <a:rPr lang="en-US" dirty="0"/>
              <a:t>1-2 minute(s)</a:t>
            </a:r>
          </a:p>
          <a:p>
            <a:pPr eaLnBrk="1" hangingPunct="1"/>
            <a:r>
              <a:rPr lang="en-US" b="1" dirty="0"/>
              <a:t>Explanation of Cues/Builds: </a:t>
            </a:r>
            <a:r>
              <a:rPr lang="en-US" dirty="0"/>
              <a:t>None</a:t>
            </a:r>
          </a:p>
          <a:p>
            <a:r>
              <a:rPr lang="en-US" b="1" dirty="0"/>
              <a:t>Suggested Comments</a:t>
            </a:r>
            <a:r>
              <a:rPr lang="en-US" dirty="0"/>
              <a:t>: The SMART CUSHION</a:t>
            </a:r>
            <a:r>
              <a:rPr lang="en-US" baseline="0" dirty="0"/>
              <a:t> </a:t>
            </a:r>
            <a:r>
              <a:rPr lang="en-US" dirty="0"/>
              <a:t>®</a:t>
            </a:r>
            <a:r>
              <a:rPr lang="en-US" baseline="0" dirty="0"/>
              <a:t> </a:t>
            </a:r>
            <a:r>
              <a:rPr lang="en-US" dirty="0"/>
              <a:t> impact attenuators are manufactured by SCI Products, Inc./Work </a:t>
            </a:r>
            <a:r>
              <a:rPr lang="en-US" baseline="0" dirty="0"/>
              <a:t> </a:t>
            </a:r>
            <a:r>
              <a:rPr lang="en-US" dirty="0"/>
              <a:t>Area Protection Corp. They are NCHRP Report 350, Test Levels 2 and 3 (TL2 and TL3) </a:t>
            </a:r>
            <a:r>
              <a:rPr lang="en-US" baseline="0" dirty="0"/>
              <a:t> </a:t>
            </a:r>
            <a:r>
              <a:rPr lang="en-US" dirty="0"/>
              <a:t>compliant (Models SCI 70 GM and SCI 100 GM, respectively) and are fully redirective, </a:t>
            </a:r>
            <a:r>
              <a:rPr lang="en-US" baseline="0" dirty="0"/>
              <a:t> </a:t>
            </a:r>
            <a:r>
              <a:rPr lang="en-US" dirty="0"/>
              <a:t>non-gating, and bi-directional. SMART CUSHION</a:t>
            </a:r>
            <a:r>
              <a:rPr lang="en-US" baseline="0" dirty="0"/>
              <a:t> </a:t>
            </a:r>
            <a:r>
              <a:rPr lang="en-US" dirty="0"/>
              <a:t>® </a:t>
            </a:r>
            <a:r>
              <a:rPr lang="en-US" baseline="0" dirty="0"/>
              <a:t> </a:t>
            </a:r>
            <a:r>
              <a:rPr lang="en-US" dirty="0"/>
              <a:t>impact attenuators are used to help </a:t>
            </a:r>
            <a:r>
              <a:rPr lang="en-US" baseline="0" dirty="0"/>
              <a:t> </a:t>
            </a:r>
            <a:r>
              <a:rPr lang="en-US" dirty="0"/>
              <a:t>protect motorists from hazards in both permanent </a:t>
            </a:r>
            <a:r>
              <a:rPr lang="en-US" baseline="0" dirty="0"/>
              <a:t> </a:t>
            </a:r>
            <a:r>
              <a:rPr lang="en-US" dirty="0"/>
              <a:t>and work zone locations. They can be </a:t>
            </a:r>
            <a:r>
              <a:rPr lang="en-US" baseline="0" dirty="0"/>
              <a:t> </a:t>
            </a:r>
            <a:r>
              <a:rPr lang="en-US" dirty="0"/>
              <a:t>attached to most types of median and roadside barriers. </a:t>
            </a:r>
          </a:p>
          <a:p>
            <a:r>
              <a:rPr lang="en-US" b="1" dirty="0"/>
              <a:t>Suggested Questions: </a:t>
            </a:r>
            <a:r>
              <a:rPr lang="en-US" dirty="0"/>
              <a:t>None</a:t>
            </a:r>
          </a:p>
          <a:p>
            <a:r>
              <a:rPr lang="en-US" b="1" dirty="0"/>
              <a:t>Additional Information: </a:t>
            </a:r>
            <a:r>
              <a:rPr lang="en-US" b="0" dirty="0"/>
              <a:t>None</a:t>
            </a:r>
          </a:p>
          <a:p>
            <a:r>
              <a:rPr lang="en-US" b="1" dirty="0"/>
              <a:t>Possible Problems: </a:t>
            </a:r>
            <a:r>
              <a:rPr lang="en-US" dirty="0"/>
              <a:t>Their use is state-specific. Shown for educational purposes only.</a:t>
            </a:r>
          </a:p>
        </p:txBody>
      </p:sp>
      <p:sp>
        <p:nvSpPr>
          <p:cNvPr id="4" name="Slide Number Placeholder 3"/>
          <p:cNvSpPr>
            <a:spLocks noGrp="1"/>
          </p:cNvSpPr>
          <p:nvPr>
            <p:ph type="sldNum" sz="quarter" idx="10"/>
          </p:nvPr>
        </p:nvSpPr>
        <p:spPr/>
        <p:txBody>
          <a:bodyPr/>
          <a:lstStyle/>
          <a:p>
            <a:pPr>
              <a:defRPr/>
            </a:pPr>
            <a:fld id="{AF1660F7-4DB6-4A46-9055-DEACA788975C}" type="slidenum">
              <a:rPr lang="en-US" smtClean="0"/>
              <a:pPr>
                <a:defRPr/>
              </a:pPr>
              <a:t>201</a:t>
            </a:fld>
            <a:endParaRPr lang="en-US" dirty="0"/>
          </a:p>
        </p:txBody>
      </p:sp>
    </p:spTree>
    <p:extLst>
      <p:ext uri="{BB962C8B-B14F-4D97-AF65-F5344CB8AC3E}">
        <p14:creationId xmlns:p14="http://schemas.microsoft.com/office/powerpoint/2010/main" val="295150563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658" name="Rectangle 2"/>
          <p:cNvSpPr>
            <a:spLocks noGrp="1" noRot="1" noChangeAspect="1" noChangeArrowheads="1" noTextEdit="1"/>
          </p:cNvSpPr>
          <p:nvPr>
            <p:ph type="sldImg"/>
          </p:nvPr>
        </p:nvSpPr>
        <p:spPr>
          <a:ln/>
        </p:spPr>
      </p:sp>
      <p:sp>
        <p:nvSpPr>
          <p:cNvPr id="198659" name="Rectangle 3"/>
          <p:cNvSpPr>
            <a:spLocks noGrp="1" noChangeArrowheads="1"/>
          </p:cNvSpPr>
          <p:nvPr>
            <p:ph type="body" idx="1"/>
          </p:nvPr>
        </p:nvSpPr>
        <p:spPr>
          <a:noFill/>
          <a:ln/>
        </p:spPr>
        <p:txBody>
          <a:bodyPr/>
          <a:lstStyle/>
          <a:p>
            <a:pPr eaLnBrk="1" hangingPunct="1"/>
            <a:r>
              <a:rPr lang="en-US" b="1" dirty="0">
                <a:cs typeface="Arial" charset="0"/>
              </a:rPr>
              <a:t>Key Message: </a:t>
            </a:r>
            <a:r>
              <a:rPr lang="en-US" dirty="0">
                <a:cs typeface="Arial" charset="0"/>
              </a:rPr>
              <a:t>State the module objectives</a:t>
            </a:r>
          </a:p>
          <a:p>
            <a:pPr eaLnBrk="1" hangingPunct="1"/>
            <a:r>
              <a:rPr lang="en-US" b="1" dirty="0">
                <a:cs typeface="Arial" charset="0"/>
              </a:rPr>
              <a:t>Est. Presentation Time: </a:t>
            </a:r>
            <a:r>
              <a:rPr lang="en-US" dirty="0">
                <a:cs typeface="Arial" charset="0"/>
              </a:rPr>
              <a:t>Less than 1 minute(s)</a:t>
            </a:r>
          </a:p>
          <a:p>
            <a:pPr eaLnBrk="1" hangingPunct="1"/>
            <a:r>
              <a:rPr lang="en-US" b="1" dirty="0">
                <a:cs typeface="Arial" charset="0"/>
              </a:rPr>
              <a:t>Explanation of Cues/Builds: </a:t>
            </a:r>
            <a:r>
              <a:rPr lang="en-US" dirty="0">
                <a:cs typeface="Arial" charset="0"/>
              </a:rPr>
              <a:t>None</a:t>
            </a:r>
          </a:p>
          <a:p>
            <a:pPr eaLnBrk="1" hangingPunct="1"/>
            <a:r>
              <a:rPr lang="en-US" b="1" dirty="0">
                <a:cs typeface="Arial" charset="0"/>
              </a:rPr>
              <a:t>Suggested Comments: </a:t>
            </a:r>
            <a:r>
              <a:rPr lang="en-US" dirty="0">
                <a:cs typeface="Arial" charset="0"/>
              </a:rPr>
              <a:t>None</a:t>
            </a:r>
            <a:endParaRPr lang="en-US" b="1" dirty="0">
              <a:cs typeface="Arial" charset="0"/>
            </a:endParaRPr>
          </a:p>
          <a:p>
            <a:pPr eaLnBrk="1" hangingPunct="1"/>
            <a:r>
              <a:rPr lang="en-US" b="1" dirty="0">
                <a:cs typeface="Arial" charset="0"/>
              </a:rPr>
              <a:t>Suggested Questions: </a:t>
            </a:r>
            <a:r>
              <a:rPr lang="en-US" dirty="0">
                <a:cs typeface="Arial" charset="0"/>
              </a:rPr>
              <a:t>None</a:t>
            </a:r>
          </a:p>
          <a:p>
            <a:pPr eaLnBrk="1" hangingPunct="1"/>
            <a:r>
              <a:rPr lang="en-US" b="1" dirty="0">
                <a:cs typeface="Arial" charset="0"/>
              </a:rPr>
              <a:t>Additional Information: </a:t>
            </a:r>
            <a:r>
              <a:rPr lang="en-US" dirty="0">
                <a:cs typeface="Arial" charset="0"/>
              </a:rPr>
              <a:t>None</a:t>
            </a:r>
            <a:endParaRPr lang="en-US" b="1" dirty="0">
              <a:cs typeface="Arial" charset="0"/>
            </a:endParaRPr>
          </a:p>
          <a:p>
            <a:pPr eaLnBrk="1" hangingPunct="1"/>
            <a:r>
              <a:rPr lang="en-US" b="1" dirty="0">
                <a:cs typeface="Arial" charset="0"/>
              </a:rPr>
              <a:t>Possible Problems: </a:t>
            </a:r>
            <a:r>
              <a:rPr lang="en-US" dirty="0">
                <a:cs typeface="Arial" charset="0"/>
              </a:rPr>
              <a:t>IMPORTANT: Assess the level of knowledge of your audience during introductions. Although this material may appear to be basic to some, there are many misconceptions and common mistakes (like using the posted speed for determining taper lengths). Cover the material at the pace needed for your audience.</a:t>
            </a:r>
          </a:p>
          <a:p>
            <a:pPr eaLnBrk="1" hangingPunct="1"/>
            <a:endParaRPr lang="en-US" dirty="0">
              <a:cs typeface="Arial" charset="0"/>
            </a:endParaRPr>
          </a:p>
        </p:txBody>
      </p:sp>
    </p:spTree>
    <p:extLst>
      <p:ext uri="{BB962C8B-B14F-4D97-AF65-F5344CB8AC3E}">
        <p14:creationId xmlns:p14="http://schemas.microsoft.com/office/powerpoint/2010/main" val="177357774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7090" name="Rectangle 2"/>
          <p:cNvSpPr>
            <a:spLocks noGrp="1" noRot="1" noChangeAspect="1" noChangeArrowheads="1" noTextEdit="1"/>
          </p:cNvSpPr>
          <p:nvPr>
            <p:ph type="sldImg"/>
          </p:nvPr>
        </p:nvSpPr>
        <p:spPr>
          <a:xfrm>
            <a:off x="1108075" y="654050"/>
            <a:ext cx="4646613" cy="3484563"/>
          </a:xfrm>
          <a:solidFill>
            <a:srgbClr val="FFFFFF"/>
          </a:solidFill>
          <a:ln/>
        </p:spPr>
      </p:sp>
      <p:sp>
        <p:nvSpPr>
          <p:cNvPr id="217091" name="Rectangle 3"/>
          <p:cNvSpPr>
            <a:spLocks noGrp="1" noChangeArrowheads="1"/>
          </p:cNvSpPr>
          <p:nvPr>
            <p:ph type="body" idx="1"/>
          </p:nvPr>
        </p:nvSpPr>
        <p:spPr>
          <a:xfrm>
            <a:off x="457200" y="4356100"/>
            <a:ext cx="5943600" cy="4138613"/>
          </a:xfrm>
          <a:solidFill>
            <a:srgbClr val="FFFFFF"/>
          </a:solidFill>
          <a:ln/>
        </p:spPr>
        <p:txBody>
          <a:bodyPr lIns="91434" tIns="45716" rIns="91434" bIns="45716"/>
          <a:lstStyle/>
          <a:p>
            <a:pPr eaLnBrk="1" hangingPunct="1"/>
            <a:r>
              <a:rPr lang="en-US" b="1" dirty="0">
                <a:cs typeface="Arial" charset="0"/>
              </a:rPr>
              <a:t>Key Message: </a:t>
            </a:r>
            <a:r>
              <a:rPr lang="en-US" dirty="0">
                <a:cs typeface="Arial" charset="0"/>
              </a:rPr>
              <a:t>Indicate where additional standards and guidelines may be found</a:t>
            </a:r>
          </a:p>
          <a:p>
            <a:pPr eaLnBrk="1" hangingPunct="1"/>
            <a:r>
              <a:rPr lang="en-US" b="1" dirty="0">
                <a:cs typeface="Arial" charset="0"/>
              </a:rPr>
              <a:t>Est. Presentation Time:  </a:t>
            </a:r>
            <a:r>
              <a:rPr lang="en-US" dirty="0">
                <a:cs typeface="Arial" charset="0"/>
              </a:rPr>
              <a:t>1 minute(s)</a:t>
            </a:r>
          </a:p>
          <a:p>
            <a:pPr eaLnBrk="1" hangingPunct="1"/>
            <a:r>
              <a:rPr lang="en-US" b="1" dirty="0">
                <a:cs typeface="Arial" charset="0"/>
              </a:rPr>
              <a:t>Explanation of Cues/Builds: </a:t>
            </a:r>
            <a:r>
              <a:rPr lang="en-US" dirty="0">
                <a:cs typeface="Arial" charset="0"/>
              </a:rPr>
              <a:t>None</a:t>
            </a:r>
          </a:p>
          <a:p>
            <a:pPr eaLnBrk="1" hangingPunct="1"/>
            <a:r>
              <a:rPr lang="en-US" b="1" dirty="0">
                <a:cs typeface="Arial" charset="0"/>
              </a:rPr>
              <a:t>Suggested Comments</a:t>
            </a:r>
            <a:r>
              <a:rPr lang="en-US" dirty="0">
                <a:cs typeface="Arial" charset="0"/>
              </a:rPr>
              <a:t>:  Depending on the State, TTC standards and guidelines may also be found in other documents, such as the State’s “</a:t>
            </a:r>
            <a:r>
              <a:rPr lang="en-US" i="1" dirty="0">
                <a:cs typeface="Arial" charset="0"/>
              </a:rPr>
              <a:t>Standard Specifications for Road and Bridge Construction”. </a:t>
            </a:r>
            <a:r>
              <a:rPr lang="en-US" dirty="0">
                <a:cs typeface="Arial" charset="0"/>
              </a:rPr>
              <a:t>Make sure that you are aware of all your State’s requirements. Various documents may contain information related to traffic control. Always check with your local agency.</a:t>
            </a:r>
          </a:p>
          <a:p>
            <a:pPr eaLnBrk="1" hangingPunct="1"/>
            <a:r>
              <a:rPr lang="en-US" b="1" dirty="0">
                <a:cs typeface="Arial" charset="0"/>
              </a:rPr>
              <a:t>Suggested Questions: </a:t>
            </a:r>
            <a:r>
              <a:rPr lang="en-US" dirty="0">
                <a:cs typeface="Arial" charset="0"/>
              </a:rPr>
              <a:t>How can you tell if you are in compliance with all standards and guidelines? Ask the agency!</a:t>
            </a:r>
          </a:p>
          <a:p>
            <a:pPr eaLnBrk="1" hangingPunct="1"/>
            <a:r>
              <a:rPr lang="en-US" b="1" dirty="0">
                <a:cs typeface="Arial" charset="0"/>
              </a:rPr>
              <a:t>Additional Information: </a:t>
            </a:r>
            <a:r>
              <a:rPr lang="en-US" dirty="0">
                <a:cs typeface="Arial" charset="0"/>
              </a:rPr>
              <a:t>None</a:t>
            </a:r>
            <a:endParaRPr lang="en-US" b="1" dirty="0">
              <a:cs typeface="Arial" charset="0"/>
            </a:endParaRPr>
          </a:p>
          <a:p>
            <a:pPr eaLnBrk="1" hangingPunct="1"/>
            <a:r>
              <a:rPr lang="en-US" b="1" dirty="0">
                <a:cs typeface="Arial" charset="0"/>
              </a:rPr>
              <a:t>Possible Problems:  </a:t>
            </a:r>
            <a:r>
              <a:rPr lang="en-US" dirty="0">
                <a:cs typeface="Arial" charset="0"/>
              </a:rPr>
              <a:t>None</a:t>
            </a:r>
          </a:p>
        </p:txBody>
      </p:sp>
    </p:spTree>
    <p:extLst>
      <p:ext uri="{BB962C8B-B14F-4D97-AF65-F5344CB8AC3E}">
        <p14:creationId xmlns:p14="http://schemas.microsoft.com/office/powerpoint/2010/main" val="850128366"/>
      </p:ext>
    </p:extLst>
  </p:cSld>
  <p:clrMapOvr>
    <a:masterClrMapping/>
  </p:clrMapOvr>
</p:notes>
</file>

<file path=ppt/notesSlides/notesSlide2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62" name="Rectangle 7"/>
          <p:cNvSpPr>
            <a:spLocks noGrp="1" noChangeArrowheads="1"/>
          </p:cNvSpPr>
          <p:nvPr>
            <p:ph type="sldNum" sz="quarter" idx="5"/>
          </p:nvPr>
        </p:nvSpPr>
        <p:spPr>
          <a:noFill/>
        </p:spPr>
        <p:txBody>
          <a:bodyPr/>
          <a:lstStyle/>
          <a:p>
            <a:fld id="{EE009C16-206C-478A-BAE0-6E47E115779F}" type="slidenum">
              <a:rPr lang="en-US" smtClean="0"/>
              <a:pPr/>
              <a:t>202</a:t>
            </a:fld>
            <a:endParaRPr lang="en-US" dirty="0"/>
          </a:p>
        </p:txBody>
      </p:sp>
      <p:sp>
        <p:nvSpPr>
          <p:cNvPr id="245763" name="Rectangle 2"/>
          <p:cNvSpPr>
            <a:spLocks noGrp="1" noRot="1" noChangeAspect="1" noChangeArrowheads="1" noTextEdit="1"/>
          </p:cNvSpPr>
          <p:nvPr>
            <p:ph type="sldImg"/>
          </p:nvPr>
        </p:nvSpPr>
        <p:spPr>
          <a:solidFill>
            <a:srgbClr val="FFFFFF"/>
          </a:solidFill>
          <a:ln/>
        </p:spPr>
      </p:sp>
      <p:sp>
        <p:nvSpPr>
          <p:cNvPr id="245764" name="Rectangle 3"/>
          <p:cNvSpPr>
            <a:spLocks noGrp="1" noChangeArrowheads="1"/>
          </p:cNvSpPr>
          <p:nvPr>
            <p:ph type="body" idx="1"/>
          </p:nvPr>
        </p:nvSpPr>
        <p:spPr>
          <a:solidFill>
            <a:srgbClr val="FFFFFF"/>
          </a:solidFill>
          <a:ln>
            <a:noFill/>
          </a:ln>
        </p:spPr>
        <p:txBody>
          <a:bodyPr/>
          <a:lstStyle/>
          <a:p>
            <a:pPr eaLnBrk="1" hangingPunct="1"/>
            <a:r>
              <a:rPr lang="en-US" b="1" dirty="0"/>
              <a:t>Key Message: </a:t>
            </a:r>
            <a:r>
              <a:rPr lang="en-US" dirty="0"/>
              <a:t>Show examples of non-redirective crash cushions</a:t>
            </a:r>
          </a:p>
          <a:p>
            <a:pPr eaLnBrk="1" hangingPunct="1"/>
            <a:r>
              <a:rPr lang="en-US" b="1" dirty="0"/>
              <a:t>Est. Presentation Time: </a:t>
            </a:r>
            <a:r>
              <a:rPr lang="en-US" dirty="0"/>
              <a:t>1-2 minute(s)</a:t>
            </a:r>
          </a:p>
          <a:p>
            <a:pPr eaLnBrk="1" hangingPunct="1"/>
            <a:r>
              <a:rPr lang="en-US" b="1" dirty="0"/>
              <a:t>Explanation of Cues/Builds: </a:t>
            </a:r>
            <a:r>
              <a:rPr lang="en-US" dirty="0"/>
              <a:t>None</a:t>
            </a:r>
          </a:p>
          <a:p>
            <a:pPr eaLnBrk="1" hangingPunct="1"/>
            <a:r>
              <a:rPr lang="en-US" b="1" dirty="0"/>
              <a:t>Suggested Comments</a:t>
            </a:r>
            <a:r>
              <a:rPr lang="en-US" dirty="0"/>
              <a:t>: This system consists of a group of freestanding plastic barrels configured in increasing weights from the impact point toward the object. Such an array transfers the vehicle’s momentum to the increasing masses of sand in the barrels and provides a gradual deceleration. Each barrel is designed with a specific weight of sand to absorb the energy of an errant vehicle.  Non-redirective crash cushions are called “inertial” since they decelerate rather than redirect vehicles. System array breaks up during impact and momentum transfer slows the vehicle. Non-redirective cushions completely absorb the energy of the impact, without redirecting the impacting vehicle. They require more precision in terms of the array, amount of sand and location of the sand within the barrel. They are not reusable. Damaged parts need to be replaced after impact. </a:t>
            </a:r>
          </a:p>
          <a:p>
            <a:pPr eaLnBrk="1" hangingPunct="1"/>
            <a:r>
              <a:rPr lang="en-US" b="1" dirty="0"/>
              <a:t>Suggested Questions: </a:t>
            </a:r>
            <a:r>
              <a:rPr lang="en-US" dirty="0"/>
              <a:t>None</a:t>
            </a:r>
          </a:p>
          <a:p>
            <a:pPr eaLnBrk="1" hangingPunct="1"/>
            <a:r>
              <a:rPr lang="en-US" b="1" dirty="0"/>
              <a:t>Additional Information: </a:t>
            </a:r>
            <a:r>
              <a:rPr lang="en-US" dirty="0"/>
              <a:t>Some meet the criteria for non-redirective crash cushions when placed in appropriately designed arrays. Example: Each module in the array consists of a one piece barrel, a lid and, in some modules, a cone insert. The cone insert is used to adjust the sand height or center of mass and the overall weight of the barrel. The barrel’s weight requirement is determined by its place in the array. Some inertial systems meet NCHRP 350, Test Level 3 criteria for non-redirective crash cushions when placed in appropriately designed arrays. Inertial systems are non-redirective, easy to install crash cushion consisting of a number of sand-filled, polyethylene plastic modules that are installed in a specific geometric array in front of a hazard. These are the same barrels used by State D.O.T.s in permanent applications on many State roadways. These barrels are completely modular and can be configured for any speed limit. Because Barrels can be easily relocated on the job site during different phases of work. Barrels can be rented with or without sand.</a:t>
            </a:r>
          </a:p>
          <a:p>
            <a:pPr eaLnBrk="1" hangingPunct="1"/>
            <a:r>
              <a:rPr lang="en-US" b="1" dirty="0"/>
              <a:t>Possible Problems: </a:t>
            </a:r>
            <a:r>
              <a:rPr lang="en-US" dirty="0"/>
              <a:t>Their use is state-specific. Shown for educational purposes only.</a:t>
            </a:r>
          </a:p>
        </p:txBody>
      </p:sp>
    </p:spTree>
    <p:extLst>
      <p:ext uri="{BB962C8B-B14F-4D97-AF65-F5344CB8AC3E}">
        <p14:creationId xmlns:p14="http://schemas.microsoft.com/office/powerpoint/2010/main" val="3683483051"/>
      </p:ext>
    </p:extLst>
  </p:cSld>
  <p:clrMapOvr>
    <a:masterClrMapping/>
  </p:clrMapOvr>
</p:notes>
</file>

<file path=ppt/notesSlides/notesSlide2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US" b="1" dirty="0"/>
              <a:t>Key Message: </a:t>
            </a:r>
            <a:r>
              <a:rPr lang="en-US" dirty="0"/>
              <a:t>Show examples of non-redirective crash cushions</a:t>
            </a:r>
          </a:p>
          <a:p>
            <a:pPr eaLnBrk="1" hangingPunct="1"/>
            <a:r>
              <a:rPr lang="en-US" b="1" dirty="0"/>
              <a:t>Est. Presentation Time: </a:t>
            </a:r>
            <a:r>
              <a:rPr lang="en-US" dirty="0"/>
              <a:t>1-2 minute(s)</a:t>
            </a:r>
          </a:p>
          <a:p>
            <a:pPr eaLnBrk="1" hangingPunct="1"/>
            <a:r>
              <a:rPr lang="en-US" b="1" dirty="0"/>
              <a:t>Explanation of Cues/Builds: </a:t>
            </a:r>
            <a:r>
              <a:rPr lang="en-US" dirty="0"/>
              <a:t>None</a:t>
            </a:r>
          </a:p>
          <a:p>
            <a:r>
              <a:rPr lang="en-US" b="1" dirty="0"/>
              <a:t>Suggested Comments</a:t>
            </a:r>
            <a:r>
              <a:rPr lang="en-US" dirty="0"/>
              <a:t>: The TrafFix Devices "Big Sandy" is an Impact Attenuator Sand Barrel that is easy to move and provides external verification of the barrels correct weight of sand. This Impact Attenuator/Crash Cushion Sand Barrel has been tested and certified to meet the crash worthy requirements of </a:t>
            </a:r>
            <a:r>
              <a:rPr lang="en-US" dirty="0">
                <a:hlinkClick r:id="rId3" tooltip="NCHRP 350 Compliance Information"/>
              </a:rPr>
              <a:t>NCHRP 350</a:t>
            </a:r>
            <a:r>
              <a:rPr lang="en-US" dirty="0"/>
              <a:t>. "Big Sandy" Sand Barrels go above and beyond these requirement to provide the best in highway safety. Different barrel configurations are used to create all of the weights used in current standard array geometries (200, 400, 700, 1400, and 2100 lbs). </a:t>
            </a:r>
            <a:r>
              <a:rPr lang="en-US" sz="1000" kern="1200" dirty="0">
                <a:solidFill>
                  <a:schemeClr val="tx1"/>
                </a:solidFill>
                <a:ea typeface="+mn-ea"/>
                <a:cs typeface="+mn-cs"/>
              </a:rPr>
              <a:t>Reinforced lip prevents barrels from deforming when filled </a:t>
            </a:r>
            <a:r>
              <a:rPr lang="en-US" sz="1000" kern="1200" baseline="0" dirty="0">
                <a:solidFill>
                  <a:schemeClr val="tx1"/>
                </a:solidFill>
                <a:ea typeface="+mn-ea"/>
                <a:cs typeface="+mn-cs"/>
              </a:rPr>
              <a:t> </a:t>
            </a:r>
            <a:r>
              <a:rPr lang="en-US" sz="1000" kern="1200" dirty="0">
                <a:solidFill>
                  <a:schemeClr val="tx1"/>
                </a:solidFill>
                <a:ea typeface="+mn-ea"/>
                <a:cs typeface="+mn-cs"/>
              </a:rPr>
              <a:t>and provides a quick and secure fit of blow molded lid. </a:t>
            </a:r>
            <a:r>
              <a:rPr lang="en-US" sz="1000" kern="1200" baseline="0" dirty="0">
                <a:solidFill>
                  <a:schemeClr val="tx1"/>
                </a:solidFill>
                <a:ea typeface="+mn-ea"/>
                <a:cs typeface="+mn-cs"/>
              </a:rPr>
              <a:t> </a:t>
            </a:r>
            <a:r>
              <a:rPr lang="en-US" sz="1000" kern="1200" dirty="0">
                <a:solidFill>
                  <a:schemeClr val="tx1"/>
                </a:solidFill>
                <a:ea typeface="+mn-ea"/>
                <a:cs typeface="+mn-cs"/>
              </a:rPr>
              <a:t>All three barrels shoulder allows for easy moving, lifting and emptying with TrafFix optional lifting ring</a:t>
            </a:r>
          </a:p>
          <a:p>
            <a:pPr eaLnBrk="1" hangingPunct="1"/>
            <a:r>
              <a:rPr lang="en-US" b="1" dirty="0"/>
              <a:t>Suggested Questions: </a:t>
            </a:r>
            <a:r>
              <a:rPr lang="en-US" dirty="0"/>
              <a:t>None</a:t>
            </a:r>
          </a:p>
          <a:p>
            <a:pPr eaLnBrk="1" hangingPunct="1"/>
            <a:r>
              <a:rPr lang="en-US" b="1" dirty="0"/>
              <a:t>Additional Information:</a:t>
            </a:r>
            <a:endParaRPr lang="en-US" dirty="0"/>
          </a:p>
          <a:p>
            <a:pPr eaLnBrk="1" hangingPunct="1"/>
            <a:r>
              <a:rPr lang="en-US" b="1" dirty="0"/>
              <a:t>Possible Problems: </a:t>
            </a:r>
            <a:r>
              <a:rPr lang="en-US" dirty="0"/>
              <a:t>Their use is state-specific. Shown for educational purposes only.</a:t>
            </a:r>
            <a:endParaRPr lang="es-PR" dirty="0"/>
          </a:p>
        </p:txBody>
      </p:sp>
      <p:sp>
        <p:nvSpPr>
          <p:cNvPr id="4" name="Slide Number Placeholder 3"/>
          <p:cNvSpPr>
            <a:spLocks noGrp="1"/>
          </p:cNvSpPr>
          <p:nvPr>
            <p:ph type="sldNum" sz="quarter" idx="10"/>
          </p:nvPr>
        </p:nvSpPr>
        <p:spPr/>
        <p:txBody>
          <a:bodyPr/>
          <a:lstStyle/>
          <a:p>
            <a:pPr>
              <a:defRPr/>
            </a:pPr>
            <a:fld id="{49E04066-DF59-422C-BE18-04047908A3E1}" type="slidenum">
              <a:rPr lang="en-US" smtClean="0"/>
              <a:pPr>
                <a:defRPr/>
              </a:pPr>
              <a:t>203</a:t>
            </a:fld>
            <a:endParaRPr lang="en-US" dirty="0"/>
          </a:p>
        </p:txBody>
      </p:sp>
    </p:spTree>
    <p:extLst>
      <p:ext uri="{BB962C8B-B14F-4D97-AF65-F5344CB8AC3E}">
        <p14:creationId xmlns:p14="http://schemas.microsoft.com/office/powerpoint/2010/main" val="3282392947"/>
      </p:ext>
    </p:extLst>
  </p:cSld>
  <p:clrMapOvr>
    <a:masterClrMapping/>
  </p:clrMapOvr>
</p:notes>
</file>

<file path=ppt/notesSlides/notesSlide2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6786" name="Rectangle 7"/>
          <p:cNvSpPr>
            <a:spLocks noGrp="1" noChangeArrowheads="1"/>
          </p:cNvSpPr>
          <p:nvPr>
            <p:ph type="sldNum" sz="quarter" idx="5"/>
          </p:nvPr>
        </p:nvSpPr>
        <p:spPr>
          <a:noFill/>
        </p:spPr>
        <p:txBody>
          <a:bodyPr/>
          <a:lstStyle/>
          <a:p>
            <a:fld id="{D7970BF3-7EED-4BB7-AA8D-FADF23201120}" type="slidenum">
              <a:rPr lang="en-US" smtClean="0"/>
              <a:pPr/>
              <a:t>204</a:t>
            </a:fld>
            <a:endParaRPr lang="en-US" dirty="0"/>
          </a:p>
        </p:txBody>
      </p:sp>
      <p:sp>
        <p:nvSpPr>
          <p:cNvPr id="246787" name="Rectangle 2"/>
          <p:cNvSpPr>
            <a:spLocks noGrp="1" noRot="1" noChangeAspect="1" noChangeArrowheads="1" noTextEdit="1"/>
          </p:cNvSpPr>
          <p:nvPr>
            <p:ph type="sldImg"/>
          </p:nvPr>
        </p:nvSpPr>
        <p:spPr>
          <a:solidFill>
            <a:srgbClr val="FFFFFF"/>
          </a:solidFill>
          <a:ln/>
        </p:spPr>
      </p:sp>
      <p:sp>
        <p:nvSpPr>
          <p:cNvPr id="246788" name="Rectangle 3"/>
          <p:cNvSpPr>
            <a:spLocks noGrp="1" noChangeArrowheads="1"/>
          </p:cNvSpPr>
          <p:nvPr>
            <p:ph type="body" idx="1"/>
          </p:nvPr>
        </p:nvSpPr>
        <p:spPr>
          <a:xfrm>
            <a:off x="914400" y="4343400"/>
            <a:ext cx="5029200" cy="4114800"/>
          </a:xfrm>
          <a:solidFill>
            <a:srgbClr val="FFFFFF"/>
          </a:solidFill>
          <a:ln>
            <a:noFill/>
          </a:ln>
        </p:spPr>
        <p:txBody>
          <a:bodyPr/>
          <a:lstStyle/>
          <a:p>
            <a:pPr eaLnBrk="1" hangingPunct="1"/>
            <a:r>
              <a:rPr lang="en-US" b="1" dirty="0"/>
              <a:t>Key Message: </a:t>
            </a:r>
            <a:r>
              <a:rPr lang="en-US" dirty="0"/>
              <a:t>Show examples of non-redirective crash cushions</a:t>
            </a:r>
          </a:p>
          <a:p>
            <a:pPr eaLnBrk="1" hangingPunct="1"/>
            <a:r>
              <a:rPr lang="en-US" b="1" dirty="0"/>
              <a:t>Est. Presentation Time: </a:t>
            </a:r>
            <a:r>
              <a:rPr lang="en-US" dirty="0"/>
              <a:t>1-2 minute(s)</a:t>
            </a:r>
          </a:p>
          <a:p>
            <a:pPr eaLnBrk="1" hangingPunct="1"/>
            <a:r>
              <a:rPr lang="en-US" b="1" dirty="0"/>
              <a:t>Explanation of Cues/Builds: </a:t>
            </a:r>
            <a:r>
              <a:rPr lang="en-US" dirty="0"/>
              <a:t>None</a:t>
            </a:r>
          </a:p>
          <a:p>
            <a:pPr eaLnBrk="1" hangingPunct="1"/>
            <a:r>
              <a:rPr lang="en-US" b="1" dirty="0"/>
              <a:t>Suggested Comments</a:t>
            </a:r>
            <a:r>
              <a:rPr lang="en-US" dirty="0"/>
              <a:t>: The configuration of barrels is critical to their effectiveness and performance. Follow the manufacturer’s instructions. The number you see refer to the weight of sand in each barrel (This picture is form the Florida Design Standards). </a:t>
            </a:r>
          </a:p>
          <a:p>
            <a:pPr eaLnBrk="1" hangingPunct="1"/>
            <a:r>
              <a:rPr lang="en-US" b="1" dirty="0"/>
              <a:t>Suggested Questions: </a:t>
            </a:r>
            <a:r>
              <a:rPr lang="en-US" dirty="0"/>
              <a:t>What are these numbers?</a:t>
            </a:r>
          </a:p>
          <a:p>
            <a:pPr eaLnBrk="1" hangingPunct="1"/>
            <a:r>
              <a:rPr lang="en-US" b="1" dirty="0"/>
              <a:t>Additional Information: </a:t>
            </a:r>
            <a:r>
              <a:rPr lang="en-US" dirty="0"/>
              <a:t>Some meet the criteria for non-redirective crash cushions when placed in appropriately designed arrays.</a:t>
            </a:r>
          </a:p>
          <a:p>
            <a:pPr eaLnBrk="1" hangingPunct="1"/>
            <a:r>
              <a:rPr lang="en-US" b="1" dirty="0"/>
              <a:t>Possible Problems: </a:t>
            </a:r>
            <a:r>
              <a:rPr lang="en-US" dirty="0"/>
              <a:t>Their use is state-specific. Shown for educational purposes only. Discuss in general terms.</a:t>
            </a:r>
          </a:p>
        </p:txBody>
      </p:sp>
    </p:spTree>
    <p:extLst>
      <p:ext uri="{BB962C8B-B14F-4D97-AF65-F5344CB8AC3E}">
        <p14:creationId xmlns:p14="http://schemas.microsoft.com/office/powerpoint/2010/main" val="2174135410"/>
      </p:ext>
    </p:extLst>
  </p:cSld>
  <p:clrMapOvr>
    <a:masterClrMapping/>
  </p:clrMapOvr>
</p:notes>
</file>

<file path=ppt/notesSlides/notesSlide2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7810" name="Rectangle 7"/>
          <p:cNvSpPr>
            <a:spLocks noGrp="1" noChangeArrowheads="1"/>
          </p:cNvSpPr>
          <p:nvPr>
            <p:ph type="sldNum" sz="quarter" idx="5"/>
          </p:nvPr>
        </p:nvSpPr>
        <p:spPr>
          <a:noFill/>
        </p:spPr>
        <p:txBody>
          <a:bodyPr/>
          <a:lstStyle/>
          <a:p>
            <a:fld id="{7EAAE476-A683-402B-BE93-863C21605D1F}" type="slidenum">
              <a:rPr lang="en-US" smtClean="0"/>
              <a:pPr/>
              <a:t>205</a:t>
            </a:fld>
            <a:endParaRPr lang="en-US" dirty="0"/>
          </a:p>
        </p:txBody>
      </p:sp>
      <p:sp>
        <p:nvSpPr>
          <p:cNvPr id="247811" name="Rectangle 2"/>
          <p:cNvSpPr>
            <a:spLocks noGrp="1" noRot="1" noChangeAspect="1" noChangeArrowheads="1" noTextEdit="1"/>
          </p:cNvSpPr>
          <p:nvPr>
            <p:ph type="sldImg"/>
          </p:nvPr>
        </p:nvSpPr>
        <p:spPr>
          <a:ln/>
        </p:spPr>
      </p:sp>
      <p:sp>
        <p:nvSpPr>
          <p:cNvPr id="247812" name="Rectangle 3"/>
          <p:cNvSpPr>
            <a:spLocks noGrp="1" noChangeArrowheads="1"/>
          </p:cNvSpPr>
          <p:nvPr>
            <p:ph type="body" idx="1"/>
          </p:nvPr>
        </p:nvSpPr>
        <p:spPr>
          <a:noFill/>
          <a:ln/>
        </p:spPr>
        <p:txBody>
          <a:bodyPr/>
          <a:lstStyle/>
          <a:p>
            <a:pPr eaLnBrk="1" hangingPunct="1"/>
            <a:r>
              <a:rPr lang="en-US" b="1" dirty="0"/>
              <a:t>Key Message: </a:t>
            </a:r>
            <a:r>
              <a:rPr lang="en-US" dirty="0"/>
              <a:t>Show examples of barrel array</a:t>
            </a:r>
          </a:p>
          <a:p>
            <a:pPr eaLnBrk="1" hangingPunct="1"/>
            <a:r>
              <a:rPr lang="en-US" b="1" dirty="0"/>
              <a:t>Est. Presentation Time: </a:t>
            </a:r>
            <a:r>
              <a:rPr lang="en-US" dirty="0"/>
              <a:t>1-2 minute(s)</a:t>
            </a:r>
          </a:p>
          <a:p>
            <a:pPr eaLnBrk="1" hangingPunct="1"/>
            <a:r>
              <a:rPr lang="en-US" b="1" dirty="0"/>
              <a:t>Explanation of Cues/Builds: </a:t>
            </a:r>
            <a:r>
              <a:rPr lang="en-US" dirty="0"/>
              <a:t>None</a:t>
            </a:r>
          </a:p>
          <a:p>
            <a:pPr eaLnBrk="1" hangingPunct="1"/>
            <a:r>
              <a:rPr lang="en-US" b="1" dirty="0"/>
              <a:t>Suggested Comments</a:t>
            </a:r>
            <a:r>
              <a:rPr lang="en-US" dirty="0"/>
              <a:t>: This shows an example of a barrel array. Various arrays are</a:t>
            </a:r>
          </a:p>
          <a:p>
            <a:pPr eaLnBrk="1" hangingPunct="1"/>
            <a:r>
              <a:rPr lang="en-US" b="1" dirty="0"/>
              <a:t>Suggested Questions: </a:t>
            </a:r>
            <a:r>
              <a:rPr lang="en-US" dirty="0"/>
              <a:t>None</a:t>
            </a:r>
          </a:p>
          <a:p>
            <a:pPr eaLnBrk="1" hangingPunct="1"/>
            <a:r>
              <a:rPr lang="en-US" b="1" dirty="0"/>
              <a:t>Additional Information: </a:t>
            </a:r>
            <a:r>
              <a:rPr lang="en-US" dirty="0"/>
              <a:t>Some meet the criteria for non-redirective crash cushions when placed in appropriately designed arrays.</a:t>
            </a:r>
          </a:p>
          <a:p>
            <a:pPr eaLnBrk="1" hangingPunct="1"/>
            <a:r>
              <a:rPr lang="en-US" b="1" dirty="0"/>
              <a:t>Possible Problems: </a:t>
            </a:r>
            <a:r>
              <a:rPr lang="en-US" dirty="0"/>
              <a:t>Their use is state-specific. Source: New</a:t>
            </a:r>
            <a:r>
              <a:rPr lang="en-US" baseline="0" dirty="0"/>
              <a:t> Mexico DOT.</a:t>
            </a:r>
            <a:endParaRPr lang="en-US" dirty="0"/>
          </a:p>
          <a:p>
            <a:pPr eaLnBrk="1" hangingPunct="1"/>
            <a:endParaRPr lang="en-US" dirty="0"/>
          </a:p>
        </p:txBody>
      </p:sp>
    </p:spTree>
    <p:extLst>
      <p:ext uri="{BB962C8B-B14F-4D97-AF65-F5344CB8AC3E}">
        <p14:creationId xmlns:p14="http://schemas.microsoft.com/office/powerpoint/2010/main" val="1255972085"/>
      </p:ext>
    </p:extLst>
  </p:cSld>
  <p:clrMapOvr>
    <a:masterClrMapping/>
  </p:clrMapOvr>
</p:notes>
</file>

<file path=ppt/notesSlides/notesSlide2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8834" name="Rectangle 7"/>
          <p:cNvSpPr>
            <a:spLocks noGrp="1" noChangeArrowheads="1"/>
          </p:cNvSpPr>
          <p:nvPr>
            <p:ph type="sldNum" sz="quarter" idx="5"/>
          </p:nvPr>
        </p:nvSpPr>
        <p:spPr>
          <a:noFill/>
        </p:spPr>
        <p:txBody>
          <a:bodyPr/>
          <a:lstStyle/>
          <a:p>
            <a:fld id="{4E1101C1-EC8D-4063-B415-9E29E22B8C25}" type="slidenum">
              <a:rPr lang="en-US" smtClean="0"/>
              <a:pPr/>
              <a:t>206</a:t>
            </a:fld>
            <a:endParaRPr lang="en-US" dirty="0"/>
          </a:p>
        </p:txBody>
      </p:sp>
      <p:sp>
        <p:nvSpPr>
          <p:cNvPr id="248835" name="Rectangle 2"/>
          <p:cNvSpPr>
            <a:spLocks noGrp="1" noRot="1" noChangeAspect="1" noChangeArrowheads="1" noTextEdit="1"/>
          </p:cNvSpPr>
          <p:nvPr>
            <p:ph type="sldImg"/>
          </p:nvPr>
        </p:nvSpPr>
        <p:spPr>
          <a:solidFill>
            <a:srgbClr val="FFFFFF"/>
          </a:solidFill>
          <a:ln/>
        </p:spPr>
      </p:sp>
      <p:sp>
        <p:nvSpPr>
          <p:cNvPr id="248836" name="Rectangle 3"/>
          <p:cNvSpPr>
            <a:spLocks noGrp="1" noChangeArrowheads="1"/>
          </p:cNvSpPr>
          <p:nvPr>
            <p:ph type="body" idx="1"/>
          </p:nvPr>
        </p:nvSpPr>
        <p:spPr>
          <a:solidFill>
            <a:srgbClr val="FFFFFF"/>
          </a:solidFill>
          <a:ln>
            <a:noFill/>
          </a:ln>
        </p:spPr>
        <p:txBody>
          <a:bodyPr lIns="89520" tIns="44760" rIns="89520" bIns="44760"/>
          <a:lstStyle/>
          <a:p>
            <a:pPr eaLnBrk="1" hangingPunct="1"/>
            <a:r>
              <a:rPr lang="en-US" b="1" dirty="0"/>
              <a:t>Key Message: </a:t>
            </a:r>
            <a:r>
              <a:rPr lang="en-US" dirty="0"/>
              <a:t>Show importance of sand placement</a:t>
            </a:r>
          </a:p>
          <a:p>
            <a:pPr eaLnBrk="1" hangingPunct="1"/>
            <a:r>
              <a:rPr lang="en-US" b="1" dirty="0"/>
              <a:t>Est. Presentation Time: </a:t>
            </a:r>
            <a:r>
              <a:rPr lang="en-US" dirty="0"/>
              <a:t>1-2 minute(s)</a:t>
            </a:r>
          </a:p>
          <a:p>
            <a:pPr eaLnBrk="1" hangingPunct="1"/>
            <a:r>
              <a:rPr lang="en-US" b="1" dirty="0"/>
              <a:t>Explanation of Cues/Builds: </a:t>
            </a:r>
            <a:r>
              <a:rPr lang="en-US" dirty="0"/>
              <a:t>“NO” arrow appears upon click. Bottom figure appear upon click.</a:t>
            </a:r>
          </a:p>
          <a:p>
            <a:pPr eaLnBrk="1" hangingPunct="1"/>
            <a:r>
              <a:rPr lang="en-US" b="1" dirty="0"/>
              <a:t>Suggested Comments</a:t>
            </a:r>
            <a:r>
              <a:rPr lang="en-US" dirty="0"/>
              <a:t>: This shows the proper placement of the sand. Always follow the manufacture’s instructions. The sand goes toward the center so it works telescopically. We use spacers for that.</a:t>
            </a:r>
          </a:p>
          <a:p>
            <a:pPr eaLnBrk="1" hangingPunct="1"/>
            <a:r>
              <a:rPr lang="en-US" b="1" dirty="0"/>
              <a:t>Suggested Questions: </a:t>
            </a:r>
            <a:r>
              <a:rPr lang="en-US" dirty="0"/>
              <a:t>What would happen if we place the sand at the bottom of the barrel (top figure). We would create a ramp!</a:t>
            </a:r>
          </a:p>
          <a:p>
            <a:pPr eaLnBrk="1" hangingPunct="1"/>
            <a:r>
              <a:rPr lang="en-US" b="1" dirty="0"/>
              <a:t>Additional Information: </a:t>
            </a:r>
            <a:r>
              <a:rPr lang="en-US" dirty="0"/>
              <a:t>None</a:t>
            </a:r>
          </a:p>
          <a:p>
            <a:pPr eaLnBrk="1" hangingPunct="1"/>
            <a:r>
              <a:rPr lang="en-US" b="1" dirty="0"/>
              <a:t>Possible Problems: </a:t>
            </a:r>
            <a:r>
              <a:rPr lang="en-US" dirty="0"/>
              <a:t>Their use is state-specific.</a:t>
            </a:r>
          </a:p>
          <a:p>
            <a:pPr eaLnBrk="1" hangingPunct="1"/>
            <a:endParaRPr lang="en-US" dirty="0"/>
          </a:p>
        </p:txBody>
      </p:sp>
    </p:spTree>
    <p:extLst>
      <p:ext uri="{BB962C8B-B14F-4D97-AF65-F5344CB8AC3E}">
        <p14:creationId xmlns:p14="http://schemas.microsoft.com/office/powerpoint/2010/main" val="3621762145"/>
      </p:ext>
    </p:extLst>
  </p:cSld>
  <p:clrMapOvr>
    <a:masterClrMapping/>
  </p:clrMapOvr>
</p:notes>
</file>

<file path=ppt/notesSlides/notesSlide2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858" name="Rectangle 7"/>
          <p:cNvSpPr>
            <a:spLocks noGrp="1" noChangeArrowheads="1"/>
          </p:cNvSpPr>
          <p:nvPr>
            <p:ph type="sldNum" sz="quarter" idx="5"/>
          </p:nvPr>
        </p:nvSpPr>
        <p:spPr>
          <a:noFill/>
        </p:spPr>
        <p:txBody>
          <a:bodyPr/>
          <a:lstStyle/>
          <a:p>
            <a:fld id="{253E75F7-083A-4C75-AFF9-2CBCE6FC9334}" type="slidenum">
              <a:rPr lang="en-US" smtClean="0"/>
              <a:pPr/>
              <a:t>207</a:t>
            </a:fld>
            <a:endParaRPr lang="en-US" dirty="0"/>
          </a:p>
        </p:txBody>
      </p:sp>
      <p:sp>
        <p:nvSpPr>
          <p:cNvPr id="249859" name="Rectangle 2"/>
          <p:cNvSpPr>
            <a:spLocks noGrp="1" noRot="1" noChangeAspect="1" noChangeArrowheads="1" noTextEdit="1"/>
          </p:cNvSpPr>
          <p:nvPr>
            <p:ph type="sldImg"/>
          </p:nvPr>
        </p:nvSpPr>
        <p:spPr>
          <a:solidFill>
            <a:srgbClr val="FFFFFF"/>
          </a:solidFill>
          <a:ln/>
        </p:spPr>
      </p:sp>
      <p:sp>
        <p:nvSpPr>
          <p:cNvPr id="249860" name="Rectangle 3"/>
          <p:cNvSpPr>
            <a:spLocks noGrp="1" noChangeArrowheads="1"/>
          </p:cNvSpPr>
          <p:nvPr>
            <p:ph type="body" idx="1"/>
          </p:nvPr>
        </p:nvSpPr>
        <p:spPr>
          <a:xfrm>
            <a:off x="914400" y="4343400"/>
            <a:ext cx="5029200" cy="4114800"/>
          </a:xfrm>
          <a:solidFill>
            <a:srgbClr val="FFFFFF"/>
          </a:solidFill>
          <a:ln>
            <a:noFill/>
          </a:ln>
        </p:spPr>
        <p:txBody>
          <a:bodyPr/>
          <a:lstStyle/>
          <a:p>
            <a:pPr eaLnBrk="1" hangingPunct="1"/>
            <a:r>
              <a:rPr lang="en-US" b="1" dirty="0"/>
              <a:t>Key Message: </a:t>
            </a:r>
            <a:r>
              <a:rPr lang="en-US" dirty="0"/>
              <a:t>Discuss barrel overlap</a:t>
            </a:r>
          </a:p>
          <a:p>
            <a:pPr eaLnBrk="1" hangingPunct="1"/>
            <a:r>
              <a:rPr lang="en-US" b="1" dirty="0"/>
              <a:t>Est. Presentation Time: </a:t>
            </a:r>
            <a:r>
              <a:rPr lang="en-US" dirty="0"/>
              <a:t>1 minute(s)</a:t>
            </a:r>
          </a:p>
          <a:p>
            <a:pPr eaLnBrk="1" hangingPunct="1"/>
            <a:r>
              <a:rPr lang="en-US" b="1" dirty="0"/>
              <a:t>Explanation of Cues/Builds: </a:t>
            </a:r>
            <a:r>
              <a:rPr lang="en-US" dirty="0"/>
              <a:t>None</a:t>
            </a:r>
          </a:p>
          <a:p>
            <a:pPr eaLnBrk="1" hangingPunct="1"/>
            <a:r>
              <a:rPr lang="en-US" b="1" dirty="0"/>
              <a:t>Suggested Comments</a:t>
            </a:r>
            <a:r>
              <a:rPr lang="en-US" dirty="0"/>
              <a:t>: Self explanatory. A minimum overlap of 30 inches is required to properly protect hazards.</a:t>
            </a:r>
          </a:p>
          <a:p>
            <a:pPr eaLnBrk="1" hangingPunct="1"/>
            <a:r>
              <a:rPr lang="en-US" b="1" dirty="0"/>
              <a:t>Suggested Questions: </a:t>
            </a:r>
            <a:r>
              <a:rPr lang="en-US" dirty="0"/>
              <a:t>None</a:t>
            </a:r>
          </a:p>
          <a:p>
            <a:pPr eaLnBrk="1" hangingPunct="1"/>
            <a:r>
              <a:rPr lang="en-US" b="1" dirty="0"/>
              <a:t>Additional Information: </a:t>
            </a:r>
            <a:r>
              <a:rPr lang="en-US" dirty="0"/>
              <a:t>None</a:t>
            </a:r>
          </a:p>
          <a:p>
            <a:pPr eaLnBrk="1" hangingPunct="1"/>
            <a:r>
              <a:rPr lang="en-US" b="1" dirty="0"/>
              <a:t>Possible Problems: </a:t>
            </a:r>
            <a:r>
              <a:rPr lang="en-US" dirty="0"/>
              <a:t>Their use is state-specific.</a:t>
            </a:r>
          </a:p>
        </p:txBody>
      </p:sp>
    </p:spTree>
    <p:extLst>
      <p:ext uri="{BB962C8B-B14F-4D97-AF65-F5344CB8AC3E}">
        <p14:creationId xmlns:p14="http://schemas.microsoft.com/office/powerpoint/2010/main" val="1143840577"/>
      </p:ext>
    </p:extLst>
  </p:cSld>
  <p:clrMapOvr>
    <a:masterClrMapping/>
  </p:clrMapOvr>
</p:notes>
</file>

<file path=ppt/notesSlides/notesSlide2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0882" name="Rectangle 7"/>
          <p:cNvSpPr>
            <a:spLocks noGrp="1" noChangeArrowheads="1"/>
          </p:cNvSpPr>
          <p:nvPr>
            <p:ph type="sldNum" sz="quarter" idx="5"/>
          </p:nvPr>
        </p:nvSpPr>
        <p:spPr>
          <a:noFill/>
        </p:spPr>
        <p:txBody>
          <a:bodyPr/>
          <a:lstStyle/>
          <a:p>
            <a:fld id="{86AC77CF-F63C-46A7-B10A-67946AD5C8AC}" type="slidenum">
              <a:rPr lang="en-US" smtClean="0"/>
              <a:pPr/>
              <a:t>208</a:t>
            </a:fld>
            <a:endParaRPr lang="en-US" dirty="0"/>
          </a:p>
        </p:txBody>
      </p:sp>
      <p:sp>
        <p:nvSpPr>
          <p:cNvPr id="250883" name="Rectangle 2"/>
          <p:cNvSpPr>
            <a:spLocks noGrp="1" noRot="1" noChangeAspect="1" noChangeArrowheads="1" noTextEdit="1"/>
          </p:cNvSpPr>
          <p:nvPr>
            <p:ph type="sldImg"/>
          </p:nvPr>
        </p:nvSpPr>
        <p:spPr>
          <a:solidFill>
            <a:srgbClr val="FFFFFF"/>
          </a:solidFill>
          <a:ln/>
        </p:spPr>
      </p:sp>
      <p:sp>
        <p:nvSpPr>
          <p:cNvPr id="250884" name="Rectangle 3"/>
          <p:cNvSpPr>
            <a:spLocks noGrp="1" noChangeArrowheads="1"/>
          </p:cNvSpPr>
          <p:nvPr>
            <p:ph type="body" idx="1"/>
          </p:nvPr>
        </p:nvSpPr>
        <p:spPr>
          <a:solidFill>
            <a:srgbClr val="FFFFFF"/>
          </a:solidFill>
          <a:ln>
            <a:noFill/>
          </a:ln>
        </p:spPr>
        <p:txBody>
          <a:bodyPr/>
          <a:lstStyle/>
          <a:p>
            <a:pPr eaLnBrk="1" hangingPunct="1"/>
            <a:r>
              <a:rPr lang="en-US" b="1" dirty="0"/>
              <a:t>Key Message: </a:t>
            </a:r>
            <a:r>
              <a:rPr lang="en-US" dirty="0"/>
              <a:t>Discuss TMAs</a:t>
            </a:r>
          </a:p>
          <a:p>
            <a:pPr eaLnBrk="1" hangingPunct="1"/>
            <a:r>
              <a:rPr lang="en-US" b="1" dirty="0"/>
              <a:t>Est. Presentation Time: </a:t>
            </a:r>
            <a:r>
              <a:rPr lang="en-US" dirty="0"/>
              <a:t>1 minute(s)</a:t>
            </a:r>
          </a:p>
          <a:p>
            <a:pPr eaLnBrk="1" hangingPunct="1"/>
            <a:r>
              <a:rPr lang="en-US" b="1" dirty="0"/>
              <a:t>Explanation of Cues/Builds: </a:t>
            </a:r>
            <a:r>
              <a:rPr lang="en-US" dirty="0"/>
              <a:t>None</a:t>
            </a:r>
          </a:p>
          <a:p>
            <a:r>
              <a:rPr lang="en-US" b="1" dirty="0"/>
              <a:t>Suggested Comments</a:t>
            </a:r>
            <a:r>
              <a:rPr lang="en-US" dirty="0"/>
              <a:t>: Truck-mounted attenuators shall be energy-absorbing devices attached to the rear of shadow trailers or trucks. If used, the shadow vehicle with the attenuator shall be located in advance of the work area, workers, or equipment to reduce the severity of rear-end crashes from errant vehicles. TMA are useful to protect workers during moving operations. Notice the crushable modules inside to reduce the severity of the crash.</a:t>
            </a:r>
          </a:p>
          <a:p>
            <a:pPr eaLnBrk="1" hangingPunct="1"/>
            <a:r>
              <a:rPr lang="en-US" b="1" dirty="0"/>
              <a:t>Suggested Questions: </a:t>
            </a:r>
            <a:r>
              <a:rPr lang="en-US" dirty="0"/>
              <a:t>None</a:t>
            </a:r>
          </a:p>
          <a:p>
            <a:pPr eaLnBrk="1" hangingPunct="1"/>
            <a:r>
              <a:rPr lang="en-US" b="1" dirty="0"/>
              <a:t>Additional Information: </a:t>
            </a:r>
            <a:r>
              <a:rPr lang="en-US" dirty="0"/>
              <a:t>None.</a:t>
            </a:r>
          </a:p>
          <a:p>
            <a:pPr eaLnBrk="1" hangingPunct="1"/>
            <a:r>
              <a:rPr lang="en-US" b="1" dirty="0"/>
              <a:t>Possible Problems: </a:t>
            </a:r>
            <a:r>
              <a:rPr lang="en-US" dirty="0"/>
              <a:t>Their use is state-specific.</a:t>
            </a:r>
          </a:p>
        </p:txBody>
      </p:sp>
    </p:spTree>
    <p:extLst>
      <p:ext uri="{BB962C8B-B14F-4D97-AF65-F5344CB8AC3E}">
        <p14:creationId xmlns:p14="http://schemas.microsoft.com/office/powerpoint/2010/main" val="3719376123"/>
      </p:ext>
    </p:extLst>
  </p:cSld>
  <p:clrMapOvr>
    <a:masterClrMapping/>
  </p:clrMapOvr>
</p:notes>
</file>

<file path=ppt/notesSlides/notesSlide2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7026" name="Slide Image Placeholder 1"/>
          <p:cNvSpPr>
            <a:spLocks noGrp="1" noRot="1" noChangeAspect="1" noTextEdit="1"/>
          </p:cNvSpPr>
          <p:nvPr>
            <p:ph type="sldImg"/>
          </p:nvPr>
        </p:nvSpPr>
        <p:spPr>
          <a:ln/>
        </p:spPr>
      </p:sp>
      <p:sp>
        <p:nvSpPr>
          <p:cNvPr id="257027" name="Notes Placeholder 2"/>
          <p:cNvSpPr>
            <a:spLocks noGrp="1"/>
          </p:cNvSpPr>
          <p:nvPr>
            <p:ph type="body" idx="1"/>
          </p:nvPr>
        </p:nvSpPr>
        <p:spPr>
          <a:noFill/>
          <a:ln/>
        </p:spPr>
        <p:txBody>
          <a:bodyPr/>
          <a:lstStyle/>
          <a:p>
            <a:pPr eaLnBrk="1" hangingPunct="1"/>
            <a:r>
              <a:rPr lang="en-US" b="1" dirty="0"/>
              <a:t>Key Message: </a:t>
            </a:r>
            <a:r>
              <a:rPr lang="en-US" dirty="0"/>
              <a:t>Discuss TMAs</a:t>
            </a:r>
          </a:p>
          <a:p>
            <a:pPr eaLnBrk="1" hangingPunct="1"/>
            <a:r>
              <a:rPr lang="en-US" b="1" dirty="0"/>
              <a:t>Est. Presentation Time: </a:t>
            </a:r>
            <a:r>
              <a:rPr lang="en-US" dirty="0"/>
              <a:t>1 minute(s)</a:t>
            </a:r>
          </a:p>
          <a:p>
            <a:pPr eaLnBrk="1" hangingPunct="1"/>
            <a:r>
              <a:rPr lang="en-US" b="1" dirty="0"/>
              <a:t>Explanation of Cues/Builds: </a:t>
            </a:r>
            <a:r>
              <a:rPr lang="en-US" dirty="0"/>
              <a:t>None</a:t>
            </a:r>
          </a:p>
          <a:p>
            <a:pPr eaLnBrk="1" hangingPunct="1"/>
            <a:r>
              <a:rPr lang="en-US" b="1" dirty="0"/>
              <a:t>Suggested Comments</a:t>
            </a:r>
            <a:r>
              <a:rPr lang="en-US" dirty="0"/>
              <a:t>: TMAs save lives!</a:t>
            </a:r>
          </a:p>
          <a:p>
            <a:pPr eaLnBrk="1" hangingPunct="1"/>
            <a:r>
              <a:rPr lang="en-US" b="1" dirty="0"/>
              <a:t>Suggested Questions: </a:t>
            </a:r>
            <a:r>
              <a:rPr lang="en-US" dirty="0"/>
              <a:t>None</a:t>
            </a:r>
          </a:p>
          <a:p>
            <a:pPr eaLnBrk="1" hangingPunct="1"/>
            <a:r>
              <a:rPr lang="en-US" b="1" dirty="0"/>
              <a:t>Additional Information: </a:t>
            </a:r>
            <a:r>
              <a:rPr lang="en-US" dirty="0"/>
              <a:t>Photo is from Virginia, Dulles Toll Road.</a:t>
            </a:r>
          </a:p>
          <a:p>
            <a:pPr eaLnBrk="1" hangingPunct="1"/>
            <a:r>
              <a:rPr lang="en-US" b="1" dirty="0"/>
              <a:t>Possible Problems: </a:t>
            </a:r>
            <a:r>
              <a:rPr lang="en-US" dirty="0"/>
              <a:t>May be required by the state.</a:t>
            </a:r>
          </a:p>
        </p:txBody>
      </p:sp>
      <p:sp>
        <p:nvSpPr>
          <p:cNvPr id="257028" name="Slide Number Placeholder 3"/>
          <p:cNvSpPr>
            <a:spLocks noGrp="1"/>
          </p:cNvSpPr>
          <p:nvPr>
            <p:ph type="sldNum" sz="quarter" idx="5"/>
          </p:nvPr>
        </p:nvSpPr>
        <p:spPr>
          <a:noFill/>
        </p:spPr>
        <p:txBody>
          <a:bodyPr/>
          <a:lstStyle/>
          <a:p>
            <a:fld id="{E25748AB-6258-4A14-98A9-3DE55A585B0C}" type="slidenum">
              <a:rPr lang="en-US" smtClean="0"/>
              <a:pPr/>
              <a:t>209</a:t>
            </a:fld>
            <a:endParaRPr lang="en-US" dirty="0"/>
          </a:p>
        </p:txBody>
      </p:sp>
    </p:spTree>
    <p:extLst>
      <p:ext uri="{BB962C8B-B14F-4D97-AF65-F5344CB8AC3E}">
        <p14:creationId xmlns:p14="http://schemas.microsoft.com/office/powerpoint/2010/main" val="3848405307"/>
      </p:ext>
    </p:extLst>
  </p:cSld>
  <p:clrMapOvr>
    <a:masterClrMapping/>
  </p:clrMapOvr>
</p:notes>
</file>

<file path=ppt/notesSlides/notesSlide2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1906" name="Rectangle 7"/>
          <p:cNvSpPr>
            <a:spLocks noGrp="1" noChangeArrowheads="1"/>
          </p:cNvSpPr>
          <p:nvPr>
            <p:ph type="sldNum" sz="quarter" idx="5"/>
          </p:nvPr>
        </p:nvSpPr>
        <p:spPr>
          <a:noFill/>
        </p:spPr>
        <p:txBody>
          <a:bodyPr/>
          <a:lstStyle/>
          <a:p>
            <a:fld id="{A90322D4-1E12-4B45-902D-9322384245DC}" type="slidenum">
              <a:rPr lang="en-US" smtClean="0"/>
              <a:pPr/>
              <a:t>210</a:t>
            </a:fld>
            <a:endParaRPr lang="en-US" dirty="0"/>
          </a:p>
        </p:txBody>
      </p:sp>
      <p:sp>
        <p:nvSpPr>
          <p:cNvPr id="251907" name="Rectangle 2"/>
          <p:cNvSpPr>
            <a:spLocks noGrp="1" noRot="1" noChangeAspect="1" noChangeArrowheads="1" noTextEdit="1"/>
          </p:cNvSpPr>
          <p:nvPr>
            <p:ph type="sldImg"/>
          </p:nvPr>
        </p:nvSpPr>
        <p:spPr>
          <a:ln/>
        </p:spPr>
      </p:sp>
      <p:sp>
        <p:nvSpPr>
          <p:cNvPr id="251908" name="Rectangle 3"/>
          <p:cNvSpPr>
            <a:spLocks noGrp="1" noChangeArrowheads="1"/>
          </p:cNvSpPr>
          <p:nvPr>
            <p:ph type="body" idx="1"/>
          </p:nvPr>
        </p:nvSpPr>
        <p:spPr>
          <a:noFill/>
          <a:ln/>
        </p:spPr>
        <p:txBody>
          <a:bodyPr/>
          <a:lstStyle/>
          <a:p>
            <a:pPr eaLnBrk="1" hangingPunct="1"/>
            <a:r>
              <a:rPr lang="en-US" b="1" dirty="0"/>
              <a:t>Key Message: </a:t>
            </a:r>
            <a:r>
              <a:rPr lang="en-US" dirty="0"/>
              <a:t>Discuss TMAs</a:t>
            </a:r>
          </a:p>
          <a:p>
            <a:pPr eaLnBrk="1" hangingPunct="1"/>
            <a:r>
              <a:rPr lang="en-US" b="1" dirty="0"/>
              <a:t>Est. Presentation Time: </a:t>
            </a:r>
            <a:r>
              <a:rPr lang="en-US" dirty="0"/>
              <a:t>1 minute(s)</a:t>
            </a:r>
          </a:p>
          <a:p>
            <a:pPr eaLnBrk="1" hangingPunct="1"/>
            <a:r>
              <a:rPr lang="en-US" b="1" dirty="0"/>
              <a:t>Explanation of Cues/Builds: </a:t>
            </a:r>
            <a:r>
              <a:rPr lang="en-US" dirty="0"/>
              <a:t>None</a:t>
            </a:r>
          </a:p>
          <a:p>
            <a:pPr eaLnBrk="1" hangingPunct="1"/>
            <a:r>
              <a:rPr lang="en-US" b="1" dirty="0"/>
              <a:t>Suggested Comments</a:t>
            </a:r>
            <a:r>
              <a:rPr lang="en-US" dirty="0"/>
              <a:t>: Self explanatory. </a:t>
            </a:r>
          </a:p>
          <a:p>
            <a:pPr eaLnBrk="1" hangingPunct="1"/>
            <a:r>
              <a:rPr lang="en-US" b="1" dirty="0"/>
              <a:t>Suggested Questions: </a:t>
            </a:r>
            <a:r>
              <a:rPr lang="en-US" dirty="0"/>
              <a:t>Which arrow board mode is this? Caution mode.</a:t>
            </a:r>
          </a:p>
          <a:p>
            <a:pPr eaLnBrk="1" hangingPunct="1"/>
            <a:r>
              <a:rPr lang="en-US" b="1" dirty="0"/>
              <a:t>Additional Information: </a:t>
            </a:r>
            <a:r>
              <a:rPr lang="en-US" dirty="0"/>
              <a:t>Photo from Virginia DOT, which uses black and orange (not yellow) stripes.</a:t>
            </a:r>
          </a:p>
          <a:p>
            <a:pPr eaLnBrk="1" hangingPunct="1"/>
            <a:r>
              <a:rPr lang="en-US" b="1" dirty="0"/>
              <a:t>Possible Problems: </a:t>
            </a:r>
            <a:r>
              <a:rPr lang="en-US" dirty="0"/>
              <a:t>Their use is state-specific.</a:t>
            </a:r>
          </a:p>
          <a:p>
            <a:pPr eaLnBrk="1" hangingPunct="1"/>
            <a:endParaRPr lang="en-US" dirty="0"/>
          </a:p>
        </p:txBody>
      </p:sp>
    </p:spTree>
    <p:extLst>
      <p:ext uri="{BB962C8B-B14F-4D97-AF65-F5344CB8AC3E}">
        <p14:creationId xmlns:p14="http://schemas.microsoft.com/office/powerpoint/2010/main" val="1800608876"/>
      </p:ext>
    </p:extLst>
  </p:cSld>
  <p:clrMapOvr>
    <a:masterClrMapping/>
  </p:clrMapOvr>
</p:notes>
</file>

<file path=ppt/notesSlides/notesSlide2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2930" name="Rectangle 7"/>
          <p:cNvSpPr>
            <a:spLocks noGrp="1" noChangeArrowheads="1"/>
          </p:cNvSpPr>
          <p:nvPr>
            <p:ph type="sldNum" sz="quarter" idx="5"/>
          </p:nvPr>
        </p:nvSpPr>
        <p:spPr>
          <a:noFill/>
        </p:spPr>
        <p:txBody>
          <a:bodyPr/>
          <a:lstStyle/>
          <a:p>
            <a:fld id="{8B0A4BA7-8AB7-4FDE-BD94-FD2B04139C31}" type="slidenum">
              <a:rPr lang="en-US" smtClean="0"/>
              <a:pPr/>
              <a:t>211</a:t>
            </a:fld>
            <a:endParaRPr lang="en-US" dirty="0"/>
          </a:p>
        </p:txBody>
      </p:sp>
      <p:sp>
        <p:nvSpPr>
          <p:cNvPr id="252931" name="Rectangle 2"/>
          <p:cNvSpPr>
            <a:spLocks noGrp="1" noRot="1" noChangeAspect="1" noChangeArrowheads="1" noTextEdit="1"/>
          </p:cNvSpPr>
          <p:nvPr>
            <p:ph type="sldImg"/>
          </p:nvPr>
        </p:nvSpPr>
        <p:spPr>
          <a:solidFill>
            <a:srgbClr val="FFFFFF"/>
          </a:solidFill>
          <a:ln/>
        </p:spPr>
      </p:sp>
      <p:sp>
        <p:nvSpPr>
          <p:cNvPr id="252932" name="Rectangle 3"/>
          <p:cNvSpPr>
            <a:spLocks noGrp="1" noChangeArrowheads="1"/>
          </p:cNvSpPr>
          <p:nvPr>
            <p:ph type="body" idx="1"/>
          </p:nvPr>
        </p:nvSpPr>
        <p:spPr>
          <a:xfrm>
            <a:off x="914400" y="4343400"/>
            <a:ext cx="5029200" cy="4114800"/>
          </a:xfrm>
          <a:solidFill>
            <a:srgbClr val="FFFFFF"/>
          </a:solidFill>
          <a:ln>
            <a:noFill/>
          </a:ln>
        </p:spPr>
        <p:txBody>
          <a:bodyPr/>
          <a:lstStyle/>
          <a:p>
            <a:pPr eaLnBrk="1" hangingPunct="1"/>
            <a:r>
              <a:rPr lang="en-US" b="1" dirty="0"/>
              <a:t>Key Message: </a:t>
            </a:r>
            <a:r>
              <a:rPr lang="en-US" dirty="0"/>
              <a:t>Provide examples of TMAs</a:t>
            </a:r>
          </a:p>
          <a:p>
            <a:pPr eaLnBrk="1" hangingPunct="1"/>
            <a:r>
              <a:rPr lang="en-US" b="1" dirty="0"/>
              <a:t>Est. Presentation Time: </a:t>
            </a:r>
            <a:r>
              <a:rPr lang="en-US" dirty="0"/>
              <a:t>1 minute(s)</a:t>
            </a:r>
          </a:p>
          <a:p>
            <a:pPr eaLnBrk="1" hangingPunct="1"/>
            <a:r>
              <a:rPr lang="en-US" b="1" dirty="0"/>
              <a:t>Explanation of Cues/Builds: </a:t>
            </a:r>
            <a:r>
              <a:rPr lang="en-US" dirty="0"/>
              <a:t>None</a:t>
            </a:r>
          </a:p>
          <a:p>
            <a:pPr eaLnBrk="1" hangingPunct="1"/>
            <a:r>
              <a:rPr lang="en-US" b="1" dirty="0"/>
              <a:t>Suggested Comments</a:t>
            </a:r>
            <a:r>
              <a:rPr lang="en-US" dirty="0"/>
              <a:t>: There are various types available, each with unique properties.</a:t>
            </a:r>
          </a:p>
          <a:p>
            <a:pPr eaLnBrk="1" hangingPunct="1"/>
            <a:r>
              <a:rPr lang="en-US" b="1" dirty="0"/>
              <a:t>Suggested Questions: </a:t>
            </a:r>
            <a:r>
              <a:rPr lang="en-US" dirty="0"/>
              <a:t>None</a:t>
            </a:r>
          </a:p>
          <a:p>
            <a:pPr eaLnBrk="1" hangingPunct="1"/>
            <a:r>
              <a:rPr lang="en-US" b="1" dirty="0"/>
              <a:t>Additional Information: </a:t>
            </a:r>
            <a:r>
              <a:rPr lang="en-US" dirty="0"/>
              <a:t>None</a:t>
            </a:r>
          </a:p>
          <a:p>
            <a:pPr eaLnBrk="1" hangingPunct="1"/>
            <a:r>
              <a:rPr lang="en-US" b="1" dirty="0"/>
              <a:t>Possible Problems: </a:t>
            </a:r>
            <a:r>
              <a:rPr lang="en-US" dirty="0"/>
              <a:t>Their use is state-specific. Shown for educational purposes only.</a:t>
            </a:r>
          </a:p>
          <a:p>
            <a:pPr eaLnBrk="1" hangingPunct="1"/>
            <a:endParaRPr lang="en-US" dirty="0"/>
          </a:p>
        </p:txBody>
      </p:sp>
    </p:spTree>
    <p:extLst>
      <p:ext uri="{BB962C8B-B14F-4D97-AF65-F5344CB8AC3E}">
        <p14:creationId xmlns:p14="http://schemas.microsoft.com/office/powerpoint/2010/main" val="9938327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8114" name="Rectangle 2"/>
          <p:cNvSpPr>
            <a:spLocks noGrp="1" noRot="1" noChangeAspect="1" noChangeArrowheads="1" noTextEdit="1"/>
          </p:cNvSpPr>
          <p:nvPr>
            <p:ph type="sldImg"/>
          </p:nvPr>
        </p:nvSpPr>
        <p:spPr>
          <a:xfrm>
            <a:off x="1108075" y="654050"/>
            <a:ext cx="4646613" cy="3484563"/>
          </a:xfrm>
          <a:solidFill>
            <a:srgbClr val="FFFFFF"/>
          </a:solidFill>
          <a:ln/>
        </p:spPr>
      </p:sp>
      <p:sp>
        <p:nvSpPr>
          <p:cNvPr id="218115" name="Rectangle 3"/>
          <p:cNvSpPr>
            <a:spLocks noGrp="1" noChangeArrowheads="1"/>
          </p:cNvSpPr>
          <p:nvPr>
            <p:ph type="body" idx="1"/>
          </p:nvPr>
        </p:nvSpPr>
        <p:spPr>
          <a:xfrm>
            <a:off x="533400" y="4419600"/>
            <a:ext cx="5867400" cy="4138613"/>
          </a:xfrm>
          <a:solidFill>
            <a:srgbClr val="FFFFFF"/>
          </a:solidFill>
          <a:ln/>
        </p:spPr>
        <p:txBody>
          <a:bodyPr lIns="91434" tIns="45716" rIns="91434" bIns="45716"/>
          <a:lstStyle/>
          <a:p>
            <a:pPr eaLnBrk="1" hangingPunct="1"/>
            <a:r>
              <a:rPr lang="en-US" b="1" dirty="0">
                <a:cs typeface="Arial" charset="0"/>
              </a:rPr>
              <a:t>Key Message: </a:t>
            </a:r>
            <a:r>
              <a:rPr lang="en-US" dirty="0">
                <a:cs typeface="Arial" charset="0"/>
              </a:rPr>
              <a:t>Indicate where additional standards and guidelines may be found</a:t>
            </a:r>
          </a:p>
          <a:p>
            <a:pPr eaLnBrk="1" hangingPunct="1"/>
            <a:r>
              <a:rPr lang="en-US" b="1" dirty="0">
                <a:cs typeface="Arial" charset="0"/>
              </a:rPr>
              <a:t>Est. Presentation Time:  </a:t>
            </a:r>
            <a:r>
              <a:rPr lang="en-US" dirty="0">
                <a:cs typeface="Arial" charset="0"/>
              </a:rPr>
              <a:t>1 minute(s)</a:t>
            </a:r>
          </a:p>
          <a:p>
            <a:pPr eaLnBrk="1" hangingPunct="1"/>
            <a:r>
              <a:rPr lang="en-US" b="1" dirty="0">
                <a:cs typeface="Arial" charset="0"/>
              </a:rPr>
              <a:t>Explanation of Cues/Builds: </a:t>
            </a:r>
            <a:r>
              <a:rPr lang="en-US" dirty="0">
                <a:cs typeface="Arial" charset="0"/>
              </a:rPr>
              <a:t>None</a:t>
            </a:r>
          </a:p>
          <a:p>
            <a:pPr eaLnBrk="1" hangingPunct="1"/>
            <a:r>
              <a:rPr lang="en-US" b="1" dirty="0">
                <a:cs typeface="Arial" charset="0"/>
              </a:rPr>
              <a:t>Suggested Comments</a:t>
            </a:r>
            <a:r>
              <a:rPr lang="en-US" dirty="0">
                <a:cs typeface="Arial" charset="0"/>
              </a:rPr>
              <a:t>:  Note that the State’s “</a:t>
            </a:r>
            <a:r>
              <a:rPr lang="en-US" i="1" dirty="0">
                <a:cs typeface="Arial" charset="0"/>
              </a:rPr>
              <a:t>Standard Specifications for Road and Bridge Construction” </a:t>
            </a:r>
            <a:r>
              <a:rPr lang="en-US" dirty="0">
                <a:cs typeface="Arial" charset="0"/>
              </a:rPr>
              <a:t>are truly “specifications” and not standards. Specifications are very detailed and are normally stated in measurable units. The Federal Highway Administration, Construction Division, publishes, usually annually, the </a:t>
            </a:r>
            <a:r>
              <a:rPr lang="en-US" u="sng" dirty="0">
                <a:cs typeface="Arial" charset="0"/>
              </a:rPr>
              <a:t>Federal Road and Bridge Specifications</a:t>
            </a:r>
            <a:r>
              <a:rPr lang="en-US" dirty="0">
                <a:cs typeface="Arial" charset="0"/>
              </a:rPr>
              <a:t>. Each State then adjusts the federal specifications to meet their local conditions.</a:t>
            </a:r>
            <a:r>
              <a:rPr lang="en-US" u="sng" dirty="0">
                <a:cs typeface="Arial" charset="0"/>
              </a:rPr>
              <a:t> </a:t>
            </a:r>
            <a:endParaRPr lang="en-US" dirty="0">
              <a:cs typeface="Arial" charset="0"/>
            </a:endParaRPr>
          </a:p>
          <a:p>
            <a:pPr eaLnBrk="1" hangingPunct="1"/>
            <a:r>
              <a:rPr lang="en-US" b="1" dirty="0">
                <a:cs typeface="Arial" charset="0"/>
              </a:rPr>
              <a:t>Suggested Questions: </a:t>
            </a:r>
            <a:r>
              <a:rPr lang="en-US" dirty="0">
                <a:cs typeface="Arial" charset="0"/>
              </a:rPr>
              <a:t>How can you tell if you are in compliance with all standards and guidelines? Ask the agency!</a:t>
            </a:r>
          </a:p>
          <a:p>
            <a:pPr eaLnBrk="1" hangingPunct="1"/>
            <a:r>
              <a:rPr lang="en-US" b="1" dirty="0">
                <a:cs typeface="Arial" charset="0"/>
              </a:rPr>
              <a:t>Additional Information: </a:t>
            </a:r>
            <a:r>
              <a:rPr lang="en-US" dirty="0">
                <a:cs typeface="Arial" charset="0"/>
              </a:rPr>
              <a:t>None</a:t>
            </a:r>
            <a:endParaRPr lang="en-US" b="1" dirty="0">
              <a:cs typeface="Arial" charset="0"/>
            </a:endParaRPr>
          </a:p>
          <a:p>
            <a:pPr eaLnBrk="1" hangingPunct="1"/>
            <a:r>
              <a:rPr lang="en-US" b="1" dirty="0">
                <a:cs typeface="Arial" charset="0"/>
              </a:rPr>
              <a:t>Possible Problems:  </a:t>
            </a:r>
            <a:r>
              <a:rPr lang="en-US" dirty="0">
                <a:cs typeface="Arial" charset="0"/>
              </a:rPr>
              <a:t>Be specific to this state, if possible.</a:t>
            </a:r>
          </a:p>
        </p:txBody>
      </p:sp>
    </p:spTree>
    <p:extLst>
      <p:ext uri="{BB962C8B-B14F-4D97-AF65-F5344CB8AC3E}">
        <p14:creationId xmlns:p14="http://schemas.microsoft.com/office/powerpoint/2010/main" val="2504586350"/>
      </p:ext>
    </p:extLst>
  </p:cSld>
  <p:clrMapOvr>
    <a:masterClrMapping/>
  </p:clrMapOvr>
</p:notes>
</file>

<file path=ppt/notesSlides/notesSlide2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3954" name="Rectangle 7"/>
          <p:cNvSpPr>
            <a:spLocks noGrp="1" noChangeArrowheads="1"/>
          </p:cNvSpPr>
          <p:nvPr>
            <p:ph type="sldNum" sz="quarter" idx="5"/>
          </p:nvPr>
        </p:nvSpPr>
        <p:spPr>
          <a:noFill/>
        </p:spPr>
        <p:txBody>
          <a:bodyPr/>
          <a:lstStyle/>
          <a:p>
            <a:fld id="{96C99ADC-A7E2-4A40-A5A6-B0395CC783FC}" type="slidenum">
              <a:rPr lang="en-US" smtClean="0"/>
              <a:pPr/>
              <a:t>212</a:t>
            </a:fld>
            <a:endParaRPr lang="en-US" dirty="0"/>
          </a:p>
        </p:txBody>
      </p:sp>
      <p:sp>
        <p:nvSpPr>
          <p:cNvPr id="253955" name="Rectangle 2"/>
          <p:cNvSpPr>
            <a:spLocks noGrp="1" noRot="1" noChangeAspect="1" noChangeArrowheads="1" noTextEdit="1"/>
          </p:cNvSpPr>
          <p:nvPr>
            <p:ph type="sldImg"/>
          </p:nvPr>
        </p:nvSpPr>
        <p:spPr>
          <a:solidFill>
            <a:srgbClr val="FFFFFF"/>
          </a:solidFill>
          <a:ln/>
        </p:spPr>
      </p:sp>
      <p:sp>
        <p:nvSpPr>
          <p:cNvPr id="253956" name="Rectangle 3"/>
          <p:cNvSpPr>
            <a:spLocks noGrp="1" noChangeArrowheads="1"/>
          </p:cNvSpPr>
          <p:nvPr>
            <p:ph type="body" idx="1"/>
          </p:nvPr>
        </p:nvSpPr>
        <p:spPr>
          <a:xfrm>
            <a:off x="914400" y="4343400"/>
            <a:ext cx="5029200" cy="4114800"/>
          </a:xfrm>
          <a:solidFill>
            <a:srgbClr val="FFFFFF"/>
          </a:solidFill>
          <a:ln>
            <a:noFill/>
          </a:ln>
        </p:spPr>
        <p:txBody>
          <a:bodyPr/>
          <a:lstStyle/>
          <a:p>
            <a:pPr eaLnBrk="1" hangingPunct="1"/>
            <a:r>
              <a:rPr lang="en-US" b="1" dirty="0"/>
              <a:t>Key Message: </a:t>
            </a:r>
            <a:r>
              <a:rPr lang="en-US" dirty="0"/>
              <a:t>Provide examples of TMAs</a:t>
            </a:r>
          </a:p>
          <a:p>
            <a:pPr eaLnBrk="1" hangingPunct="1"/>
            <a:r>
              <a:rPr lang="en-US" b="1" dirty="0"/>
              <a:t>Est. Presentation Time: </a:t>
            </a:r>
            <a:r>
              <a:rPr lang="en-US" dirty="0"/>
              <a:t>1 minute(s)</a:t>
            </a:r>
          </a:p>
          <a:p>
            <a:pPr eaLnBrk="1" hangingPunct="1"/>
            <a:r>
              <a:rPr lang="en-US" b="1" dirty="0"/>
              <a:t>Explanation of Cues/Builds: </a:t>
            </a:r>
            <a:r>
              <a:rPr lang="en-US" dirty="0"/>
              <a:t>None</a:t>
            </a:r>
          </a:p>
          <a:p>
            <a:pPr eaLnBrk="1" hangingPunct="1"/>
            <a:r>
              <a:rPr lang="en-US" b="1" dirty="0"/>
              <a:t>Suggested Comments</a:t>
            </a:r>
            <a:r>
              <a:rPr lang="en-US" dirty="0"/>
              <a:t>: There are various types available, each with unique properties. This is</a:t>
            </a:r>
            <a:r>
              <a:rPr lang="en-US" baseline="0" dirty="0"/>
              <a:t> the Scorpion. The Scorpion consists of strut and cartridge sections that are linked together on a support frame. The curved side rails are made from corrosion resistant aluminum tubes, which offer full width impact protection along the entire length of the unit. The side rails were designed to re-direct errant vehicles away from the rear of the truck (coffin corner). Other manufacturers Crash Attenuator models have little or no side-angle impact protection.</a:t>
            </a:r>
            <a:endParaRPr lang="en-US" dirty="0"/>
          </a:p>
          <a:p>
            <a:pPr eaLnBrk="1" hangingPunct="1"/>
            <a:r>
              <a:rPr lang="en-US" b="1" dirty="0"/>
              <a:t>Suggested Questions: </a:t>
            </a:r>
            <a:r>
              <a:rPr lang="en-US" dirty="0"/>
              <a:t>None</a:t>
            </a:r>
          </a:p>
          <a:p>
            <a:pPr eaLnBrk="1" hangingPunct="1"/>
            <a:r>
              <a:rPr lang="en-US" b="1" dirty="0"/>
              <a:t>Additional Information: </a:t>
            </a:r>
            <a:r>
              <a:rPr lang="en-US" dirty="0"/>
              <a:t>None</a:t>
            </a:r>
          </a:p>
          <a:p>
            <a:pPr eaLnBrk="1" hangingPunct="1"/>
            <a:r>
              <a:rPr lang="en-US" b="1" dirty="0"/>
              <a:t>Possible Problems: </a:t>
            </a:r>
            <a:r>
              <a:rPr lang="en-US" dirty="0"/>
              <a:t>Their use is state-specific. Shown for educational purposes only.</a:t>
            </a:r>
          </a:p>
          <a:p>
            <a:pPr eaLnBrk="1" hangingPunct="1"/>
            <a:endParaRPr lang="en-US" dirty="0"/>
          </a:p>
        </p:txBody>
      </p:sp>
    </p:spTree>
    <p:extLst>
      <p:ext uri="{BB962C8B-B14F-4D97-AF65-F5344CB8AC3E}">
        <p14:creationId xmlns:p14="http://schemas.microsoft.com/office/powerpoint/2010/main" val="3294297174"/>
      </p:ext>
    </p:extLst>
  </p:cSld>
  <p:clrMapOvr>
    <a:masterClrMapping/>
  </p:clrMapOvr>
</p:notes>
</file>

<file path=ppt/notesSlides/notesSlide2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4978" name="Rectangle 7"/>
          <p:cNvSpPr>
            <a:spLocks noGrp="1" noChangeArrowheads="1"/>
          </p:cNvSpPr>
          <p:nvPr>
            <p:ph type="sldNum" sz="quarter" idx="5"/>
          </p:nvPr>
        </p:nvSpPr>
        <p:spPr>
          <a:noFill/>
        </p:spPr>
        <p:txBody>
          <a:bodyPr/>
          <a:lstStyle/>
          <a:p>
            <a:fld id="{67F5FB47-DA66-4425-8CD2-CDA69C3B03CC}" type="slidenum">
              <a:rPr lang="en-US" smtClean="0"/>
              <a:pPr/>
              <a:t>213</a:t>
            </a:fld>
            <a:endParaRPr lang="en-US" dirty="0"/>
          </a:p>
        </p:txBody>
      </p:sp>
      <p:sp>
        <p:nvSpPr>
          <p:cNvPr id="254979" name="Rectangle 2"/>
          <p:cNvSpPr>
            <a:spLocks noGrp="1" noRot="1" noChangeAspect="1" noChangeArrowheads="1" noTextEdit="1"/>
          </p:cNvSpPr>
          <p:nvPr>
            <p:ph type="sldImg"/>
          </p:nvPr>
        </p:nvSpPr>
        <p:spPr>
          <a:solidFill>
            <a:srgbClr val="FFFFFF"/>
          </a:solidFill>
          <a:ln/>
        </p:spPr>
      </p:sp>
      <p:sp>
        <p:nvSpPr>
          <p:cNvPr id="254980" name="Rectangle 3"/>
          <p:cNvSpPr>
            <a:spLocks noGrp="1" noChangeArrowheads="1"/>
          </p:cNvSpPr>
          <p:nvPr>
            <p:ph type="body" idx="1"/>
          </p:nvPr>
        </p:nvSpPr>
        <p:spPr>
          <a:solidFill>
            <a:srgbClr val="FFFFFF"/>
          </a:solidFill>
          <a:ln>
            <a:noFill/>
          </a:ln>
        </p:spPr>
        <p:txBody>
          <a:bodyPr/>
          <a:lstStyle/>
          <a:p>
            <a:pPr eaLnBrk="1" hangingPunct="1"/>
            <a:r>
              <a:rPr lang="en-US" b="1" dirty="0"/>
              <a:t>Key Message: </a:t>
            </a:r>
            <a:r>
              <a:rPr lang="en-US" dirty="0"/>
              <a:t>Discuss TMAs</a:t>
            </a:r>
          </a:p>
          <a:p>
            <a:pPr eaLnBrk="1" hangingPunct="1"/>
            <a:r>
              <a:rPr lang="en-US" b="1" dirty="0"/>
              <a:t>Est. Presentation Time: </a:t>
            </a:r>
            <a:r>
              <a:rPr lang="en-US" dirty="0"/>
              <a:t>1 minute(s)</a:t>
            </a:r>
          </a:p>
          <a:p>
            <a:pPr eaLnBrk="1" hangingPunct="1"/>
            <a:r>
              <a:rPr lang="en-US" b="1" dirty="0"/>
              <a:t>Explanation of Cues/Builds: </a:t>
            </a:r>
            <a:r>
              <a:rPr lang="en-US" dirty="0"/>
              <a:t>None</a:t>
            </a:r>
          </a:p>
          <a:p>
            <a:r>
              <a:rPr lang="en-US" b="1" dirty="0"/>
              <a:t>Suggested Comments</a:t>
            </a:r>
            <a:r>
              <a:rPr lang="en-US" dirty="0"/>
              <a:t>: TMAs have various uses. They are recommended to protect workers when setting devices on the roadway. vehicles. These shadow vehicles are normally equipped with flashing arrows, changeable message signs, and/ or high-intensity rotating, flashing, oscillating, or strobe lights located properly in advance of the workers and/or equipment that they are protecting. However, these shadow vehicles might themselves cause injuries to occupants of the errant vehicles if they are not equipped with truck-mounted attenuators.</a:t>
            </a:r>
          </a:p>
          <a:p>
            <a:pPr eaLnBrk="1" hangingPunct="1"/>
            <a:r>
              <a:rPr lang="en-US" b="1" dirty="0"/>
              <a:t>Suggested Questions: </a:t>
            </a:r>
            <a:r>
              <a:rPr lang="en-US" dirty="0"/>
              <a:t>Who remembers what a shadow vehicle is?</a:t>
            </a:r>
          </a:p>
          <a:p>
            <a:pPr eaLnBrk="1" hangingPunct="1"/>
            <a:r>
              <a:rPr lang="en-US" b="1" dirty="0"/>
              <a:t>Additional Information: </a:t>
            </a:r>
            <a:r>
              <a:rPr lang="en-US" b="0" dirty="0"/>
              <a:t>Photo is from</a:t>
            </a:r>
            <a:r>
              <a:rPr lang="en-US" b="0" baseline="0" dirty="0"/>
              <a:t> I-95 in Virginia, by J. Morales.</a:t>
            </a:r>
            <a:endParaRPr lang="en-US" b="0" dirty="0"/>
          </a:p>
          <a:p>
            <a:pPr eaLnBrk="1" hangingPunct="1"/>
            <a:r>
              <a:rPr lang="en-US" dirty="0"/>
              <a:t>• Up to 45 M.P.H. or 62 M.P.H. protection </a:t>
            </a:r>
            <a:br>
              <a:rPr lang="en-US" dirty="0"/>
            </a:br>
            <a:r>
              <a:rPr lang="en-US" dirty="0"/>
              <a:t>• Absorbs collision energy during rear-end impacts </a:t>
            </a:r>
            <a:br>
              <a:rPr lang="en-US" dirty="0"/>
            </a:br>
            <a:r>
              <a:rPr lang="en-US" dirty="0"/>
              <a:t>• Prevents impacting vehicles from under riding the truck </a:t>
            </a:r>
            <a:br>
              <a:rPr lang="en-US" dirty="0"/>
            </a:br>
            <a:r>
              <a:rPr lang="en-US" dirty="0"/>
              <a:t>• Reduces expensive equipment damage </a:t>
            </a:r>
            <a:br>
              <a:rPr lang="en-US" dirty="0"/>
            </a:br>
            <a:r>
              <a:rPr lang="en-US" dirty="0"/>
              <a:t>• Provides a positive barrier between motorist and work crews </a:t>
            </a:r>
            <a:br>
              <a:rPr lang="en-US" dirty="0"/>
            </a:br>
            <a:r>
              <a:rPr lang="en-US" dirty="0"/>
              <a:t>• Attaches easily to most vehicles (total vehicle weight must be a minimum of 16,000lbs)</a:t>
            </a:r>
          </a:p>
          <a:p>
            <a:pPr eaLnBrk="1" hangingPunct="1"/>
            <a:r>
              <a:rPr lang="en-US" b="1" dirty="0"/>
              <a:t>Possible Problems: </a:t>
            </a:r>
            <a:r>
              <a:rPr lang="en-US" dirty="0"/>
              <a:t>May be required by the state.</a:t>
            </a:r>
          </a:p>
        </p:txBody>
      </p:sp>
    </p:spTree>
    <p:extLst>
      <p:ext uri="{BB962C8B-B14F-4D97-AF65-F5344CB8AC3E}">
        <p14:creationId xmlns:p14="http://schemas.microsoft.com/office/powerpoint/2010/main" val="3442196132"/>
      </p:ext>
    </p:extLst>
  </p:cSld>
  <p:clrMapOvr>
    <a:masterClrMapping/>
  </p:clrMapOvr>
</p:notes>
</file>

<file path=ppt/notesSlides/notesSlide2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02" name="Rectangle 7"/>
          <p:cNvSpPr>
            <a:spLocks noGrp="1" noChangeArrowheads="1"/>
          </p:cNvSpPr>
          <p:nvPr>
            <p:ph type="sldNum" sz="quarter" idx="5"/>
          </p:nvPr>
        </p:nvSpPr>
        <p:spPr>
          <a:noFill/>
        </p:spPr>
        <p:txBody>
          <a:bodyPr/>
          <a:lstStyle/>
          <a:p>
            <a:fld id="{F5FF34AE-495B-4485-997E-686896DFAC78}" type="slidenum">
              <a:rPr lang="en-US" smtClean="0"/>
              <a:pPr/>
              <a:t>214</a:t>
            </a:fld>
            <a:endParaRPr lang="en-US" dirty="0"/>
          </a:p>
        </p:txBody>
      </p:sp>
      <p:sp>
        <p:nvSpPr>
          <p:cNvPr id="256003" name="Rectangle 2"/>
          <p:cNvSpPr>
            <a:spLocks noGrp="1" noRot="1" noChangeAspect="1" noChangeArrowheads="1" noTextEdit="1"/>
          </p:cNvSpPr>
          <p:nvPr>
            <p:ph type="sldImg"/>
          </p:nvPr>
        </p:nvSpPr>
        <p:spPr>
          <a:solidFill>
            <a:srgbClr val="FFFFFF"/>
          </a:solidFill>
          <a:ln/>
        </p:spPr>
      </p:sp>
      <p:sp>
        <p:nvSpPr>
          <p:cNvPr id="256004" name="Rectangle 3"/>
          <p:cNvSpPr>
            <a:spLocks noGrp="1" noChangeArrowheads="1"/>
          </p:cNvSpPr>
          <p:nvPr>
            <p:ph type="body" idx="1"/>
          </p:nvPr>
        </p:nvSpPr>
        <p:spPr>
          <a:solidFill>
            <a:srgbClr val="FFFFFF"/>
          </a:solidFill>
          <a:ln>
            <a:noFill/>
          </a:ln>
        </p:spPr>
        <p:txBody>
          <a:bodyPr/>
          <a:lstStyle/>
          <a:p>
            <a:pPr eaLnBrk="1" hangingPunct="1"/>
            <a:r>
              <a:rPr lang="en-US" b="1" dirty="0"/>
              <a:t>Key Message: </a:t>
            </a:r>
            <a:r>
              <a:rPr lang="en-US" dirty="0"/>
              <a:t>Discuss TMAs</a:t>
            </a:r>
          </a:p>
          <a:p>
            <a:pPr eaLnBrk="1" hangingPunct="1"/>
            <a:r>
              <a:rPr lang="en-US" b="1" dirty="0"/>
              <a:t>Est. Presentation Time: </a:t>
            </a:r>
            <a:r>
              <a:rPr lang="en-US" dirty="0"/>
              <a:t>1 minute(s)</a:t>
            </a:r>
          </a:p>
          <a:p>
            <a:pPr eaLnBrk="1" hangingPunct="1"/>
            <a:r>
              <a:rPr lang="en-US" b="1" dirty="0"/>
              <a:t>Explanation of Cues/Builds: </a:t>
            </a:r>
            <a:r>
              <a:rPr lang="en-US" dirty="0"/>
              <a:t>None</a:t>
            </a:r>
          </a:p>
          <a:p>
            <a:pPr eaLnBrk="1" hangingPunct="1"/>
            <a:r>
              <a:rPr lang="en-US" b="1" dirty="0"/>
              <a:t>Suggested Comments</a:t>
            </a:r>
            <a:r>
              <a:rPr lang="en-US" dirty="0"/>
              <a:t>: Follow the manufacturer’s instructions!</a:t>
            </a:r>
          </a:p>
          <a:p>
            <a:pPr eaLnBrk="1" hangingPunct="1"/>
            <a:r>
              <a:rPr lang="en-US" b="1" dirty="0"/>
              <a:t>Suggested Questions: </a:t>
            </a:r>
            <a:r>
              <a:rPr lang="en-US" dirty="0"/>
              <a:t>None</a:t>
            </a:r>
          </a:p>
          <a:p>
            <a:pPr eaLnBrk="1" hangingPunct="1"/>
            <a:r>
              <a:rPr lang="en-US" b="1" dirty="0"/>
              <a:t>Additional Information: </a:t>
            </a:r>
            <a:r>
              <a:rPr lang="en-US" dirty="0"/>
              <a:t>None</a:t>
            </a:r>
          </a:p>
          <a:p>
            <a:pPr eaLnBrk="1" hangingPunct="1"/>
            <a:r>
              <a:rPr lang="en-US" b="1" dirty="0"/>
              <a:t>Possible Problems: </a:t>
            </a:r>
            <a:r>
              <a:rPr lang="en-US" dirty="0"/>
              <a:t>May be required by the state.</a:t>
            </a:r>
          </a:p>
        </p:txBody>
      </p:sp>
    </p:spTree>
    <p:extLst>
      <p:ext uri="{BB962C8B-B14F-4D97-AF65-F5344CB8AC3E}">
        <p14:creationId xmlns:p14="http://schemas.microsoft.com/office/powerpoint/2010/main" val="833840735"/>
      </p:ext>
    </p:extLst>
  </p:cSld>
  <p:clrMapOvr>
    <a:masterClrMapping/>
  </p:clrMapOvr>
</p:notes>
</file>

<file path=ppt/notesSlides/notesSlide2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4194" name="Rectangle 1031"/>
          <p:cNvSpPr>
            <a:spLocks noGrp="1" noChangeArrowheads="1"/>
          </p:cNvSpPr>
          <p:nvPr>
            <p:ph type="sldNum" sz="quarter" idx="5"/>
          </p:nvPr>
        </p:nvSpPr>
        <p:spPr>
          <a:noFill/>
        </p:spPr>
        <p:txBody>
          <a:bodyPr/>
          <a:lstStyle/>
          <a:p>
            <a:fld id="{33AFA3B5-93B2-47B7-91F9-867BD45C17A1}" type="slidenum">
              <a:rPr lang="en-US" smtClean="0"/>
              <a:pPr/>
              <a:t>215</a:t>
            </a:fld>
            <a:endParaRPr lang="en-US" dirty="0"/>
          </a:p>
        </p:txBody>
      </p:sp>
      <p:sp>
        <p:nvSpPr>
          <p:cNvPr id="264195" name="Rectangle 2"/>
          <p:cNvSpPr>
            <a:spLocks noGrp="1" noRot="1" noChangeAspect="1" noChangeArrowheads="1" noTextEdit="1"/>
          </p:cNvSpPr>
          <p:nvPr>
            <p:ph type="sldImg"/>
          </p:nvPr>
        </p:nvSpPr>
        <p:spPr>
          <a:ln/>
        </p:spPr>
      </p:sp>
      <p:sp>
        <p:nvSpPr>
          <p:cNvPr id="71684" name="Rectangle 3"/>
          <p:cNvSpPr>
            <a:spLocks noGrp="1" noChangeArrowheads="1"/>
          </p:cNvSpPr>
          <p:nvPr>
            <p:ph type="body" idx="1"/>
          </p:nvPr>
        </p:nvSpPr>
        <p:spPr>
          <a:ln/>
        </p:spPr>
        <p:txBody>
          <a:bodyPr/>
          <a:lstStyle/>
          <a:p>
            <a:pPr eaLnBrk="1" hangingPunct="1">
              <a:defRPr/>
            </a:pPr>
            <a:r>
              <a:rPr lang="en-US" b="1" dirty="0"/>
              <a:t>Key Message: </a:t>
            </a:r>
            <a:r>
              <a:rPr lang="en-US" dirty="0"/>
              <a:t>Discuss Position of TMA within a lane closure</a:t>
            </a:r>
          </a:p>
          <a:p>
            <a:pPr eaLnBrk="1" hangingPunct="1">
              <a:defRPr/>
            </a:pPr>
            <a:r>
              <a:rPr lang="en-US" b="1" dirty="0"/>
              <a:t>Est. Presentation Time: </a:t>
            </a:r>
            <a:r>
              <a:rPr lang="en-US" dirty="0"/>
              <a:t>1-2 minute(s)</a:t>
            </a:r>
          </a:p>
          <a:p>
            <a:pPr eaLnBrk="1" hangingPunct="1">
              <a:defRPr/>
            </a:pPr>
            <a:r>
              <a:rPr lang="en-US" b="1" dirty="0"/>
              <a:t>Explanation of Cues/Builds: </a:t>
            </a:r>
            <a:r>
              <a:rPr lang="en-US" dirty="0"/>
              <a:t>None</a:t>
            </a:r>
          </a:p>
          <a:p>
            <a:pPr eaLnBrk="1" hangingPunct="1">
              <a:defRPr/>
            </a:pPr>
            <a:r>
              <a:rPr lang="en-US" b="1" dirty="0"/>
              <a:t>Suggested Comments</a:t>
            </a:r>
            <a:r>
              <a:rPr lang="en-US" dirty="0"/>
              <a:t>: Remember the TMA DOES NOT belong in the buffer space. Let errant vehicles recover before impacting a TMA. The buffer space must be empty</a:t>
            </a:r>
          </a:p>
          <a:p>
            <a:pPr eaLnBrk="1" hangingPunct="1">
              <a:defRPr/>
            </a:pPr>
            <a:r>
              <a:rPr lang="en-US" b="1" dirty="0"/>
              <a:t>Suggested Questions: </a:t>
            </a:r>
            <a:r>
              <a:rPr lang="en-US" dirty="0"/>
              <a:t>Where does the TMA go?</a:t>
            </a:r>
          </a:p>
          <a:p>
            <a:pPr marL="228600" indent="-228600" eaLnBrk="1" hangingPunct="1">
              <a:defRPr/>
            </a:pPr>
            <a:r>
              <a:rPr lang="en-US" b="1" dirty="0"/>
              <a:t>Additional Information: </a:t>
            </a:r>
            <a:r>
              <a:rPr lang="en-US" dirty="0"/>
              <a:t>This picture shows the four component parts of a TTC zone:</a:t>
            </a:r>
          </a:p>
          <a:p>
            <a:pPr marL="228600" indent="-228600" eaLnBrk="1" hangingPunct="1">
              <a:buFontTx/>
              <a:buAutoNum type="arabicPeriod"/>
              <a:defRPr/>
            </a:pPr>
            <a:r>
              <a:rPr lang="en-US" dirty="0"/>
              <a:t>Advance Warning Area</a:t>
            </a:r>
          </a:p>
          <a:p>
            <a:pPr marL="228600" indent="-228600" eaLnBrk="1" hangingPunct="1">
              <a:buFontTx/>
              <a:buAutoNum type="arabicPeriod"/>
              <a:defRPr/>
            </a:pPr>
            <a:r>
              <a:rPr lang="en-US" dirty="0"/>
              <a:t>Transition Area</a:t>
            </a:r>
          </a:p>
          <a:p>
            <a:pPr marL="228600" indent="-228600" eaLnBrk="1" hangingPunct="1">
              <a:buFontTx/>
              <a:buAutoNum type="arabicPeriod"/>
              <a:defRPr/>
            </a:pPr>
            <a:r>
              <a:rPr lang="en-US" dirty="0"/>
              <a:t>Work Area</a:t>
            </a:r>
          </a:p>
          <a:p>
            <a:pPr marL="228600" indent="-228600" eaLnBrk="1" hangingPunct="1">
              <a:buFontTx/>
              <a:buAutoNum type="arabicPeriod"/>
              <a:defRPr/>
            </a:pPr>
            <a:r>
              <a:rPr lang="en-US" dirty="0"/>
              <a:t>Termination Area</a:t>
            </a:r>
            <a:endParaRPr lang="en-US" dirty="0">
              <a:solidFill>
                <a:srgbClr val="000000"/>
              </a:solidFill>
            </a:endParaRPr>
          </a:p>
          <a:p>
            <a:pPr eaLnBrk="1" hangingPunct="1">
              <a:defRPr/>
            </a:pPr>
            <a:r>
              <a:rPr lang="en-US" b="1" dirty="0"/>
              <a:t>Possible Problems: </a:t>
            </a:r>
            <a:r>
              <a:rPr lang="en-US" dirty="0"/>
              <a:t>Discuss options if the buffer space is not available.</a:t>
            </a:r>
            <a:endParaRPr lang="en-US" dirty="0">
              <a:solidFill>
                <a:srgbClr val="000000"/>
              </a:solidFill>
            </a:endParaRPr>
          </a:p>
        </p:txBody>
      </p:sp>
    </p:spTree>
    <p:extLst>
      <p:ext uri="{BB962C8B-B14F-4D97-AF65-F5344CB8AC3E}">
        <p14:creationId xmlns:p14="http://schemas.microsoft.com/office/powerpoint/2010/main" val="2390680370"/>
      </p:ext>
    </p:extLst>
  </p:cSld>
  <p:clrMapOvr>
    <a:masterClrMapping/>
  </p:clrMapOvr>
</p:notes>
</file>

<file path=ppt/notesSlides/notesSlide2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5218"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normAutofit/>
          </a:bodyPr>
          <a:lstStyle/>
          <a:p>
            <a:pPr eaLnBrk="1" hangingPunct="1">
              <a:defRPr/>
            </a:pPr>
            <a:r>
              <a:rPr lang="en-US" b="1" dirty="0"/>
              <a:t>Key Message: </a:t>
            </a:r>
            <a:r>
              <a:rPr lang="en-US" dirty="0"/>
              <a:t>Discuss Position of TMA within a lane closure</a:t>
            </a:r>
          </a:p>
          <a:p>
            <a:pPr eaLnBrk="1" hangingPunct="1">
              <a:defRPr/>
            </a:pPr>
            <a:r>
              <a:rPr lang="en-US" b="1" dirty="0"/>
              <a:t>Est. Presentation Time: Less than </a:t>
            </a:r>
            <a:r>
              <a:rPr lang="en-US" dirty="0"/>
              <a:t>1 minute(s)</a:t>
            </a:r>
          </a:p>
          <a:p>
            <a:pPr eaLnBrk="1" hangingPunct="1">
              <a:defRPr/>
            </a:pPr>
            <a:r>
              <a:rPr lang="en-US" b="1" dirty="0"/>
              <a:t>Explanation of Cues/Builds: </a:t>
            </a:r>
            <a:r>
              <a:rPr lang="en-US" dirty="0"/>
              <a:t>Buffer space appears on click.</a:t>
            </a:r>
          </a:p>
          <a:p>
            <a:pPr eaLnBrk="1" hangingPunct="1">
              <a:defRPr/>
            </a:pPr>
            <a:r>
              <a:rPr lang="en-US" b="1" dirty="0"/>
              <a:t>Suggested Comments</a:t>
            </a:r>
            <a:r>
              <a:rPr lang="en-US" dirty="0"/>
              <a:t>: Notice that the TMA is located AFTER the buffer space</a:t>
            </a:r>
          </a:p>
          <a:p>
            <a:pPr eaLnBrk="1" hangingPunct="1">
              <a:defRPr/>
            </a:pPr>
            <a:r>
              <a:rPr lang="en-US" b="1" dirty="0"/>
              <a:t>Suggested Questions: </a:t>
            </a:r>
            <a:r>
              <a:rPr lang="en-US" dirty="0"/>
              <a:t>None</a:t>
            </a:r>
          </a:p>
          <a:p>
            <a:pPr marL="228600" indent="-228600" eaLnBrk="1" hangingPunct="1">
              <a:defRPr/>
            </a:pPr>
            <a:r>
              <a:rPr lang="en-US" b="1" dirty="0"/>
              <a:t>Additional Information: </a:t>
            </a:r>
            <a:r>
              <a:rPr lang="en-US" dirty="0"/>
              <a:t>Taken in Reston, VA, by J. Morales</a:t>
            </a:r>
          </a:p>
          <a:p>
            <a:pPr eaLnBrk="1" hangingPunct="1">
              <a:defRPr/>
            </a:pPr>
            <a:r>
              <a:rPr lang="en-US" b="1" dirty="0"/>
              <a:t>Possible Problems: </a:t>
            </a:r>
            <a:r>
              <a:rPr lang="en-US" dirty="0"/>
              <a:t>Virginia requires stripes to be orange and black. They have to be yellow and black in other states.</a:t>
            </a:r>
            <a:endParaRPr lang="en-US" dirty="0">
              <a:solidFill>
                <a:srgbClr val="000000"/>
              </a:solidFill>
            </a:endParaRPr>
          </a:p>
          <a:p>
            <a:pPr>
              <a:defRPr/>
            </a:pPr>
            <a:endParaRPr lang="en-US" dirty="0"/>
          </a:p>
        </p:txBody>
      </p:sp>
      <p:sp>
        <p:nvSpPr>
          <p:cNvPr id="265220" name="Slide Number Placeholder 3"/>
          <p:cNvSpPr>
            <a:spLocks noGrp="1"/>
          </p:cNvSpPr>
          <p:nvPr>
            <p:ph type="sldNum" sz="quarter" idx="5"/>
          </p:nvPr>
        </p:nvSpPr>
        <p:spPr>
          <a:noFill/>
        </p:spPr>
        <p:txBody>
          <a:bodyPr/>
          <a:lstStyle/>
          <a:p>
            <a:fld id="{8A17190C-AF8B-4898-8773-AD620A0C527C}" type="slidenum">
              <a:rPr lang="en-US" smtClean="0"/>
              <a:pPr/>
              <a:t>216</a:t>
            </a:fld>
            <a:endParaRPr lang="en-US" dirty="0"/>
          </a:p>
        </p:txBody>
      </p:sp>
    </p:spTree>
    <p:extLst>
      <p:ext uri="{BB962C8B-B14F-4D97-AF65-F5344CB8AC3E}">
        <p14:creationId xmlns:p14="http://schemas.microsoft.com/office/powerpoint/2010/main" val="396143172"/>
      </p:ext>
    </p:extLst>
  </p:cSld>
  <p:clrMapOvr>
    <a:masterClrMapping/>
  </p:clrMapOvr>
</p:notes>
</file>

<file path=ppt/notesSlides/notesSlide2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8050" name="Rectangle 7"/>
          <p:cNvSpPr>
            <a:spLocks noGrp="1" noChangeArrowheads="1"/>
          </p:cNvSpPr>
          <p:nvPr>
            <p:ph type="sldNum" sz="quarter" idx="5"/>
          </p:nvPr>
        </p:nvSpPr>
        <p:spPr>
          <a:noFill/>
        </p:spPr>
        <p:txBody>
          <a:bodyPr/>
          <a:lstStyle/>
          <a:p>
            <a:fld id="{51FD012C-B5D1-4E7D-AE54-BB18A067918B}" type="slidenum">
              <a:rPr lang="en-US" smtClean="0"/>
              <a:pPr/>
              <a:t>217</a:t>
            </a:fld>
            <a:endParaRPr lang="en-US" dirty="0"/>
          </a:p>
        </p:txBody>
      </p:sp>
      <p:sp>
        <p:nvSpPr>
          <p:cNvPr id="258051" name="Rectangle 2"/>
          <p:cNvSpPr>
            <a:spLocks noGrp="1" noRot="1" noChangeAspect="1" noChangeArrowheads="1" noTextEdit="1"/>
          </p:cNvSpPr>
          <p:nvPr>
            <p:ph type="sldImg"/>
          </p:nvPr>
        </p:nvSpPr>
        <p:spPr>
          <a:solidFill>
            <a:srgbClr val="FFFFFF"/>
          </a:solidFill>
          <a:ln/>
        </p:spPr>
      </p:sp>
      <p:sp>
        <p:nvSpPr>
          <p:cNvPr id="258052" name="Rectangle 3"/>
          <p:cNvSpPr>
            <a:spLocks noGrp="1" noChangeArrowheads="1"/>
          </p:cNvSpPr>
          <p:nvPr>
            <p:ph type="body" idx="1"/>
          </p:nvPr>
        </p:nvSpPr>
        <p:spPr>
          <a:solidFill>
            <a:srgbClr val="FFFFFF"/>
          </a:solidFill>
          <a:ln>
            <a:noFill/>
          </a:ln>
        </p:spPr>
        <p:txBody>
          <a:bodyPr/>
          <a:lstStyle/>
          <a:p>
            <a:pPr eaLnBrk="1" hangingPunct="1"/>
            <a:r>
              <a:rPr lang="en-US" b="1" dirty="0"/>
              <a:t>Key Message: </a:t>
            </a:r>
            <a:r>
              <a:rPr lang="en-US" dirty="0"/>
              <a:t>Discuss TMAs</a:t>
            </a:r>
          </a:p>
          <a:p>
            <a:pPr eaLnBrk="1" hangingPunct="1"/>
            <a:r>
              <a:rPr lang="en-US" b="1" dirty="0"/>
              <a:t>Est. Presentation Time: </a:t>
            </a:r>
            <a:r>
              <a:rPr lang="en-US" dirty="0"/>
              <a:t>1 minute(s)</a:t>
            </a:r>
          </a:p>
          <a:p>
            <a:pPr eaLnBrk="1" hangingPunct="1"/>
            <a:r>
              <a:rPr lang="en-US" b="1" dirty="0"/>
              <a:t>Explanation of Cues/Builds: </a:t>
            </a:r>
            <a:r>
              <a:rPr lang="en-US" dirty="0"/>
              <a:t>None</a:t>
            </a:r>
          </a:p>
          <a:p>
            <a:pPr eaLnBrk="1" hangingPunct="1"/>
            <a:r>
              <a:rPr lang="en-US" b="1" dirty="0"/>
              <a:t>Suggested Comments</a:t>
            </a:r>
            <a:r>
              <a:rPr lang="en-US" dirty="0"/>
              <a:t>: Follow the manufacturer’s instructions!</a:t>
            </a:r>
          </a:p>
          <a:p>
            <a:pPr eaLnBrk="1" hangingPunct="1"/>
            <a:r>
              <a:rPr lang="en-US" b="1" dirty="0"/>
              <a:t>Suggested Questions: </a:t>
            </a:r>
            <a:r>
              <a:rPr lang="en-US" dirty="0"/>
              <a:t>None</a:t>
            </a:r>
            <a:endParaRPr lang="en-US" b="1" dirty="0"/>
          </a:p>
          <a:p>
            <a:pPr eaLnBrk="1" hangingPunct="1"/>
            <a:r>
              <a:rPr lang="en-US" b="1" dirty="0"/>
              <a:t>Additional Information: </a:t>
            </a:r>
            <a:r>
              <a:rPr lang="en-US" dirty="0">
                <a:solidFill>
                  <a:srgbClr val="000000"/>
                </a:solidFill>
              </a:rPr>
              <a:t>Refer to AASHTO’s </a:t>
            </a:r>
            <a:r>
              <a:rPr lang="en-US" i="1" dirty="0">
                <a:solidFill>
                  <a:srgbClr val="000000"/>
                </a:solidFill>
              </a:rPr>
              <a:t>Roadside Design Guide</a:t>
            </a:r>
            <a:r>
              <a:rPr lang="en-US" dirty="0">
                <a:solidFill>
                  <a:srgbClr val="000000"/>
                </a:solidFill>
              </a:rPr>
              <a:t> for additional information.</a:t>
            </a:r>
            <a:endParaRPr lang="en-US" dirty="0"/>
          </a:p>
          <a:p>
            <a:pPr eaLnBrk="1" hangingPunct="1"/>
            <a:r>
              <a:rPr lang="en-US" b="1" dirty="0"/>
              <a:t>Possible Problems: </a:t>
            </a:r>
            <a:r>
              <a:rPr lang="en-US" dirty="0"/>
              <a:t>Each TMA is different. Discuss this in general terms.</a:t>
            </a:r>
          </a:p>
          <a:p>
            <a:pPr eaLnBrk="1" hangingPunct="1"/>
            <a:endParaRPr lang="en-US" dirty="0"/>
          </a:p>
        </p:txBody>
      </p:sp>
    </p:spTree>
    <p:extLst>
      <p:ext uri="{BB962C8B-B14F-4D97-AF65-F5344CB8AC3E}">
        <p14:creationId xmlns:p14="http://schemas.microsoft.com/office/powerpoint/2010/main" val="2869009967"/>
      </p:ext>
    </p:extLst>
  </p:cSld>
  <p:clrMapOvr>
    <a:masterClrMapping/>
  </p:clrMapOvr>
</p:notes>
</file>

<file path=ppt/notesSlides/notesSlide2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9074" name="Rectangle 7"/>
          <p:cNvSpPr>
            <a:spLocks noGrp="1" noChangeArrowheads="1"/>
          </p:cNvSpPr>
          <p:nvPr>
            <p:ph type="sldNum" sz="quarter" idx="5"/>
          </p:nvPr>
        </p:nvSpPr>
        <p:spPr>
          <a:noFill/>
        </p:spPr>
        <p:txBody>
          <a:bodyPr/>
          <a:lstStyle/>
          <a:p>
            <a:fld id="{064946E2-6F18-494B-9014-F0BDF8378B74}" type="slidenum">
              <a:rPr lang="en-US" smtClean="0"/>
              <a:pPr/>
              <a:t>218</a:t>
            </a:fld>
            <a:endParaRPr lang="en-US" dirty="0"/>
          </a:p>
        </p:txBody>
      </p:sp>
      <p:sp>
        <p:nvSpPr>
          <p:cNvPr id="259075" name="Rectangle 2"/>
          <p:cNvSpPr>
            <a:spLocks noGrp="1" noRot="1" noChangeAspect="1" noChangeArrowheads="1" noTextEdit="1"/>
          </p:cNvSpPr>
          <p:nvPr>
            <p:ph type="sldImg"/>
          </p:nvPr>
        </p:nvSpPr>
        <p:spPr>
          <a:solidFill>
            <a:srgbClr val="FFFFFF"/>
          </a:solidFill>
          <a:ln/>
        </p:spPr>
      </p:sp>
      <p:sp>
        <p:nvSpPr>
          <p:cNvPr id="259076" name="Rectangle 3"/>
          <p:cNvSpPr>
            <a:spLocks noGrp="1" noChangeArrowheads="1"/>
          </p:cNvSpPr>
          <p:nvPr>
            <p:ph type="body" idx="1"/>
          </p:nvPr>
        </p:nvSpPr>
        <p:spPr>
          <a:solidFill>
            <a:srgbClr val="FFFFFF"/>
          </a:solidFill>
          <a:ln>
            <a:noFill/>
          </a:ln>
        </p:spPr>
        <p:txBody>
          <a:bodyPr/>
          <a:lstStyle/>
          <a:p>
            <a:pPr eaLnBrk="1" hangingPunct="1"/>
            <a:r>
              <a:rPr lang="en-US" b="1" dirty="0"/>
              <a:t>Key Message: </a:t>
            </a:r>
            <a:r>
              <a:rPr lang="en-US" dirty="0"/>
              <a:t>Discuss TMAs</a:t>
            </a:r>
          </a:p>
          <a:p>
            <a:pPr eaLnBrk="1" hangingPunct="1"/>
            <a:r>
              <a:rPr lang="en-US" b="1" dirty="0"/>
              <a:t>Est. Presentation Time: </a:t>
            </a:r>
            <a:r>
              <a:rPr lang="en-US" dirty="0"/>
              <a:t>1 minute(s)</a:t>
            </a:r>
          </a:p>
          <a:p>
            <a:pPr eaLnBrk="1" hangingPunct="1"/>
            <a:r>
              <a:rPr lang="en-US" b="1" dirty="0"/>
              <a:t>Explanation of Cues/Builds: </a:t>
            </a:r>
            <a:r>
              <a:rPr lang="en-US" dirty="0"/>
              <a:t>None</a:t>
            </a:r>
          </a:p>
          <a:p>
            <a:pPr eaLnBrk="1" hangingPunct="1"/>
            <a:r>
              <a:rPr lang="en-US" b="1" dirty="0"/>
              <a:t>Suggested Comments</a:t>
            </a:r>
            <a:r>
              <a:rPr lang="en-US" dirty="0"/>
              <a:t>: Pay attention to the visibility of the TMA!</a:t>
            </a:r>
          </a:p>
          <a:p>
            <a:pPr eaLnBrk="1" hangingPunct="1"/>
            <a:r>
              <a:rPr lang="en-US" b="1" dirty="0"/>
              <a:t>Suggested Questions: </a:t>
            </a:r>
            <a:r>
              <a:rPr lang="en-US" dirty="0"/>
              <a:t>None</a:t>
            </a:r>
          </a:p>
          <a:p>
            <a:pPr eaLnBrk="1" hangingPunct="1"/>
            <a:r>
              <a:rPr lang="en-US" b="1" dirty="0"/>
              <a:t>Additional Information: </a:t>
            </a:r>
            <a:r>
              <a:rPr lang="en-US" dirty="0">
                <a:solidFill>
                  <a:srgbClr val="000000"/>
                </a:solidFill>
              </a:rPr>
              <a:t>Refer to AASHTO’s </a:t>
            </a:r>
            <a:r>
              <a:rPr lang="en-US" i="1" dirty="0">
                <a:solidFill>
                  <a:srgbClr val="000000"/>
                </a:solidFill>
              </a:rPr>
              <a:t>Roadside Design Guide</a:t>
            </a:r>
            <a:r>
              <a:rPr lang="en-US" dirty="0">
                <a:solidFill>
                  <a:srgbClr val="000000"/>
                </a:solidFill>
              </a:rPr>
              <a:t> for additional information.</a:t>
            </a:r>
            <a:endParaRPr lang="en-US" dirty="0"/>
          </a:p>
          <a:p>
            <a:pPr eaLnBrk="1" hangingPunct="1"/>
            <a:r>
              <a:rPr lang="en-US" b="1" dirty="0"/>
              <a:t>Possible Problems: : </a:t>
            </a:r>
            <a:r>
              <a:rPr lang="en-US" dirty="0"/>
              <a:t>Each TMA is different. Discuss this in general terms. </a:t>
            </a:r>
            <a:endParaRPr lang="en-US" dirty="0">
              <a:solidFill>
                <a:srgbClr val="000000"/>
              </a:solidFill>
            </a:endParaRPr>
          </a:p>
        </p:txBody>
      </p:sp>
    </p:spTree>
    <p:extLst>
      <p:ext uri="{BB962C8B-B14F-4D97-AF65-F5344CB8AC3E}">
        <p14:creationId xmlns:p14="http://schemas.microsoft.com/office/powerpoint/2010/main" val="3291681782"/>
      </p:ext>
    </p:extLst>
  </p:cSld>
  <p:clrMapOvr>
    <a:masterClrMapping/>
  </p:clrMapOvr>
</p:notes>
</file>

<file path=ppt/notesSlides/notesSlide2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0098" name="Rectangle 7"/>
          <p:cNvSpPr>
            <a:spLocks noGrp="1" noChangeArrowheads="1"/>
          </p:cNvSpPr>
          <p:nvPr>
            <p:ph type="sldNum" sz="quarter" idx="5"/>
          </p:nvPr>
        </p:nvSpPr>
        <p:spPr>
          <a:noFill/>
        </p:spPr>
        <p:txBody>
          <a:bodyPr/>
          <a:lstStyle/>
          <a:p>
            <a:fld id="{12642CDA-4EC5-40FB-BB21-F2383A4D1725}" type="slidenum">
              <a:rPr lang="en-US" smtClean="0"/>
              <a:pPr/>
              <a:t>219</a:t>
            </a:fld>
            <a:endParaRPr lang="en-US" dirty="0"/>
          </a:p>
        </p:txBody>
      </p:sp>
      <p:sp>
        <p:nvSpPr>
          <p:cNvPr id="260099" name="Rectangle 2"/>
          <p:cNvSpPr>
            <a:spLocks noGrp="1" noRot="1" noChangeAspect="1" noChangeArrowheads="1" noTextEdit="1"/>
          </p:cNvSpPr>
          <p:nvPr>
            <p:ph type="sldImg"/>
          </p:nvPr>
        </p:nvSpPr>
        <p:spPr>
          <a:solidFill>
            <a:srgbClr val="FFFFFF"/>
          </a:solidFill>
          <a:ln/>
        </p:spPr>
      </p:sp>
      <p:sp>
        <p:nvSpPr>
          <p:cNvPr id="260100" name="Rectangle 3"/>
          <p:cNvSpPr>
            <a:spLocks noGrp="1" noChangeArrowheads="1"/>
          </p:cNvSpPr>
          <p:nvPr>
            <p:ph type="body" idx="1"/>
          </p:nvPr>
        </p:nvSpPr>
        <p:spPr>
          <a:solidFill>
            <a:srgbClr val="FFFFFF"/>
          </a:solidFill>
          <a:ln>
            <a:noFill/>
          </a:ln>
        </p:spPr>
        <p:txBody>
          <a:bodyPr/>
          <a:lstStyle/>
          <a:p>
            <a:pPr eaLnBrk="1" hangingPunct="1"/>
            <a:r>
              <a:rPr lang="en-US" b="1" dirty="0"/>
              <a:t>Key Message: </a:t>
            </a:r>
            <a:r>
              <a:rPr lang="en-US" dirty="0"/>
              <a:t>Discuss TMAs</a:t>
            </a:r>
          </a:p>
          <a:p>
            <a:pPr eaLnBrk="1" hangingPunct="1"/>
            <a:r>
              <a:rPr lang="en-US" b="1" dirty="0"/>
              <a:t>Est. Presentation Time: </a:t>
            </a:r>
            <a:r>
              <a:rPr lang="en-US" dirty="0"/>
              <a:t>1 minute(s)</a:t>
            </a:r>
          </a:p>
          <a:p>
            <a:pPr eaLnBrk="1" hangingPunct="1"/>
            <a:r>
              <a:rPr lang="en-US" b="1" dirty="0"/>
              <a:t>Explanation of Cues/Builds: </a:t>
            </a:r>
            <a:r>
              <a:rPr lang="en-US" dirty="0"/>
              <a:t>None</a:t>
            </a:r>
          </a:p>
          <a:p>
            <a:pPr eaLnBrk="1" hangingPunct="1"/>
            <a:r>
              <a:rPr lang="en-US" b="1" dirty="0"/>
              <a:t>Suggested Comments</a:t>
            </a:r>
            <a:r>
              <a:rPr lang="en-US" dirty="0"/>
              <a:t>: Self explanatory. These recommendations vary by manufacturer.</a:t>
            </a:r>
          </a:p>
          <a:p>
            <a:pPr eaLnBrk="1" hangingPunct="1"/>
            <a:r>
              <a:rPr lang="en-US" b="1" dirty="0"/>
              <a:t>Suggested Questions: </a:t>
            </a:r>
            <a:r>
              <a:rPr lang="en-US" dirty="0"/>
              <a:t>What is the roll-ahead distance? See next slide.</a:t>
            </a:r>
          </a:p>
          <a:p>
            <a:pPr eaLnBrk="1" hangingPunct="1"/>
            <a:r>
              <a:rPr lang="en-US" b="1" dirty="0"/>
              <a:t>Additional Information: </a:t>
            </a:r>
            <a:r>
              <a:rPr lang="en-US" dirty="0">
                <a:solidFill>
                  <a:srgbClr val="000000"/>
                </a:solidFill>
              </a:rPr>
              <a:t>Refer to AASHTO’s </a:t>
            </a:r>
            <a:r>
              <a:rPr lang="en-US" i="1" dirty="0">
                <a:solidFill>
                  <a:srgbClr val="000000"/>
                </a:solidFill>
              </a:rPr>
              <a:t>Roadside Design Guide</a:t>
            </a:r>
            <a:r>
              <a:rPr lang="en-US" dirty="0">
                <a:solidFill>
                  <a:srgbClr val="000000"/>
                </a:solidFill>
              </a:rPr>
              <a:t> for additional information.</a:t>
            </a:r>
            <a:endParaRPr lang="en-US" dirty="0"/>
          </a:p>
          <a:p>
            <a:pPr eaLnBrk="1" hangingPunct="1"/>
            <a:r>
              <a:rPr lang="en-US" b="1" dirty="0"/>
              <a:t>Possible Problems: : </a:t>
            </a:r>
            <a:r>
              <a:rPr lang="en-US" dirty="0"/>
              <a:t>Each TMA is different. Discuss this in general terms. </a:t>
            </a:r>
            <a:endParaRPr lang="en-US" dirty="0">
              <a:solidFill>
                <a:srgbClr val="000000"/>
              </a:solidFill>
            </a:endParaRPr>
          </a:p>
        </p:txBody>
      </p:sp>
    </p:spTree>
    <p:extLst>
      <p:ext uri="{BB962C8B-B14F-4D97-AF65-F5344CB8AC3E}">
        <p14:creationId xmlns:p14="http://schemas.microsoft.com/office/powerpoint/2010/main" val="21078774"/>
      </p:ext>
    </p:extLst>
  </p:cSld>
  <p:clrMapOvr>
    <a:masterClrMapping/>
  </p:clrMapOvr>
</p:notes>
</file>

<file path=ppt/notesSlides/notesSlide2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1122" name="Rectangle 7"/>
          <p:cNvSpPr>
            <a:spLocks noGrp="1" noChangeArrowheads="1"/>
          </p:cNvSpPr>
          <p:nvPr>
            <p:ph type="sldNum" sz="quarter" idx="5"/>
          </p:nvPr>
        </p:nvSpPr>
        <p:spPr>
          <a:noFill/>
        </p:spPr>
        <p:txBody>
          <a:bodyPr/>
          <a:lstStyle/>
          <a:p>
            <a:fld id="{7F4A1496-0ECD-430D-A935-44ACCC19D308}" type="slidenum">
              <a:rPr lang="en-US" smtClean="0"/>
              <a:pPr/>
              <a:t>220</a:t>
            </a:fld>
            <a:endParaRPr lang="en-US" dirty="0"/>
          </a:p>
        </p:txBody>
      </p:sp>
      <p:sp>
        <p:nvSpPr>
          <p:cNvPr id="261123" name="Rectangle 2"/>
          <p:cNvSpPr>
            <a:spLocks noGrp="1" noRot="1" noChangeAspect="1" noChangeArrowheads="1" noTextEdit="1"/>
          </p:cNvSpPr>
          <p:nvPr>
            <p:ph type="sldImg"/>
          </p:nvPr>
        </p:nvSpPr>
        <p:spPr>
          <a:solidFill>
            <a:srgbClr val="FFFFFF"/>
          </a:solidFill>
          <a:ln/>
        </p:spPr>
      </p:sp>
      <p:sp>
        <p:nvSpPr>
          <p:cNvPr id="261124" name="Rectangle 3"/>
          <p:cNvSpPr>
            <a:spLocks noGrp="1" noChangeArrowheads="1"/>
          </p:cNvSpPr>
          <p:nvPr>
            <p:ph type="body" idx="1"/>
          </p:nvPr>
        </p:nvSpPr>
        <p:spPr>
          <a:solidFill>
            <a:srgbClr val="FFFFFF"/>
          </a:solidFill>
          <a:ln>
            <a:noFill/>
          </a:ln>
        </p:spPr>
        <p:txBody>
          <a:bodyPr/>
          <a:lstStyle/>
          <a:p>
            <a:pPr eaLnBrk="1" hangingPunct="1"/>
            <a:r>
              <a:rPr lang="en-US" b="1" dirty="0"/>
              <a:t>Key Message: </a:t>
            </a:r>
            <a:r>
              <a:rPr lang="en-US" dirty="0"/>
              <a:t>Discuss TMAs</a:t>
            </a:r>
          </a:p>
          <a:p>
            <a:pPr eaLnBrk="1" hangingPunct="1"/>
            <a:r>
              <a:rPr lang="en-US" b="1" dirty="0"/>
              <a:t>Est. Presentation Time: </a:t>
            </a:r>
            <a:r>
              <a:rPr lang="en-US" dirty="0"/>
              <a:t>1 minute(s)</a:t>
            </a:r>
          </a:p>
          <a:p>
            <a:pPr eaLnBrk="1" hangingPunct="1"/>
            <a:r>
              <a:rPr lang="en-US" b="1" dirty="0"/>
              <a:t>Explanation of Cues/Builds: </a:t>
            </a:r>
            <a:r>
              <a:rPr lang="en-US" dirty="0"/>
              <a:t>Text box appears upon click</a:t>
            </a:r>
          </a:p>
          <a:p>
            <a:r>
              <a:rPr lang="en-US" b="1" dirty="0"/>
              <a:t>Suggested</a:t>
            </a:r>
            <a:r>
              <a:rPr lang="en-US" i="1" dirty="0"/>
              <a:t>.</a:t>
            </a:r>
            <a:r>
              <a:rPr lang="en-US" b="1" dirty="0"/>
              <a:t> Comments</a:t>
            </a:r>
            <a:r>
              <a:rPr lang="en-US" dirty="0"/>
              <a:t>: The shadow truck should be positioned a sufficient distance in advance of the workers or equipment being protected so that there will be sufficient distance, but not so much so that errant vehicles will travel around the shadow truck and strike the protected workers and/or equipment The position of the TMA is critical to its effectiveness. It should allow for the “Roll-Ahead Distance”. This the distance a TMA would push forward when struck. If this distance is too short, the TMS would be pushed into the workers. If it is too large, a vehicle may go around the TMA. It is specific to the TMA being used.</a:t>
            </a:r>
          </a:p>
          <a:p>
            <a:pPr eaLnBrk="1" hangingPunct="1"/>
            <a:r>
              <a:rPr lang="en-US" b="1" dirty="0"/>
              <a:t>Suggested Questions: </a:t>
            </a:r>
            <a:r>
              <a:rPr lang="en-US" dirty="0"/>
              <a:t>What would happen if a TMA is struck? What do you thing the typical TMA is? 10 feet, 200 feet? See next slide.</a:t>
            </a:r>
          </a:p>
          <a:p>
            <a:pPr eaLnBrk="1" hangingPunct="1"/>
            <a:r>
              <a:rPr lang="en-US" b="1" dirty="0"/>
              <a:t>Additional Information: </a:t>
            </a:r>
            <a:r>
              <a:rPr lang="en-US" dirty="0">
                <a:solidFill>
                  <a:srgbClr val="000000"/>
                </a:solidFill>
              </a:rPr>
              <a:t>Refer to AASHTO’s </a:t>
            </a:r>
            <a:r>
              <a:rPr lang="en-US" i="1" dirty="0">
                <a:solidFill>
                  <a:srgbClr val="000000"/>
                </a:solidFill>
              </a:rPr>
              <a:t>Roadside Design Guide</a:t>
            </a:r>
            <a:r>
              <a:rPr lang="en-US" dirty="0">
                <a:solidFill>
                  <a:srgbClr val="000000"/>
                </a:solidFill>
              </a:rPr>
              <a:t> for additional information.</a:t>
            </a:r>
            <a:endParaRPr lang="en-US" dirty="0"/>
          </a:p>
          <a:p>
            <a:pPr eaLnBrk="1" hangingPunct="1"/>
            <a:r>
              <a:rPr lang="en-US" b="1" dirty="0"/>
              <a:t>Possible Problems: : </a:t>
            </a:r>
            <a:r>
              <a:rPr lang="en-US" dirty="0"/>
              <a:t>Each TMA is different. Discuss this in general terms. </a:t>
            </a:r>
            <a:endParaRPr lang="en-US" dirty="0">
              <a:solidFill>
                <a:srgbClr val="000000"/>
              </a:solidFill>
            </a:endParaRPr>
          </a:p>
        </p:txBody>
      </p:sp>
    </p:spTree>
    <p:extLst>
      <p:ext uri="{BB962C8B-B14F-4D97-AF65-F5344CB8AC3E}">
        <p14:creationId xmlns:p14="http://schemas.microsoft.com/office/powerpoint/2010/main" val="4138689762"/>
      </p:ext>
    </p:extLst>
  </p:cSld>
  <p:clrMapOvr>
    <a:masterClrMapping/>
  </p:clrMapOvr>
</p:notes>
</file>

<file path=ppt/notesSlides/notesSlide2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2146" name="Rectangle 7"/>
          <p:cNvSpPr>
            <a:spLocks noGrp="1" noChangeArrowheads="1"/>
          </p:cNvSpPr>
          <p:nvPr>
            <p:ph type="sldNum" sz="quarter" idx="5"/>
          </p:nvPr>
        </p:nvSpPr>
        <p:spPr>
          <a:noFill/>
        </p:spPr>
        <p:txBody>
          <a:bodyPr/>
          <a:lstStyle/>
          <a:p>
            <a:fld id="{5EFC767C-D392-4E47-8BD8-8464657D42B0}" type="slidenum">
              <a:rPr lang="en-US" smtClean="0"/>
              <a:pPr/>
              <a:t>221</a:t>
            </a:fld>
            <a:endParaRPr lang="en-US" dirty="0"/>
          </a:p>
        </p:txBody>
      </p:sp>
      <p:sp>
        <p:nvSpPr>
          <p:cNvPr id="262147" name="Rectangle 2"/>
          <p:cNvSpPr>
            <a:spLocks noGrp="1" noRot="1" noChangeAspect="1" noChangeArrowheads="1" noTextEdit="1"/>
          </p:cNvSpPr>
          <p:nvPr>
            <p:ph type="sldImg"/>
          </p:nvPr>
        </p:nvSpPr>
        <p:spPr>
          <a:solidFill>
            <a:srgbClr val="FFFFFF"/>
          </a:solidFill>
          <a:ln/>
        </p:spPr>
      </p:sp>
      <p:sp>
        <p:nvSpPr>
          <p:cNvPr id="262148" name="Rectangle 3"/>
          <p:cNvSpPr>
            <a:spLocks noGrp="1" noChangeArrowheads="1"/>
          </p:cNvSpPr>
          <p:nvPr>
            <p:ph type="body" idx="1"/>
          </p:nvPr>
        </p:nvSpPr>
        <p:spPr>
          <a:solidFill>
            <a:srgbClr val="FFFFFF"/>
          </a:solidFill>
          <a:ln>
            <a:noFill/>
          </a:ln>
        </p:spPr>
        <p:txBody>
          <a:bodyPr/>
          <a:lstStyle/>
          <a:p>
            <a:pPr eaLnBrk="1" hangingPunct="1"/>
            <a:r>
              <a:rPr lang="en-US" b="1" dirty="0"/>
              <a:t>Key Message: </a:t>
            </a:r>
            <a:r>
              <a:rPr lang="en-US" dirty="0"/>
              <a:t>Discuss TMAs</a:t>
            </a:r>
          </a:p>
          <a:p>
            <a:pPr eaLnBrk="1" hangingPunct="1"/>
            <a:r>
              <a:rPr lang="en-US" b="1" dirty="0"/>
              <a:t>Est. Presentation Time: </a:t>
            </a:r>
            <a:r>
              <a:rPr lang="en-US" dirty="0"/>
              <a:t>1 minute(s)</a:t>
            </a:r>
          </a:p>
          <a:p>
            <a:pPr eaLnBrk="1" hangingPunct="1"/>
            <a:r>
              <a:rPr lang="en-US" b="1" dirty="0"/>
              <a:t>Explanation of Cues/Builds: </a:t>
            </a:r>
            <a:r>
              <a:rPr lang="en-US" dirty="0"/>
              <a:t>Text box appears upon click</a:t>
            </a:r>
          </a:p>
          <a:p>
            <a:pPr eaLnBrk="1" hangingPunct="1"/>
            <a:r>
              <a:rPr lang="en-US" b="1" dirty="0"/>
              <a:t>Suggested Comments</a:t>
            </a:r>
            <a:r>
              <a:rPr lang="en-US" dirty="0"/>
              <a:t>: The “Roll-Ahead Distance” is the distance a TMA would push forward when struck. If this distance is too short, the TMS would be pushed into the workers. If it is too large, a vehicle may go around the TMA. It is specific to the TMA being used. </a:t>
            </a:r>
          </a:p>
          <a:p>
            <a:pPr eaLnBrk="1" hangingPunct="1"/>
            <a:r>
              <a:rPr lang="en-US" b="1" dirty="0"/>
              <a:t>Suggested Questions: </a:t>
            </a:r>
            <a:r>
              <a:rPr lang="en-US" dirty="0"/>
              <a:t>What would happen if a TMA is struck? What do you thing the typical TMA is? 10 feet, 200 feet?</a:t>
            </a:r>
          </a:p>
          <a:p>
            <a:pPr eaLnBrk="1" hangingPunct="1"/>
            <a:r>
              <a:rPr lang="en-US" b="1" dirty="0"/>
              <a:t>Additional Information: </a:t>
            </a:r>
            <a:r>
              <a:rPr lang="en-US" dirty="0">
                <a:solidFill>
                  <a:srgbClr val="000000"/>
                </a:solidFill>
              </a:rPr>
              <a:t>Refer to AASHTO’s </a:t>
            </a:r>
            <a:r>
              <a:rPr lang="en-US" i="1" dirty="0">
                <a:solidFill>
                  <a:srgbClr val="000000"/>
                </a:solidFill>
              </a:rPr>
              <a:t>Roadside Design Guide</a:t>
            </a:r>
            <a:r>
              <a:rPr lang="en-US" dirty="0">
                <a:solidFill>
                  <a:srgbClr val="000000"/>
                </a:solidFill>
              </a:rPr>
              <a:t> for additional information.</a:t>
            </a:r>
          </a:p>
          <a:p>
            <a:pPr eaLnBrk="1" hangingPunct="1"/>
            <a:r>
              <a:rPr lang="en-US" b="1" dirty="0"/>
              <a:t>Possible Problems: : </a:t>
            </a:r>
            <a:r>
              <a:rPr lang="en-US" dirty="0"/>
              <a:t>Each TMA is different. Discuss this in general terms. </a:t>
            </a:r>
            <a:endParaRPr lang="en-US" dirty="0">
              <a:solidFill>
                <a:srgbClr val="000000"/>
              </a:solidFill>
            </a:endParaRPr>
          </a:p>
          <a:p>
            <a:pPr eaLnBrk="1" hangingPunct="1"/>
            <a:endParaRPr lang="en-US" dirty="0"/>
          </a:p>
        </p:txBody>
      </p:sp>
    </p:spTree>
    <p:extLst>
      <p:ext uri="{BB962C8B-B14F-4D97-AF65-F5344CB8AC3E}">
        <p14:creationId xmlns:p14="http://schemas.microsoft.com/office/powerpoint/2010/main" val="400595090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9138" name="Rectangle 2"/>
          <p:cNvSpPr>
            <a:spLocks noGrp="1" noRot="1" noChangeAspect="1" noChangeArrowheads="1" noTextEdit="1"/>
          </p:cNvSpPr>
          <p:nvPr>
            <p:ph type="sldImg"/>
          </p:nvPr>
        </p:nvSpPr>
        <p:spPr>
          <a:xfrm>
            <a:off x="1144588" y="685800"/>
            <a:ext cx="4572000" cy="3429000"/>
          </a:xfrm>
          <a:solidFill>
            <a:srgbClr val="FFFFFF"/>
          </a:solidFill>
          <a:ln/>
        </p:spPr>
      </p:sp>
      <p:sp>
        <p:nvSpPr>
          <p:cNvPr id="219139" name="Rectangle 3"/>
          <p:cNvSpPr>
            <a:spLocks noGrp="1" noChangeArrowheads="1"/>
          </p:cNvSpPr>
          <p:nvPr>
            <p:ph type="body" idx="1"/>
          </p:nvPr>
        </p:nvSpPr>
        <p:spPr>
          <a:xfrm>
            <a:off x="609600" y="4572000"/>
            <a:ext cx="5638800" cy="2743200"/>
          </a:xfrm>
          <a:solidFill>
            <a:srgbClr val="FFFFFF"/>
          </a:solidFill>
          <a:ln/>
        </p:spPr>
        <p:txBody>
          <a:bodyPr lIns="91434" tIns="45716" rIns="91434" bIns="45716"/>
          <a:lstStyle/>
          <a:p>
            <a:pPr eaLnBrk="1" hangingPunct="1"/>
            <a:r>
              <a:rPr lang="en-US" b="1" dirty="0">
                <a:cs typeface="Arial" charset="0"/>
              </a:rPr>
              <a:t>Key Message: </a:t>
            </a:r>
            <a:r>
              <a:rPr lang="en-US" dirty="0">
                <a:cs typeface="Arial" charset="0"/>
              </a:rPr>
              <a:t>Discuss project-specific plans &amp; special provisions</a:t>
            </a:r>
          </a:p>
          <a:p>
            <a:pPr eaLnBrk="1" hangingPunct="1"/>
            <a:r>
              <a:rPr lang="en-US" b="1" dirty="0">
                <a:cs typeface="Arial" charset="0"/>
              </a:rPr>
              <a:t>Est. Presentation Time:  </a:t>
            </a:r>
            <a:r>
              <a:rPr lang="en-US" dirty="0">
                <a:cs typeface="Arial" charset="0"/>
              </a:rPr>
              <a:t>1 minute(s)</a:t>
            </a:r>
          </a:p>
          <a:p>
            <a:pPr eaLnBrk="1" hangingPunct="1"/>
            <a:r>
              <a:rPr lang="en-US" b="1" dirty="0">
                <a:cs typeface="Arial" charset="0"/>
              </a:rPr>
              <a:t>Explanation of Cues/Builds: </a:t>
            </a:r>
            <a:r>
              <a:rPr lang="en-US" dirty="0">
                <a:cs typeface="Arial" charset="0"/>
              </a:rPr>
              <a:t>None</a:t>
            </a:r>
          </a:p>
          <a:p>
            <a:pPr eaLnBrk="1" hangingPunct="1"/>
            <a:r>
              <a:rPr lang="en-US" b="1" dirty="0">
                <a:cs typeface="Arial" charset="0"/>
              </a:rPr>
              <a:t>Suggested Comments</a:t>
            </a:r>
            <a:r>
              <a:rPr lang="en-US" dirty="0">
                <a:cs typeface="Arial" charset="0"/>
              </a:rPr>
              <a:t>:  For each construction and maintenance project there is normally a contract which includes P,S, and Es; this means Plans, Specifications, and Estimates. These plans include very site specific details showing street names, adjacent land use, type of use, and often street “hardware.”  Included in the plans is usually a </a:t>
            </a:r>
            <a:r>
              <a:rPr lang="en-US" b="1" dirty="0">
                <a:cs typeface="Arial" charset="0"/>
              </a:rPr>
              <a:t>TCP,</a:t>
            </a:r>
            <a:r>
              <a:rPr lang="en-US" dirty="0">
                <a:cs typeface="Arial" charset="0"/>
              </a:rPr>
              <a:t> or Traffic Control Plan. This plan as well will be detailed. Because they are so specific, special provisions will govern over the MUTCD. These are your contract documents.</a:t>
            </a:r>
          </a:p>
          <a:p>
            <a:pPr eaLnBrk="1" hangingPunct="1"/>
            <a:r>
              <a:rPr lang="en-US" b="1" dirty="0">
                <a:cs typeface="Arial" charset="0"/>
              </a:rPr>
              <a:t>Suggested Questions: </a:t>
            </a:r>
            <a:r>
              <a:rPr lang="en-US" dirty="0">
                <a:cs typeface="Arial" charset="0"/>
              </a:rPr>
              <a:t>None</a:t>
            </a:r>
          </a:p>
          <a:p>
            <a:pPr eaLnBrk="1" hangingPunct="1"/>
            <a:r>
              <a:rPr lang="en-US" b="1" dirty="0">
                <a:cs typeface="Arial" charset="0"/>
              </a:rPr>
              <a:t>Additional Information: </a:t>
            </a:r>
            <a:r>
              <a:rPr lang="en-US" dirty="0">
                <a:cs typeface="Arial" charset="0"/>
              </a:rPr>
              <a:t>None</a:t>
            </a:r>
            <a:endParaRPr lang="en-US" b="1" dirty="0">
              <a:cs typeface="Arial" charset="0"/>
            </a:endParaRPr>
          </a:p>
          <a:p>
            <a:pPr eaLnBrk="1" hangingPunct="1"/>
            <a:r>
              <a:rPr lang="en-US" b="1" dirty="0">
                <a:cs typeface="Arial" charset="0"/>
              </a:rPr>
              <a:t>Possible Problems:  </a:t>
            </a:r>
            <a:r>
              <a:rPr lang="en-US" dirty="0">
                <a:cs typeface="Arial" charset="0"/>
              </a:rPr>
              <a:t>None</a:t>
            </a:r>
          </a:p>
        </p:txBody>
      </p:sp>
    </p:spTree>
    <p:extLst>
      <p:ext uri="{BB962C8B-B14F-4D97-AF65-F5344CB8AC3E}">
        <p14:creationId xmlns:p14="http://schemas.microsoft.com/office/powerpoint/2010/main" val="4280518673"/>
      </p:ext>
    </p:extLst>
  </p:cSld>
  <p:clrMapOvr>
    <a:masterClrMapping/>
  </p:clrMapOvr>
</p:notes>
</file>

<file path=ppt/notesSlides/notesSlide2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US" b="1" dirty="0"/>
              <a:t>Key Message: </a:t>
            </a:r>
            <a:r>
              <a:rPr lang="en-US" dirty="0"/>
              <a:t>Discuss TMAs</a:t>
            </a:r>
          </a:p>
          <a:p>
            <a:pPr eaLnBrk="1" hangingPunct="1"/>
            <a:r>
              <a:rPr lang="en-US" b="1" dirty="0"/>
              <a:t>Est. Presentation Time: </a:t>
            </a:r>
            <a:r>
              <a:rPr lang="en-US" dirty="0"/>
              <a:t>1 minute(s)</a:t>
            </a:r>
          </a:p>
          <a:p>
            <a:pPr eaLnBrk="1" hangingPunct="1"/>
            <a:r>
              <a:rPr lang="en-US" b="1" dirty="0"/>
              <a:t>Explanation of Cues/Builds: </a:t>
            </a:r>
            <a:r>
              <a:rPr lang="en-US" dirty="0"/>
              <a:t>Text box appears upon click</a:t>
            </a:r>
          </a:p>
          <a:p>
            <a:pPr eaLnBrk="1" hangingPunct="1"/>
            <a:r>
              <a:rPr lang="en-US" b="1" dirty="0"/>
              <a:t>Suggested Comments</a:t>
            </a:r>
            <a:r>
              <a:rPr lang="en-US" dirty="0"/>
              <a:t>: This photo illustrates the RAD</a:t>
            </a:r>
          </a:p>
          <a:p>
            <a:pPr eaLnBrk="1" hangingPunct="1"/>
            <a:r>
              <a:rPr lang="en-US" b="1" dirty="0"/>
              <a:t>Suggested Questions: </a:t>
            </a:r>
            <a:r>
              <a:rPr lang="en-US" b="0" dirty="0"/>
              <a:t>None</a:t>
            </a:r>
            <a:endParaRPr lang="en-US" dirty="0"/>
          </a:p>
          <a:p>
            <a:pPr eaLnBrk="1" hangingPunct="1"/>
            <a:r>
              <a:rPr lang="en-US" b="1" dirty="0"/>
              <a:t>Additional Information: </a:t>
            </a:r>
            <a:r>
              <a:rPr lang="en-US" dirty="0">
                <a:solidFill>
                  <a:srgbClr val="000000"/>
                </a:solidFill>
              </a:rPr>
              <a:t>Refer to AASHTO’s </a:t>
            </a:r>
            <a:r>
              <a:rPr lang="en-US" i="1" dirty="0">
                <a:solidFill>
                  <a:srgbClr val="000000"/>
                </a:solidFill>
              </a:rPr>
              <a:t>Roadside Design Guide</a:t>
            </a:r>
            <a:r>
              <a:rPr lang="en-US" dirty="0">
                <a:solidFill>
                  <a:srgbClr val="000000"/>
                </a:solidFill>
              </a:rPr>
              <a:t> for additional information.</a:t>
            </a:r>
          </a:p>
          <a:p>
            <a:pPr eaLnBrk="1" hangingPunct="1"/>
            <a:r>
              <a:rPr lang="en-US" b="1" dirty="0"/>
              <a:t>Possible Problems: : </a:t>
            </a:r>
            <a:r>
              <a:rPr lang="en-US" dirty="0"/>
              <a:t>Each TMA is different. Discuss this in general terms. </a:t>
            </a:r>
            <a:endParaRPr lang="en-US" dirty="0">
              <a:solidFill>
                <a:srgbClr val="000000"/>
              </a:solidFill>
            </a:endParaRPr>
          </a:p>
          <a:p>
            <a:endParaRPr lang="en-US" dirty="0"/>
          </a:p>
        </p:txBody>
      </p:sp>
      <p:sp>
        <p:nvSpPr>
          <p:cNvPr id="4" name="Slide Number Placeholder 3"/>
          <p:cNvSpPr>
            <a:spLocks noGrp="1"/>
          </p:cNvSpPr>
          <p:nvPr>
            <p:ph type="sldNum" sz="quarter" idx="10"/>
          </p:nvPr>
        </p:nvSpPr>
        <p:spPr/>
        <p:txBody>
          <a:bodyPr/>
          <a:lstStyle/>
          <a:p>
            <a:pPr>
              <a:defRPr/>
            </a:pPr>
            <a:fld id="{AF1660F7-4DB6-4A46-9055-DEACA788975C}" type="slidenum">
              <a:rPr lang="en-US" smtClean="0"/>
              <a:pPr>
                <a:defRPr/>
              </a:pPr>
              <a:t>222</a:t>
            </a:fld>
            <a:endParaRPr lang="en-US" dirty="0"/>
          </a:p>
        </p:txBody>
      </p:sp>
    </p:spTree>
    <p:extLst>
      <p:ext uri="{BB962C8B-B14F-4D97-AF65-F5344CB8AC3E}">
        <p14:creationId xmlns:p14="http://schemas.microsoft.com/office/powerpoint/2010/main" val="4239974096"/>
      </p:ext>
    </p:extLst>
  </p:cSld>
  <p:clrMapOvr>
    <a:masterClrMapping/>
  </p:clrMapOvr>
</p:notes>
</file>

<file path=ppt/notesSlides/notesSlide2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3170" name="Rectangle 7"/>
          <p:cNvSpPr>
            <a:spLocks noGrp="1" noChangeArrowheads="1"/>
          </p:cNvSpPr>
          <p:nvPr>
            <p:ph type="sldNum" sz="quarter" idx="5"/>
          </p:nvPr>
        </p:nvSpPr>
        <p:spPr>
          <a:noFill/>
        </p:spPr>
        <p:txBody>
          <a:bodyPr/>
          <a:lstStyle/>
          <a:p>
            <a:fld id="{98A156E6-DC08-41E7-864D-AD7AFE40F2F3}" type="slidenum">
              <a:rPr lang="en-US" smtClean="0"/>
              <a:pPr/>
              <a:t>223</a:t>
            </a:fld>
            <a:endParaRPr lang="en-US" dirty="0"/>
          </a:p>
        </p:txBody>
      </p:sp>
      <p:sp>
        <p:nvSpPr>
          <p:cNvPr id="263171" name="Rectangle 2"/>
          <p:cNvSpPr>
            <a:spLocks noGrp="1" noRot="1" noChangeAspect="1" noChangeArrowheads="1" noTextEdit="1"/>
          </p:cNvSpPr>
          <p:nvPr>
            <p:ph type="sldImg"/>
          </p:nvPr>
        </p:nvSpPr>
        <p:spPr>
          <a:solidFill>
            <a:srgbClr val="FFFFFF"/>
          </a:solidFill>
          <a:ln/>
        </p:spPr>
      </p:sp>
      <p:sp>
        <p:nvSpPr>
          <p:cNvPr id="263172" name="Rectangle 3"/>
          <p:cNvSpPr>
            <a:spLocks noGrp="1" noChangeArrowheads="1"/>
          </p:cNvSpPr>
          <p:nvPr>
            <p:ph type="body" idx="1"/>
          </p:nvPr>
        </p:nvSpPr>
        <p:spPr>
          <a:solidFill>
            <a:srgbClr val="FFFFFF"/>
          </a:solidFill>
          <a:ln>
            <a:noFill/>
          </a:ln>
        </p:spPr>
        <p:txBody>
          <a:bodyPr/>
          <a:lstStyle/>
          <a:p>
            <a:pPr eaLnBrk="1" hangingPunct="1"/>
            <a:r>
              <a:rPr lang="en-US" b="1" dirty="0"/>
              <a:t>Key Message: </a:t>
            </a:r>
            <a:r>
              <a:rPr lang="en-US" dirty="0"/>
              <a:t>Discuss RAD</a:t>
            </a:r>
          </a:p>
          <a:p>
            <a:pPr eaLnBrk="1" hangingPunct="1"/>
            <a:r>
              <a:rPr lang="en-US" b="1" dirty="0"/>
              <a:t>Est. Presentation Time: </a:t>
            </a:r>
            <a:r>
              <a:rPr lang="en-US" dirty="0"/>
              <a:t>1-2 minute(s)</a:t>
            </a:r>
          </a:p>
          <a:p>
            <a:pPr eaLnBrk="1" hangingPunct="1"/>
            <a:r>
              <a:rPr lang="en-US" b="1" dirty="0"/>
              <a:t>Explanation of Cues/Builds: </a:t>
            </a:r>
            <a:r>
              <a:rPr lang="en-US" dirty="0"/>
              <a:t>Text box appears upon click</a:t>
            </a:r>
          </a:p>
          <a:p>
            <a:pPr eaLnBrk="1" hangingPunct="1"/>
            <a:r>
              <a:rPr lang="en-US" b="1" dirty="0"/>
              <a:t>Suggested Comments</a:t>
            </a:r>
            <a:r>
              <a:rPr lang="en-US" dirty="0"/>
              <a:t>: The RAD varies between 25’ and 175’, according to this study.</a:t>
            </a:r>
          </a:p>
          <a:p>
            <a:pPr eaLnBrk="1" hangingPunct="1"/>
            <a:r>
              <a:rPr lang="en-US" b="1" dirty="0"/>
              <a:t>Suggested Questions: </a:t>
            </a:r>
            <a:r>
              <a:rPr lang="en-US" dirty="0"/>
              <a:t>Why would the RAD be more for a moving operation? It had a running start!</a:t>
            </a:r>
          </a:p>
          <a:p>
            <a:pPr eaLnBrk="1" hangingPunct="1"/>
            <a:r>
              <a:rPr lang="en-US" b="1" dirty="0"/>
              <a:t>Additional Information: </a:t>
            </a:r>
            <a:r>
              <a:rPr lang="en-US" dirty="0"/>
              <a:t>Refer to the source study for additional information.</a:t>
            </a:r>
            <a:endParaRPr lang="en-US" dirty="0">
              <a:solidFill>
                <a:srgbClr val="000000"/>
              </a:solidFill>
            </a:endParaRPr>
          </a:p>
          <a:p>
            <a:pPr eaLnBrk="1" hangingPunct="1"/>
            <a:r>
              <a:rPr lang="en-US" b="1" dirty="0"/>
              <a:t>Possible Problems: : </a:t>
            </a:r>
            <a:r>
              <a:rPr lang="en-US" dirty="0"/>
              <a:t>Each TMA is different. Discuss this in general terms. Don’t spend too much time here. Just say the RAD varies from 25’ top 175’ depending on the factors discussed. Some states say 100’ as a constant for the RAD.</a:t>
            </a:r>
            <a:endParaRPr lang="en-US" dirty="0">
              <a:solidFill>
                <a:srgbClr val="000000"/>
              </a:solidFill>
            </a:endParaRPr>
          </a:p>
        </p:txBody>
      </p:sp>
    </p:spTree>
    <p:extLst>
      <p:ext uri="{BB962C8B-B14F-4D97-AF65-F5344CB8AC3E}">
        <p14:creationId xmlns:p14="http://schemas.microsoft.com/office/powerpoint/2010/main" val="1371331030"/>
      </p:ext>
    </p:extLst>
  </p:cSld>
  <p:clrMapOvr>
    <a:masterClrMapping/>
  </p:clrMapOvr>
</p:notes>
</file>

<file path=ppt/notesSlides/notesSlide2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3522"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lIns="91432" tIns="45716" rIns="91432" bIns="45716" anchor="b"/>
          <a:lstStyle/>
          <a:p>
            <a:pPr algn="r"/>
            <a:fld id="{488543B5-17D7-4819-B90E-BCEFC2C9B3DE}" type="slidenum">
              <a:rPr lang="en-US" sz="1200">
                <a:latin typeface="Arial" panose="020B0604020202020204" pitchFamily="34" charset="0"/>
              </a:rPr>
              <a:pPr algn="r"/>
              <a:t>224</a:t>
            </a:fld>
            <a:endParaRPr lang="en-US" sz="1200" dirty="0">
              <a:latin typeface="Arial" panose="020B0604020202020204" pitchFamily="34" charset="0"/>
            </a:endParaRPr>
          </a:p>
        </p:txBody>
      </p:sp>
      <p:sp>
        <p:nvSpPr>
          <p:cNvPr id="363523" name="Rectangle 2"/>
          <p:cNvSpPr>
            <a:spLocks noGrp="1" noRot="1" noChangeAspect="1" noChangeArrowheads="1" noTextEdit="1"/>
          </p:cNvSpPr>
          <p:nvPr>
            <p:ph type="sldImg"/>
          </p:nvPr>
        </p:nvSpPr>
        <p:spPr>
          <a:xfrm>
            <a:off x="1144588" y="684213"/>
            <a:ext cx="4572000" cy="3430587"/>
          </a:xfrm>
          <a:solidFill>
            <a:srgbClr val="FFFFFF"/>
          </a:solidFill>
          <a:ln/>
        </p:spPr>
      </p:sp>
      <p:sp>
        <p:nvSpPr>
          <p:cNvPr id="363524" name="Rectangle 3"/>
          <p:cNvSpPr>
            <a:spLocks noGrp="1" noChangeArrowheads="1"/>
          </p:cNvSpPr>
          <p:nvPr>
            <p:ph type="body" idx="1"/>
          </p:nvPr>
        </p:nvSpPr>
        <p:spPr>
          <a:xfrm>
            <a:off x="914400" y="4343400"/>
            <a:ext cx="5029200" cy="4116388"/>
          </a:xfrm>
          <a:noFill/>
          <a:ln/>
        </p:spPr>
        <p:txBody>
          <a:bodyPr lIns="92123" tIns="46062" rIns="92123" bIns="46062"/>
          <a:lstStyle/>
          <a:p>
            <a:pPr eaLnBrk="1" hangingPunct="1"/>
            <a:r>
              <a:rPr lang="en-US" b="1" dirty="0">
                <a:cs typeface="Arial" charset="0"/>
              </a:rPr>
              <a:t>Key Message: </a:t>
            </a:r>
            <a:r>
              <a:rPr lang="en-US" dirty="0">
                <a:cs typeface="Arial" charset="0"/>
              </a:rPr>
              <a:t>Discuss vehicle arresting systems (arrestor nets)</a:t>
            </a:r>
          </a:p>
          <a:p>
            <a:pPr eaLnBrk="1" hangingPunct="1"/>
            <a:r>
              <a:rPr lang="en-US" b="1" dirty="0">
                <a:cs typeface="Arial" charset="0"/>
              </a:rPr>
              <a:t>Est. Presentation Time: </a:t>
            </a:r>
            <a:r>
              <a:rPr lang="en-US" dirty="0">
                <a:cs typeface="Arial" charset="0"/>
              </a:rPr>
              <a:t>1-2 minute(s)</a:t>
            </a:r>
          </a:p>
          <a:p>
            <a:pPr eaLnBrk="1" hangingPunct="1"/>
            <a:r>
              <a:rPr lang="en-US" b="1" dirty="0">
                <a:cs typeface="Arial" charset="0"/>
              </a:rPr>
              <a:t>Explanation of Cues/Builds: </a:t>
            </a:r>
            <a:r>
              <a:rPr lang="en-US" dirty="0">
                <a:cs typeface="Arial" charset="0"/>
              </a:rPr>
              <a:t>None</a:t>
            </a:r>
          </a:p>
          <a:p>
            <a:r>
              <a:rPr lang="en-US" b="1" dirty="0">
                <a:cs typeface="Arial" charset="0"/>
              </a:rPr>
              <a:t>Suggested Comments</a:t>
            </a:r>
            <a:r>
              <a:rPr lang="en-US" dirty="0">
                <a:cs typeface="Arial" charset="0"/>
              </a:rPr>
              <a:t>:  These devices are more appropriate for work zones where the installation can remain in place over an extended period of time.  They require adequate buffer space behind the arrestor net that equates to 120 ft for a 60 mph approach speed.  </a:t>
            </a:r>
          </a:p>
          <a:p>
            <a:r>
              <a:rPr lang="en-US" dirty="0">
                <a:cs typeface="Arial" charset="0"/>
              </a:rPr>
              <a:t>The fixed end anchors require substantial effort to install, providing minimal return for very short term use.  Temporary anchors are available for short-term applications.  </a:t>
            </a:r>
          </a:p>
          <a:p>
            <a:r>
              <a:rPr lang="en-US" dirty="0">
                <a:cs typeface="Arial" charset="0"/>
              </a:rPr>
              <a:t>These systems may require a work vehicle entrance that bypasses the arrestor net, with a watchman or police officer to prevent unauthorized entrances to the work space.  </a:t>
            </a:r>
          </a:p>
          <a:p>
            <a:r>
              <a:rPr lang="en-US" dirty="0">
                <a:cs typeface="Arial" charset="0"/>
              </a:rPr>
              <a:t>Past history of unauthorized or unintentional entry into the work space on a closed highway section may indicate that this system is worthwhile for similar projects.  It may also deter motorists by providing physical separation between traffic and the closed area via the device.</a:t>
            </a:r>
          </a:p>
          <a:p>
            <a:r>
              <a:rPr lang="en-US" b="1" dirty="0">
                <a:cs typeface="Arial" charset="0"/>
              </a:rPr>
              <a:t>Suggested Questions: </a:t>
            </a:r>
            <a:r>
              <a:rPr lang="en-US" dirty="0">
                <a:cs typeface="Arial" charset="0"/>
              </a:rPr>
              <a:t>Have you seen these before? </a:t>
            </a:r>
          </a:p>
          <a:p>
            <a:pPr eaLnBrk="1" hangingPunct="1"/>
            <a:r>
              <a:rPr lang="en-US" b="1" dirty="0">
                <a:cs typeface="Arial" charset="0"/>
              </a:rPr>
              <a:t>Additional Information: </a:t>
            </a:r>
            <a:r>
              <a:rPr lang="en-US" dirty="0">
                <a:cs typeface="Arial" charset="0"/>
              </a:rPr>
              <a:t>None</a:t>
            </a:r>
          </a:p>
          <a:p>
            <a:pPr eaLnBrk="1" hangingPunct="1"/>
            <a:r>
              <a:rPr lang="en-US" b="1" dirty="0">
                <a:cs typeface="Arial" charset="0"/>
              </a:rPr>
              <a:t>Possible Problems: </a:t>
            </a:r>
            <a:r>
              <a:rPr lang="en-US" dirty="0">
                <a:cs typeface="Arial" charset="0"/>
              </a:rPr>
              <a:t>The picture shown is of a proprietary system and is not meant to imply preference or endorsement.</a:t>
            </a:r>
          </a:p>
        </p:txBody>
      </p:sp>
    </p:spTree>
    <p:extLst>
      <p:ext uri="{BB962C8B-B14F-4D97-AF65-F5344CB8AC3E}">
        <p14:creationId xmlns:p14="http://schemas.microsoft.com/office/powerpoint/2010/main" val="3392674479"/>
      </p:ext>
    </p:extLst>
  </p:cSld>
  <p:clrMapOvr>
    <a:masterClrMapping/>
  </p:clrMapOvr>
</p:notes>
</file>

<file path=ppt/notesSlides/notesSlide2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6306" name="Slide Image Placeholder 1"/>
          <p:cNvSpPr>
            <a:spLocks noGrp="1" noRot="1" noChangeAspect="1" noTextEdit="1"/>
          </p:cNvSpPr>
          <p:nvPr>
            <p:ph type="sldImg"/>
          </p:nvPr>
        </p:nvSpPr>
        <p:spPr>
          <a:ln/>
        </p:spPr>
      </p:sp>
      <p:sp>
        <p:nvSpPr>
          <p:cNvPr id="226307" name="Notes Placeholder 2"/>
          <p:cNvSpPr>
            <a:spLocks noGrp="1"/>
          </p:cNvSpPr>
          <p:nvPr>
            <p:ph type="body" idx="1"/>
          </p:nvPr>
        </p:nvSpPr>
        <p:spPr>
          <a:noFill/>
          <a:ln/>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b="1" dirty="0"/>
              <a:t>Key Message: </a:t>
            </a:r>
            <a:r>
              <a:rPr lang="en-US" sz="1000" b="0" i="0" kern="0" dirty="0">
                <a:solidFill>
                  <a:srgbClr val="C00000"/>
                </a:solidFill>
              </a:rPr>
              <a:t>Vehicle-Arresting Systems (VAS)</a:t>
            </a:r>
            <a:endParaRPr lang="en-US" b="0" i="0" dirty="0"/>
          </a:p>
          <a:p>
            <a:pPr eaLnBrk="1" hangingPunct="1"/>
            <a:r>
              <a:rPr lang="en-US" b="1" dirty="0"/>
              <a:t>Est. Presentation Time: </a:t>
            </a:r>
            <a:r>
              <a:rPr lang="en-US" b="0" dirty="0"/>
              <a:t>Less than</a:t>
            </a:r>
            <a:r>
              <a:rPr lang="en-US" b="0" baseline="0" dirty="0"/>
              <a:t> </a:t>
            </a:r>
            <a:r>
              <a:rPr lang="en-US" b="0" dirty="0"/>
              <a:t>1 minute(s)</a:t>
            </a:r>
          </a:p>
          <a:p>
            <a:pPr eaLnBrk="1" hangingPunct="1"/>
            <a:r>
              <a:rPr lang="en-US" b="1" dirty="0"/>
              <a:t>Explanation of Cues/Builds: </a:t>
            </a:r>
            <a:r>
              <a:rPr lang="en-US" dirty="0"/>
              <a:t>None</a:t>
            </a:r>
          </a:p>
          <a:p>
            <a:pPr marL="0" lvl="1" eaLnBrk="1" hangingPunct="1"/>
            <a:r>
              <a:rPr lang="en-US" b="1" dirty="0"/>
              <a:t>Suggested Comments</a:t>
            </a:r>
            <a:r>
              <a:rPr lang="en-US" dirty="0"/>
              <a:t>:</a:t>
            </a:r>
            <a:r>
              <a:rPr lang="en-US" baseline="0" dirty="0"/>
              <a:t> The last category of PP devices are vehicle-arresting systems.</a:t>
            </a:r>
            <a:endParaRPr lang="en-US" dirty="0"/>
          </a:p>
          <a:p>
            <a:pPr eaLnBrk="1" hangingPunct="1"/>
            <a:r>
              <a:rPr lang="en-US" b="1" dirty="0"/>
              <a:t>Suggested Questions: </a:t>
            </a:r>
            <a:r>
              <a:rPr lang="en-US" dirty="0"/>
              <a:t>None</a:t>
            </a:r>
          </a:p>
          <a:p>
            <a:pPr marL="0" marR="0" indent="0" algn="l" defTabSz="914400" rtl="0" eaLnBrk="1" fontAlgn="base" latinLnBrk="0" hangingPunct="1">
              <a:lnSpc>
                <a:spcPct val="100000"/>
              </a:lnSpc>
              <a:spcBef>
                <a:spcPct val="30000"/>
              </a:spcBef>
              <a:spcAft>
                <a:spcPct val="0"/>
              </a:spcAft>
              <a:buClrTx/>
              <a:buSzTx/>
              <a:buFontTx/>
              <a:buNone/>
              <a:tabLst/>
              <a:defRPr/>
            </a:pPr>
            <a:r>
              <a:rPr lang="en-US" b="1" dirty="0"/>
              <a:t>Additional Information: </a:t>
            </a:r>
            <a:r>
              <a:rPr lang="en-US" dirty="0"/>
              <a:t>Removed because</a:t>
            </a:r>
            <a:r>
              <a:rPr lang="en-US" baseline="0" dirty="0"/>
              <a:t> “it is not a traffic control device”</a:t>
            </a:r>
            <a:endParaRPr lang="en-US" dirty="0"/>
          </a:p>
          <a:p>
            <a:pPr eaLnBrk="1" hangingPunct="1"/>
            <a:r>
              <a:rPr lang="en-US" b="1" dirty="0"/>
              <a:t>Possible Problems: </a:t>
            </a:r>
            <a:r>
              <a:rPr lang="en-US" dirty="0"/>
              <a:t>None</a:t>
            </a:r>
          </a:p>
        </p:txBody>
      </p:sp>
      <p:sp>
        <p:nvSpPr>
          <p:cNvPr id="226308" name="Slide Number Placeholder 3"/>
          <p:cNvSpPr>
            <a:spLocks noGrp="1"/>
          </p:cNvSpPr>
          <p:nvPr>
            <p:ph type="sldNum" sz="quarter" idx="5"/>
          </p:nvPr>
        </p:nvSpPr>
        <p:spPr>
          <a:xfrm>
            <a:off x="3884613" y="8685213"/>
            <a:ext cx="2971800" cy="457200"/>
          </a:xfrm>
          <a:prstGeom prst="rect">
            <a:avLst/>
          </a:prstGeom>
          <a:noFill/>
        </p:spPr>
        <p:txBody>
          <a:bodyPr/>
          <a:lstStyle/>
          <a:p>
            <a:fld id="{455B2F60-D0B9-4462-B5FA-897AD9607560}" type="slidenum">
              <a:rPr lang="en-US" smtClean="0"/>
              <a:pPr/>
              <a:t>225</a:t>
            </a:fld>
            <a:endParaRPr lang="en-US" dirty="0"/>
          </a:p>
        </p:txBody>
      </p:sp>
    </p:spTree>
    <p:extLst>
      <p:ext uri="{BB962C8B-B14F-4D97-AF65-F5344CB8AC3E}">
        <p14:creationId xmlns:p14="http://schemas.microsoft.com/office/powerpoint/2010/main" val="1761692905"/>
      </p:ext>
    </p:extLst>
  </p:cSld>
  <p:clrMapOvr>
    <a:masterClrMapping/>
  </p:clrMapOvr>
</p:notes>
</file>

<file path=ppt/notesSlides/notesSlide2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b="1" dirty="0"/>
              <a:t>Key Message: </a:t>
            </a:r>
            <a:r>
              <a:rPr lang="en-US" sz="1000" b="0" i="0" kern="0" dirty="0">
                <a:solidFill>
                  <a:srgbClr val="C00000"/>
                </a:solidFill>
              </a:rPr>
              <a:t>Vehicle-Arresting Systems (VAS)</a:t>
            </a:r>
            <a:endParaRPr lang="en-US" b="0" i="0" dirty="0"/>
          </a:p>
          <a:p>
            <a:pPr eaLnBrk="1" hangingPunct="1"/>
            <a:r>
              <a:rPr lang="en-US" b="1" dirty="0"/>
              <a:t>Est. Presentation Time: </a:t>
            </a:r>
            <a:r>
              <a:rPr lang="en-US" b="0" dirty="0"/>
              <a:t>Less than</a:t>
            </a:r>
            <a:r>
              <a:rPr lang="en-US" b="0" baseline="0" dirty="0"/>
              <a:t> </a:t>
            </a:r>
            <a:r>
              <a:rPr lang="en-US" b="0" dirty="0"/>
              <a:t>1 minute(s)</a:t>
            </a:r>
          </a:p>
          <a:p>
            <a:pPr eaLnBrk="1" hangingPunct="1"/>
            <a:r>
              <a:rPr lang="en-US" b="1" dirty="0"/>
              <a:t>Explanation of Cues/Builds: </a:t>
            </a:r>
            <a:r>
              <a:rPr lang="en-US" dirty="0"/>
              <a:t>None</a:t>
            </a:r>
          </a:p>
          <a:p>
            <a:r>
              <a:rPr lang="en-US" b="1" dirty="0"/>
              <a:t>Suggested Comments</a:t>
            </a:r>
            <a:r>
              <a:rPr lang="en-US" dirty="0"/>
              <a:t>:</a:t>
            </a:r>
            <a:r>
              <a:rPr lang="en-US" baseline="0" dirty="0"/>
              <a:t> </a:t>
            </a:r>
            <a:r>
              <a:rPr lang="en-US" b="0" i="0" dirty="0"/>
              <a:t>Vehicle-arresting systems are designed to prevent penetration into activity areas while providing for smooth, reasonably safe deceleration for the errant vehicles</a:t>
            </a:r>
          </a:p>
          <a:p>
            <a:r>
              <a:rPr lang="en-US" b="0" i="0" dirty="0"/>
              <a:t> They can consist of portable netting, cables, and energy absorbing anchors.</a:t>
            </a:r>
          </a:p>
          <a:p>
            <a:pPr eaLnBrk="1" hangingPunct="1"/>
            <a:r>
              <a:rPr lang="en-US" b="1" dirty="0"/>
              <a:t>Suggested Questions: </a:t>
            </a:r>
            <a:r>
              <a:rPr lang="en-US" dirty="0"/>
              <a:t>None</a:t>
            </a:r>
          </a:p>
          <a:p>
            <a:pPr marL="0" marR="0" indent="0" algn="l" defTabSz="914400" rtl="0" eaLnBrk="1" fontAlgn="base" latinLnBrk="0" hangingPunct="1">
              <a:lnSpc>
                <a:spcPct val="100000"/>
              </a:lnSpc>
              <a:spcBef>
                <a:spcPct val="30000"/>
              </a:spcBef>
              <a:spcAft>
                <a:spcPct val="0"/>
              </a:spcAft>
              <a:buClrTx/>
              <a:buSzTx/>
              <a:buFontTx/>
              <a:buNone/>
              <a:tabLst/>
              <a:defRPr/>
            </a:pPr>
            <a:r>
              <a:rPr lang="en-US" b="1" dirty="0"/>
              <a:t>Additional Information: </a:t>
            </a:r>
            <a:r>
              <a:rPr lang="en-US" dirty="0"/>
              <a:t>None</a:t>
            </a:r>
          </a:p>
          <a:p>
            <a:pPr eaLnBrk="1" hangingPunct="1"/>
            <a:r>
              <a:rPr lang="en-US" b="1" dirty="0"/>
              <a:t>Possible Problems: </a:t>
            </a:r>
            <a:r>
              <a:rPr lang="en-US" dirty="0"/>
              <a:t>None</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a:p>
          <a:p>
            <a:endParaRPr lang="en-US" dirty="0"/>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pPr>
              <a:defRPr/>
            </a:pPr>
            <a:fld id="{2DB3021B-E09F-4CBE-A87D-C8481490014A}" type="slidenum">
              <a:rPr lang="en-US" smtClean="0"/>
              <a:pPr>
                <a:defRPr/>
              </a:pPr>
              <a:t>226</a:t>
            </a:fld>
            <a:endParaRPr lang="en-US" dirty="0"/>
          </a:p>
        </p:txBody>
      </p:sp>
    </p:spTree>
    <p:extLst>
      <p:ext uri="{BB962C8B-B14F-4D97-AF65-F5344CB8AC3E}">
        <p14:creationId xmlns:p14="http://schemas.microsoft.com/office/powerpoint/2010/main" val="2497477753"/>
      </p:ext>
    </p:extLst>
  </p:cSld>
  <p:clrMapOvr>
    <a:masterClrMapping/>
  </p:clrMapOvr>
</p:notes>
</file>

<file path=ppt/notesSlides/notesSlide2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b="1" dirty="0"/>
              <a:t>Key Message: </a:t>
            </a:r>
            <a:r>
              <a:rPr lang="en-US" sz="1000" b="0" i="0" kern="0" dirty="0">
                <a:solidFill>
                  <a:srgbClr val="C00000"/>
                </a:solidFill>
              </a:rPr>
              <a:t>Vehicle-Arresting Systems (VAS)</a:t>
            </a:r>
            <a:endParaRPr lang="en-US" b="0" i="0" dirty="0"/>
          </a:p>
          <a:p>
            <a:pPr eaLnBrk="1" hangingPunct="1"/>
            <a:r>
              <a:rPr lang="en-US" b="1" dirty="0"/>
              <a:t>Est. Presentation Time: </a:t>
            </a:r>
            <a:r>
              <a:rPr lang="en-US" b="0" dirty="0"/>
              <a:t>Less than</a:t>
            </a:r>
            <a:r>
              <a:rPr lang="en-US" b="0" baseline="0" dirty="0"/>
              <a:t> </a:t>
            </a:r>
            <a:r>
              <a:rPr lang="en-US" b="0" dirty="0"/>
              <a:t>1 minute(s)</a:t>
            </a:r>
          </a:p>
          <a:p>
            <a:pPr eaLnBrk="1" hangingPunct="1"/>
            <a:r>
              <a:rPr lang="en-US" b="1" dirty="0"/>
              <a:t>Explanation of Cues/Builds: </a:t>
            </a:r>
            <a:r>
              <a:rPr lang="en-US" dirty="0"/>
              <a:t>None</a:t>
            </a:r>
          </a:p>
          <a:p>
            <a:r>
              <a:rPr lang="en-US" b="1" dirty="0"/>
              <a:t>Suggested Comments</a:t>
            </a:r>
            <a:r>
              <a:rPr lang="en-US" dirty="0"/>
              <a:t>:</a:t>
            </a:r>
            <a:r>
              <a:rPr lang="en-US" baseline="0" dirty="0"/>
              <a:t> </a:t>
            </a:r>
            <a:r>
              <a:rPr lang="en-US" i="0" dirty="0"/>
              <a:t>When used, a vehicle-arresting system should be used in accordance with the manufacturer’s specifications and should be located so that vehicles are not likely to penetrate the location that the system is designed to protect.</a:t>
            </a:r>
          </a:p>
          <a:p>
            <a:pPr eaLnBrk="1" hangingPunct="1"/>
            <a:r>
              <a:rPr lang="en-US" b="1" dirty="0"/>
              <a:t>Suggested Questions: </a:t>
            </a:r>
            <a:r>
              <a:rPr lang="en-US" dirty="0"/>
              <a:t>None</a:t>
            </a:r>
          </a:p>
          <a:p>
            <a:pPr marL="0" marR="0" indent="0" algn="l" defTabSz="914400" rtl="0" eaLnBrk="1" fontAlgn="base" latinLnBrk="0" hangingPunct="1">
              <a:lnSpc>
                <a:spcPct val="100000"/>
              </a:lnSpc>
              <a:spcBef>
                <a:spcPct val="30000"/>
              </a:spcBef>
              <a:spcAft>
                <a:spcPct val="0"/>
              </a:spcAft>
              <a:buClrTx/>
              <a:buSzTx/>
              <a:buFontTx/>
              <a:buNone/>
              <a:tabLst/>
              <a:defRPr/>
            </a:pPr>
            <a:r>
              <a:rPr lang="en-US" b="1" dirty="0"/>
              <a:t>Additional Information: </a:t>
            </a:r>
            <a:r>
              <a:rPr lang="en-US" b="0" dirty="0"/>
              <a:t>MUTCD</a:t>
            </a:r>
            <a:r>
              <a:rPr lang="en-US" b="0" baseline="0" dirty="0"/>
              <a:t> shown is 2003 Edition.</a:t>
            </a:r>
            <a:endParaRPr lang="en-US" dirty="0"/>
          </a:p>
          <a:p>
            <a:pPr eaLnBrk="1" hangingPunct="1"/>
            <a:r>
              <a:rPr lang="en-US" b="1" dirty="0"/>
              <a:t>Possible Problems: </a:t>
            </a:r>
            <a:r>
              <a:rPr lang="en-US" dirty="0"/>
              <a:t>None</a:t>
            </a:r>
          </a:p>
          <a:p>
            <a:endParaRPr lang="en-US" dirty="0"/>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pPr>
              <a:defRPr/>
            </a:pPr>
            <a:fld id="{2DB3021B-E09F-4CBE-A87D-C8481490014A}" type="slidenum">
              <a:rPr lang="en-US" smtClean="0"/>
              <a:pPr>
                <a:defRPr/>
              </a:pPr>
              <a:t>227</a:t>
            </a:fld>
            <a:endParaRPr lang="en-US" dirty="0"/>
          </a:p>
        </p:txBody>
      </p:sp>
    </p:spTree>
    <p:extLst>
      <p:ext uri="{BB962C8B-B14F-4D97-AF65-F5344CB8AC3E}">
        <p14:creationId xmlns:p14="http://schemas.microsoft.com/office/powerpoint/2010/main" val="1417937554"/>
      </p:ext>
    </p:extLst>
  </p:cSld>
  <p:clrMapOvr>
    <a:masterClrMapping/>
  </p:clrMapOvr>
</p:notes>
</file>

<file path=ppt/notesSlides/notesSlide2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b="1" dirty="0"/>
              <a:t>Key Message: </a:t>
            </a:r>
            <a:r>
              <a:rPr lang="en-US" sz="1000" b="0" i="0" kern="0" dirty="0">
                <a:solidFill>
                  <a:srgbClr val="C00000"/>
                </a:solidFill>
              </a:rPr>
              <a:t>Typical Uses of VAS</a:t>
            </a:r>
            <a:endParaRPr lang="en-US" b="0" i="0" dirty="0"/>
          </a:p>
          <a:p>
            <a:pPr eaLnBrk="1" hangingPunct="1"/>
            <a:r>
              <a:rPr lang="en-US" b="1" dirty="0"/>
              <a:t>Est. Presentation Time: </a:t>
            </a:r>
            <a:r>
              <a:rPr lang="en-US" b="0" dirty="0"/>
              <a:t>Less than</a:t>
            </a:r>
            <a:r>
              <a:rPr lang="en-US" b="0" baseline="0" dirty="0"/>
              <a:t> </a:t>
            </a:r>
            <a:r>
              <a:rPr lang="en-US" b="0" dirty="0"/>
              <a:t>1 minute(s)</a:t>
            </a:r>
          </a:p>
          <a:p>
            <a:pPr eaLnBrk="1" hangingPunct="1"/>
            <a:r>
              <a:rPr lang="en-US" b="1" dirty="0"/>
              <a:t>Explanation of Cues/Builds: </a:t>
            </a:r>
            <a:r>
              <a:rPr lang="en-US" dirty="0"/>
              <a:t>None</a:t>
            </a:r>
          </a:p>
          <a:p>
            <a:r>
              <a:rPr lang="en-US" b="1" dirty="0"/>
              <a:t>Suggested Comments</a:t>
            </a:r>
            <a:r>
              <a:rPr lang="en-US" dirty="0"/>
              <a:t>:</a:t>
            </a:r>
            <a:r>
              <a:rPr lang="en-US" baseline="0" dirty="0"/>
              <a:t> Typical uses: </a:t>
            </a:r>
            <a:r>
              <a:rPr lang="en-US" dirty="0"/>
              <a:t>To prevent access into a closed section of highway during periods when work is active.</a:t>
            </a:r>
            <a:r>
              <a:rPr lang="en-US" baseline="0" dirty="0"/>
              <a:t> </a:t>
            </a:r>
            <a:r>
              <a:rPr lang="en-US" dirty="0"/>
              <a:t>Where a section of highway is closed and reopened daily over an extended period of time.</a:t>
            </a:r>
          </a:p>
          <a:p>
            <a:pPr eaLnBrk="1" hangingPunct="1"/>
            <a:r>
              <a:rPr lang="en-US" b="1" dirty="0"/>
              <a:t>Suggested Questions: </a:t>
            </a:r>
            <a:r>
              <a:rPr lang="en-US" dirty="0"/>
              <a:t>None</a:t>
            </a:r>
          </a:p>
          <a:p>
            <a:pPr marL="0" marR="0" indent="0" algn="l" defTabSz="914400" rtl="0" eaLnBrk="1" fontAlgn="base" latinLnBrk="0" hangingPunct="1">
              <a:lnSpc>
                <a:spcPct val="100000"/>
              </a:lnSpc>
              <a:spcBef>
                <a:spcPct val="30000"/>
              </a:spcBef>
              <a:spcAft>
                <a:spcPct val="0"/>
              </a:spcAft>
              <a:buClrTx/>
              <a:buSzTx/>
              <a:buFontTx/>
              <a:buNone/>
              <a:tabLst/>
              <a:defRPr/>
            </a:pPr>
            <a:r>
              <a:rPr lang="en-US" b="1" dirty="0"/>
              <a:t>Additional Information: </a:t>
            </a:r>
            <a:r>
              <a:rPr lang="en-US" dirty="0"/>
              <a:t>None</a:t>
            </a:r>
          </a:p>
          <a:p>
            <a:pPr eaLnBrk="1" hangingPunct="1"/>
            <a:r>
              <a:rPr lang="en-US" b="1" dirty="0"/>
              <a:t>Possible Problems: </a:t>
            </a:r>
            <a:r>
              <a:rPr lang="en-US" dirty="0"/>
              <a:t>None</a:t>
            </a:r>
          </a:p>
          <a:p>
            <a:endParaRPr lang="en-US" dirty="0"/>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pPr>
              <a:defRPr/>
            </a:pPr>
            <a:fld id="{2DB3021B-E09F-4CBE-A87D-C8481490014A}" type="slidenum">
              <a:rPr lang="en-US" smtClean="0"/>
              <a:pPr>
                <a:defRPr/>
              </a:pPr>
              <a:t>228</a:t>
            </a:fld>
            <a:endParaRPr lang="en-US" dirty="0"/>
          </a:p>
        </p:txBody>
      </p:sp>
    </p:spTree>
    <p:extLst>
      <p:ext uri="{BB962C8B-B14F-4D97-AF65-F5344CB8AC3E}">
        <p14:creationId xmlns:p14="http://schemas.microsoft.com/office/powerpoint/2010/main" val="576226553"/>
      </p:ext>
    </p:extLst>
  </p:cSld>
  <p:clrMapOvr>
    <a:masterClrMapping/>
  </p:clrMapOvr>
</p:notes>
</file>

<file path=ppt/notesSlides/notesSlide2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10000"/>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b="1" dirty="0"/>
              <a:t>Key Message: </a:t>
            </a:r>
            <a:r>
              <a:rPr lang="en-US" sz="1000" b="0" i="0" kern="0" dirty="0">
                <a:solidFill>
                  <a:srgbClr val="C00000"/>
                </a:solidFill>
              </a:rPr>
              <a:t>Typical Uses of VAS</a:t>
            </a:r>
            <a:endParaRPr lang="en-US" b="0" i="0" dirty="0"/>
          </a:p>
          <a:p>
            <a:pPr eaLnBrk="1" hangingPunct="1"/>
            <a:r>
              <a:rPr lang="en-US" b="1" dirty="0"/>
              <a:t>Est. Presentation Time: </a:t>
            </a:r>
            <a:r>
              <a:rPr lang="en-US" b="0" dirty="0"/>
              <a:t>Less than</a:t>
            </a:r>
            <a:r>
              <a:rPr lang="en-US" b="0" baseline="0" dirty="0"/>
              <a:t> </a:t>
            </a:r>
            <a:r>
              <a:rPr lang="en-US" b="0" dirty="0"/>
              <a:t>1 minute(s)</a:t>
            </a:r>
          </a:p>
          <a:p>
            <a:pPr eaLnBrk="1" hangingPunct="1"/>
            <a:r>
              <a:rPr lang="en-US" b="1" dirty="0"/>
              <a:t>Explanation of Cues/Builds: </a:t>
            </a:r>
            <a:r>
              <a:rPr lang="en-US" dirty="0"/>
              <a:t>None</a:t>
            </a:r>
          </a:p>
          <a:p>
            <a:r>
              <a:rPr lang="en-US" b="1" dirty="0"/>
              <a:t>Suggested Comments</a:t>
            </a:r>
            <a:r>
              <a:rPr lang="en-US" dirty="0"/>
              <a:t>:</a:t>
            </a:r>
            <a:r>
              <a:rPr lang="en-US" baseline="0" dirty="0"/>
              <a:t> </a:t>
            </a:r>
            <a:r>
              <a:rPr lang="en-US" dirty="0"/>
              <a:t>The Dragnet Vehicle Arresting Barrier is a simple, yet versatile, non-lethal product that was derived from The Entwistle Company's long history in the design and manufacture of aircraft arresting gear systems for shipboard installations. The system offers a practical solution for highway safety, security, and force protection applications.</a:t>
            </a:r>
          </a:p>
          <a:p>
            <a:r>
              <a:rPr lang="en-US" dirty="0"/>
              <a:t>Dragnet has been extensively tested by independent transportation research organizations. The system has satisfied the Structural Adequacy, Occupant Risk and Vehicle Trajectory evaluation criteria per the National Cooperative Highway Research Program Report 350 (NCHRP 350), TL-3 Head-On Impact.</a:t>
            </a:r>
          </a:p>
          <a:p>
            <a:r>
              <a:rPr lang="en-US" dirty="0"/>
              <a:t>Dragnet systems are currently designed and tested for highway safety applications such as:</a:t>
            </a:r>
          </a:p>
          <a:p>
            <a:r>
              <a:rPr lang="en-US" dirty="0"/>
              <a:t>Median barriers</a:t>
            </a:r>
          </a:p>
          <a:p>
            <a:r>
              <a:rPr lang="en-US" dirty="0"/>
              <a:t>Work zone protection</a:t>
            </a:r>
          </a:p>
          <a:p>
            <a:r>
              <a:rPr lang="en-US" dirty="0"/>
              <a:t>Truck escape ramps</a:t>
            </a:r>
          </a:p>
          <a:p>
            <a:r>
              <a:rPr lang="en-US" dirty="0"/>
              <a:t>High Occupancy Vehicle (HOV) lane closures</a:t>
            </a:r>
          </a:p>
          <a:p>
            <a:r>
              <a:rPr lang="en-US" dirty="0"/>
              <a:t>Railroad crossings</a:t>
            </a:r>
          </a:p>
          <a:p>
            <a:r>
              <a:rPr lang="en-US" dirty="0"/>
              <a:t>The Dragnet also offers a solution to the need for security and force protection by denying access to highly sensitive areas such as military bases, government buildings, or industrial facilities.</a:t>
            </a:r>
          </a:p>
          <a:p>
            <a:pPr eaLnBrk="1" hangingPunct="1"/>
            <a:r>
              <a:rPr lang="en-US" b="1" dirty="0"/>
              <a:t>Suggested Questions: </a:t>
            </a:r>
            <a:r>
              <a:rPr lang="en-US" dirty="0"/>
              <a:t>None</a:t>
            </a:r>
          </a:p>
          <a:p>
            <a:pPr marL="0" marR="0" indent="0" algn="l" defTabSz="914400" rtl="0" eaLnBrk="1" fontAlgn="base" latinLnBrk="0" hangingPunct="1">
              <a:lnSpc>
                <a:spcPct val="100000"/>
              </a:lnSpc>
              <a:spcBef>
                <a:spcPct val="30000"/>
              </a:spcBef>
              <a:spcAft>
                <a:spcPct val="0"/>
              </a:spcAft>
              <a:buClrTx/>
              <a:buSzTx/>
              <a:buFontTx/>
              <a:buNone/>
              <a:tabLst/>
              <a:defRPr/>
            </a:pPr>
            <a:r>
              <a:rPr lang="en-US" b="1" dirty="0"/>
              <a:t>Additional Information: </a:t>
            </a:r>
            <a:r>
              <a:rPr lang="en-US" dirty="0"/>
              <a:t>None</a:t>
            </a:r>
          </a:p>
          <a:p>
            <a:pPr eaLnBrk="1" hangingPunct="1"/>
            <a:r>
              <a:rPr lang="en-US" b="1" dirty="0"/>
              <a:t>Possible Problems: </a:t>
            </a:r>
            <a:r>
              <a:rPr lang="en-US" dirty="0"/>
              <a:t>None</a:t>
            </a:r>
            <a:r>
              <a:rPr lang="en-US" baseline="0" dirty="0"/>
              <a:t>.</a:t>
            </a:r>
            <a:endParaRPr lang="en-US" dirty="0"/>
          </a:p>
          <a:p>
            <a:endParaRPr lang="en-US" dirty="0"/>
          </a:p>
        </p:txBody>
      </p:sp>
    </p:spTree>
    <p:extLst>
      <p:ext uri="{BB962C8B-B14F-4D97-AF65-F5344CB8AC3E}">
        <p14:creationId xmlns:p14="http://schemas.microsoft.com/office/powerpoint/2010/main" val="2527490239"/>
      </p:ext>
    </p:extLst>
  </p:cSld>
  <p:clrMapOvr>
    <a:masterClrMapping/>
  </p:clrMapOvr>
</p:notes>
</file>

<file path=ppt/notesSlides/notesSlide2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b="1" dirty="0"/>
              <a:t>Key Message: </a:t>
            </a:r>
            <a:r>
              <a:rPr lang="en-US" sz="1000" b="0" i="0" kern="0" dirty="0">
                <a:solidFill>
                  <a:srgbClr val="C00000"/>
                </a:solidFill>
              </a:rPr>
              <a:t>Typical Uses of VAS</a:t>
            </a:r>
            <a:endParaRPr lang="en-US" b="0" i="0" dirty="0"/>
          </a:p>
          <a:p>
            <a:pPr eaLnBrk="1" hangingPunct="1"/>
            <a:r>
              <a:rPr lang="en-US" b="1" dirty="0"/>
              <a:t>Est. Presentation Time: </a:t>
            </a:r>
            <a:r>
              <a:rPr lang="en-US" b="0" dirty="0"/>
              <a:t>Less than</a:t>
            </a:r>
            <a:r>
              <a:rPr lang="en-US" b="0" baseline="0" dirty="0"/>
              <a:t> </a:t>
            </a:r>
            <a:r>
              <a:rPr lang="en-US" b="0" dirty="0"/>
              <a:t>1 minute(s)</a:t>
            </a:r>
          </a:p>
          <a:p>
            <a:pPr eaLnBrk="1" hangingPunct="1"/>
            <a:r>
              <a:rPr lang="en-US" b="1" dirty="0"/>
              <a:t>Explanation of Cues/Builds: </a:t>
            </a:r>
            <a:r>
              <a:rPr lang="en-US" dirty="0"/>
              <a:t>None</a:t>
            </a:r>
          </a:p>
          <a:p>
            <a:r>
              <a:rPr lang="en-US" b="1" dirty="0"/>
              <a:t>Suggested Comments</a:t>
            </a:r>
            <a:r>
              <a:rPr lang="en-US" dirty="0"/>
              <a:t>:</a:t>
            </a:r>
            <a:r>
              <a:rPr lang="en-US" baseline="0" dirty="0"/>
              <a:t> </a:t>
            </a:r>
            <a:r>
              <a:rPr lang="en-US" dirty="0"/>
              <a:t>{Show photo}</a:t>
            </a:r>
          </a:p>
          <a:p>
            <a:pPr eaLnBrk="1" hangingPunct="1"/>
            <a:r>
              <a:rPr lang="en-US" b="1" dirty="0"/>
              <a:t>Suggested Questions: </a:t>
            </a:r>
            <a:r>
              <a:rPr lang="en-US" dirty="0"/>
              <a:t>None</a:t>
            </a:r>
          </a:p>
          <a:p>
            <a:pPr marL="0" marR="0" indent="0" algn="l" defTabSz="914400" rtl="0" eaLnBrk="1" fontAlgn="base" latinLnBrk="0" hangingPunct="1">
              <a:lnSpc>
                <a:spcPct val="100000"/>
              </a:lnSpc>
              <a:spcBef>
                <a:spcPct val="30000"/>
              </a:spcBef>
              <a:spcAft>
                <a:spcPct val="0"/>
              </a:spcAft>
              <a:buClrTx/>
              <a:buSzTx/>
              <a:buFontTx/>
              <a:buNone/>
              <a:tabLst/>
              <a:defRPr/>
            </a:pPr>
            <a:r>
              <a:rPr lang="en-US" b="1" dirty="0"/>
              <a:t>Additional Information: </a:t>
            </a:r>
            <a:r>
              <a:rPr lang="en-US" dirty="0"/>
              <a:t>None</a:t>
            </a:r>
          </a:p>
          <a:p>
            <a:pPr eaLnBrk="1" hangingPunct="1"/>
            <a:r>
              <a:rPr lang="en-US" b="1" dirty="0"/>
              <a:t>Possible Problems: </a:t>
            </a:r>
            <a:r>
              <a:rPr lang="en-US" b="0" dirty="0"/>
              <a:t>None</a:t>
            </a:r>
            <a:endParaRPr lang="en-US" dirty="0"/>
          </a:p>
          <a:p>
            <a:endParaRPr lang="en-US" dirty="0"/>
          </a:p>
        </p:txBody>
      </p:sp>
    </p:spTree>
    <p:extLst>
      <p:ext uri="{BB962C8B-B14F-4D97-AF65-F5344CB8AC3E}">
        <p14:creationId xmlns:p14="http://schemas.microsoft.com/office/powerpoint/2010/main" val="1833008513"/>
      </p:ext>
    </p:extLst>
  </p:cSld>
  <p:clrMapOvr>
    <a:masterClrMapping/>
  </p:clrMapOvr>
</p:notes>
</file>

<file path=ppt/notesSlides/notesSlide2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b="1" dirty="0"/>
              <a:t>Key Message: </a:t>
            </a:r>
            <a:r>
              <a:rPr lang="en-US" sz="1000" b="0" i="0" kern="0" dirty="0">
                <a:solidFill>
                  <a:srgbClr val="C00000"/>
                </a:solidFill>
              </a:rPr>
              <a:t>Typical Uses of VAS</a:t>
            </a:r>
            <a:endParaRPr lang="en-US" b="0" i="0" dirty="0"/>
          </a:p>
          <a:p>
            <a:pPr eaLnBrk="1" hangingPunct="1"/>
            <a:r>
              <a:rPr lang="en-US" b="1" dirty="0"/>
              <a:t>Est. Presentation Time: </a:t>
            </a:r>
            <a:r>
              <a:rPr lang="en-US" b="0" dirty="0"/>
              <a:t>Less than</a:t>
            </a:r>
            <a:r>
              <a:rPr lang="en-US" b="0" baseline="0" dirty="0"/>
              <a:t> </a:t>
            </a:r>
            <a:r>
              <a:rPr lang="en-US" b="0" dirty="0"/>
              <a:t>1 minute(s)</a:t>
            </a:r>
          </a:p>
          <a:p>
            <a:pPr eaLnBrk="1" hangingPunct="1"/>
            <a:r>
              <a:rPr lang="en-US" b="1" dirty="0"/>
              <a:t>Explanation of Cues/Builds: </a:t>
            </a:r>
            <a:r>
              <a:rPr lang="en-US" dirty="0"/>
              <a:t>None</a:t>
            </a:r>
          </a:p>
          <a:p>
            <a:r>
              <a:rPr lang="en-US" b="1" dirty="0"/>
              <a:t>Suggested Comments</a:t>
            </a:r>
            <a:r>
              <a:rPr lang="en-US" dirty="0"/>
              <a:t>:</a:t>
            </a:r>
            <a:r>
              <a:rPr lang="en-US" baseline="0" dirty="0"/>
              <a:t> </a:t>
            </a:r>
            <a:r>
              <a:rPr lang="en-US" dirty="0"/>
              <a:t>{Show photo}</a:t>
            </a:r>
          </a:p>
          <a:p>
            <a:pPr eaLnBrk="1" hangingPunct="1"/>
            <a:r>
              <a:rPr lang="en-US" b="1" dirty="0"/>
              <a:t>Suggested Questions: </a:t>
            </a:r>
            <a:r>
              <a:rPr lang="en-US" dirty="0"/>
              <a:t>None</a:t>
            </a:r>
          </a:p>
          <a:p>
            <a:pPr marL="0" marR="0" indent="0" algn="l" defTabSz="914400" rtl="0" eaLnBrk="1" fontAlgn="base" latinLnBrk="0" hangingPunct="1">
              <a:lnSpc>
                <a:spcPct val="100000"/>
              </a:lnSpc>
              <a:spcBef>
                <a:spcPct val="30000"/>
              </a:spcBef>
              <a:spcAft>
                <a:spcPct val="0"/>
              </a:spcAft>
              <a:buClrTx/>
              <a:buSzTx/>
              <a:buFontTx/>
              <a:buNone/>
              <a:tabLst/>
              <a:defRPr/>
            </a:pPr>
            <a:r>
              <a:rPr lang="en-US" b="1" dirty="0"/>
              <a:t>Additional Information: </a:t>
            </a:r>
            <a:r>
              <a:rPr lang="en-US" dirty="0"/>
              <a:t>None</a:t>
            </a:r>
          </a:p>
          <a:p>
            <a:pPr eaLnBrk="1" hangingPunct="1"/>
            <a:r>
              <a:rPr lang="en-US" b="1" dirty="0"/>
              <a:t>Possible Problems: </a:t>
            </a:r>
            <a:r>
              <a:rPr lang="en-US" b="0" dirty="0"/>
              <a:t>None</a:t>
            </a:r>
            <a:endParaRPr lang="en-US" dirty="0"/>
          </a:p>
          <a:p>
            <a:endParaRPr lang="en-US" dirty="0"/>
          </a:p>
        </p:txBody>
      </p:sp>
    </p:spTree>
    <p:extLst>
      <p:ext uri="{BB962C8B-B14F-4D97-AF65-F5344CB8AC3E}">
        <p14:creationId xmlns:p14="http://schemas.microsoft.com/office/powerpoint/2010/main" val="404411900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0162" name="Rectangle 2"/>
          <p:cNvSpPr>
            <a:spLocks noGrp="1" noRot="1" noChangeAspect="1" noChangeArrowheads="1" noTextEdit="1"/>
          </p:cNvSpPr>
          <p:nvPr>
            <p:ph type="sldImg"/>
          </p:nvPr>
        </p:nvSpPr>
        <p:spPr>
          <a:xfrm>
            <a:off x="1108075" y="654050"/>
            <a:ext cx="4646613" cy="3484563"/>
          </a:xfrm>
          <a:ln/>
        </p:spPr>
      </p:sp>
      <p:sp>
        <p:nvSpPr>
          <p:cNvPr id="220163" name="Rectangle 3"/>
          <p:cNvSpPr>
            <a:spLocks noGrp="1" noChangeArrowheads="1"/>
          </p:cNvSpPr>
          <p:nvPr>
            <p:ph type="body" idx="1"/>
          </p:nvPr>
        </p:nvSpPr>
        <p:spPr>
          <a:xfrm>
            <a:off x="609600" y="4356100"/>
            <a:ext cx="5715000" cy="4138613"/>
          </a:xfrm>
          <a:noFill/>
          <a:ln/>
        </p:spPr>
        <p:txBody>
          <a:bodyPr lIns="91434" tIns="45716" rIns="91434" bIns="45716"/>
          <a:lstStyle/>
          <a:p>
            <a:pPr eaLnBrk="1" hangingPunct="1"/>
            <a:r>
              <a:rPr lang="en-US" b="1" dirty="0">
                <a:cs typeface="Arial" charset="0"/>
              </a:rPr>
              <a:t>Key Message: </a:t>
            </a:r>
            <a:r>
              <a:rPr lang="en-US" dirty="0">
                <a:cs typeface="Arial" charset="0"/>
              </a:rPr>
              <a:t>Discuss project-specific plans &amp; special provisions</a:t>
            </a:r>
          </a:p>
          <a:p>
            <a:pPr eaLnBrk="1" hangingPunct="1"/>
            <a:r>
              <a:rPr lang="en-US" b="1" dirty="0">
                <a:cs typeface="Arial" charset="0"/>
              </a:rPr>
              <a:t>Est. Presentation Time:  </a:t>
            </a:r>
            <a:r>
              <a:rPr lang="en-US" dirty="0">
                <a:cs typeface="Arial" charset="0"/>
              </a:rPr>
              <a:t>1 minute(s)</a:t>
            </a:r>
          </a:p>
          <a:p>
            <a:pPr eaLnBrk="1" hangingPunct="1"/>
            <a:r>
              <a:rPr lang="en-US" b="1" dirty="0">
                <a:cs typeface="Arial" charset="0"/>
              </a:rPr>
              <a:t>Explanation of Cues/Builds: </a:t>
            </a:r>
            <a:r>
              <a:rPr lang="en-US" dirty="0">
                <a:cs typeface="Arial" charset="0"/>
              </a:rPr>
              <a:t>None</a:t>
            </a:r>
          </a:p>
          <a:p>
            <a:pPr eaLnBrk="1" hangingPunct="1"/>
            <a:r>
              <a:rPr lang="en-US" b="1" dirty="0">
                <a:cs typeface="Arial" charset="0"/>
              </a:rPr>
              <a:t>Suggested Comments</a:t>
            </a:r>
            <a:r>
              <a:rPr lang="en-US" dirty="0">
                <a:cs typeface="Arial" charset="0"/>
              </a:rPr>
              <a:t>:  These are some of the more specific things in the plans and special provisions. Need to look at more than just the plan sheets.  The special provisions may have some peculiar details about times a road can be closed, or lane width requirements.</a:t>
            </a:r>
          </a:p>
          <a:p>
            <a:pPr eaLnBrk="1" hangingPunct="1"/>
            <a:r>
              <a:rPr lang="en-US" b="1" dirty="0">
                <a:cs typeface="Arial" charset="0"/>
              </a:rPr>
              <a:t>Suggested Questions: </a:t>
            </a:r>
            <a:r>
              <a:rPr lang="en-US" dirty="0">
                <a:cs typeface="Arial" charset="0"/>
              </a:rPr>
              <a:t>None</a:t>
            </a:r>
          </a:p>
          <a:p>
            <a:pPr eaLnBrk="1" hangingPunct="1"/>
            <a:r>
              <a:rPr lang="en-US" b="1" dirty="0">
                <a:cs typeface="Arial" charset="0"/>
              </a:rPr>
              <a:t>Additional Information: </a:t>
            </a:r>
            <a:r>
              <a:rPr lang="en-US" dirty="0">
                <a:cs typeface="Arial" charset="0"/>
              </a:rPr>
              <a:t>None</a:t>
            </a:r>
            <a:endParaRPr lang="en-US" b="1" dirty="0">
              <a:cs typeface="Arial" charset="0"/>
            </a:endParaRPr>
          </a:p>
          <a:p>
            <a:pPr eaLnBrk="1" hangingPunct="1"/>
            <a:r>
              <a:rPr lang="en-US" b="1" dirty="0">
                <a:cs typeface="Arial" charset="0"/>
              </a:rPr>
              <a:t>Possible Problems:  </a:t>
            </a:r>
            <a:r>
              <a:rPr lang="en-US" dirty="0">
                <a:cs typeface="Arial" charset="0"/>
              </a:rPr>
              <a:t>None</a:t>
            </a:r>
          </a:p>
          <a:p>
            <a:endParaRPr lang="en-US" dirty="0">
              <a:cs typeface="Arial" charset="0"/>
            </a:endParaRPr>
          </a:p>
        </p:txBody>
      </p:sp>
    </p:spTree>
    <p:extLst>
      <p:ext uri="{BB962C8B-B14F-4D97-AF65-F5344CB8AC3E}">
        <p14:creationId xmlns:p14="http://schemas.microsoft.com/office/powerpoint/2010/main" val="2609772603"/>
      </p:ext>
    </p:extLst>
  </p:cSld>
  <p:clrMapOvr>
    <a:masterClrMapping/>
  </p:clrMapOvr>
</p:notes>
</file>

<file path=ppt/notesSlides/notesSlide2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b="1" dirty="0"/>
              <a:t>Key Message: </a:t>
            </a:r>
            <a:r>
              <a:rPr lang="en-US" sz="1000" b="0" i="0" kern="0" dirty="0">
                <a:solidFill>
                  <a:srgbClr val="C00000"/>
                </a:solidFill>
              </a:rPr>
              <a:t>Relative Costs and Benefits of VAS</a:t>
            </a:r>
            <a:endParaRPr lang="en-US" b="0" i="0" dirty="0"/>
          </a:p>
          <a:p>
            <a:pPr eaLnBrk="1" hangingPunct="1"/>
            <a:r>
              <a:rPr lang="en-US" b="1" dirty="0"/>
              <a:t>Est. Presentation Time: </a:t>
            </a:r>
            <a:r>
              <a:rPr lang="en-US" b="0" dirty="0"/>
              <a:t>Less than</a:t>
            </a:r>
            <a:r>
              <a:rPr lang="en-US" b="0" baseline="0" dirty="0"/>
              <a:t> </a:t>
            </a:r>
            <a:r>
              <a:rPr lang="en-US" b="0" dirty="0"/>
              <a:t>1 minute(s)</a:t>
            </a:r>
          </a:p>
          <a:p>
            <a:pPr eaLnBrk="1" hangingPunct="1"/>
            <a:r>
              <a:rPr lang="en-US" b="1" dirty="0"/>
              <a:t>Explanation of Cues/Builds: </a:t>
            </a:r>
            <a:r>
              <a:rPr lang="en-US" dirty="0"/>
              <a:t>None</a:t>
            </a:r>
          </a:p>
          <a:p>
            <a:r>
              <a:rPr lang="en-US" b="1" dirty="0"/>
              <a:t>Suggested Comments</a:t>
            </a:r>
            <a:r>
              <a:rPr lang="en-US" dirty="0"/>
              <a:t>:</a:t>
            </a:r>
            <a:r>
              <a:rPr lang="en-US" baseline="0" dirty="0"/>
              <a:t> </a:t>
            </a:r>
            <a:r>
              <a:rPr lang="en-US" dirty="0"/>
              <a:t>Fixed end anchors may require substantial effort to install, providing minimal return for very short-term use.</a:t>
            </a:r>
            <a:r>
              <a:rPr lang="en-US" baseline="0" dirty="0"/>
              <a:t> </a:t>
            </a:r>
            <a:r>
              <a:rPr lang="en-US" dirty="0"/>
              <a:t>Temporary anchors are available for short-term applications.</a:t>
            </a:r>
            <a:endParaRPr lang="en-US" sz="1400" dirty="0"/>
          </a:p>
          <a:p>
            <a:pPr eaLnBrk="1" hangingPunct="1"/>
            <a:r>
              <a:rPr lang="en-US" b="1" dirty="0"/>
              <a:t>Suggested Questions: </a:t>
            </a:r>
            <a:r>
              <a:rPr lang="en-US" dirty="0"/>
              <a:t>None</a:t>
            </a:r>
          </a:p>
          <a:p>
            <a:pPr marL="0" marR="0" indent="0" algn="l" defTabSz="914400" rtl="0" eaLnBrk="1" fontAlgn="base" latinLnBrk="0" hangingPunct="1">
              <a:lnSpc>
                <a:spcPct val="100000"/>
              </a:lnSpc>
              <a:spcBef>
                <a:spcPct val="30000"/>
              </a:spcBef>
              <a:spcAft>
                <a:spcPct val="0"/>
              </a:spcAft>
              <a:buClrTx/>
              <a:buSzTx/>
              <a:buFontTx/>
              <a:buNone/>
              <a:tabLst/>
              <a:defRPr/>
            </a:pPr>
            <a:r>
              <a:rPr lang="en-US" b="1" dirty="0"/>
              <a:t>Additional Information: </a:t>
            </a:r>
            <a:r>
              <a:rPr lang="en-US" dirty="0"/>
              <a:t>None</a:t>
            </a:r>
          </a:p>
          <a:p>
            <a:pPr eaLnBrk="1" hangingPunct="1"/>
            <a:r>
              <a:rPr lang="en-US" b="1" dirty="0"/>
              <a:t>Possible Problems: </a:t>
            </a:r>
            <a:r>
              <a:rPr lang="en-US" dirty="0"/>
              <a:t>None</a:t>
            </a:r>
          </a:p>
          <a:p>
            <a:endParaRPr lang="en-US" dirty="0"/>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pPr>
              <a:defRPr/>
            </a:pPr>
            <a:fld id="{2DB3021B-E09F-4CBE-A87D-C8481490014A}" type="slidenum">
              <a:rPr lang="en-US" smtClean="0"/>
              <a:pPr>
                <a:defRPr/>
              </a:pPr>
              <a:t>232</a:t>
            </a:fld>
            <a:endParaRPr lang="en-US" dirty="0"/>
          </a:p>
        </p:txBody>
      </p:sp>
    </p:spTree>
    <p:extLst>
      <p:ext uri="{BB962C8B-B14F-4D97-AF65-F5344CB8AC3E}">
        <p14:creationId xmlns:p14="http://schemas.microsoft.com/office/powerpoint/2010/main" val="1018401225"/>
      </p:ext>
    </p:extLst>
  </p:cSld>
  <p:clrMapOvr>
    <a:masterClrMapping/>
  </p:clrMapOvr>
</p:notes>
</file>

<file path=ppt/notesSlides/notesSlide2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US" b="1" dirty="0"/>
              <a:t>Key Message: </a:t>
            </a:r>
            <a:r>
              <a:rPr lang="en-US" b="0" dirty="0"/>
              <a:t>Other Considerations for Using VAS</a:t>
            </a:r>
          </a:p>
          <a:p>
            <a:pPr eaLnBrk="1" hangingPunct="1"/>
            <a:r>
              <a:rPr lang="en-US" b="1" dirty="0"/>
              <a:t>Est. Presentation Time: </a:t>
            </a:r>
            <a:r>
              <a:rPr lang="en-US" b="0" dirty="0"/>
              <a:t>Less than</a:t>
            </a:r>
            <a:r>
              <a:rPr lang="en-US" b="0" baseline="0" dirty="0"/>
              <a:t> </a:t>
            </a:r>
            <a:r>
              <a:rPr lang="en-US" b="0" dirty="0"/>
              <a:t>1 minute(s)</a:t>
            </a:r>
          </a:p>
          <a:p>
            <a:pPr eaLnBrk="1" hangingPunct="1"/>
            <a:r>
              <a:rPr lang="en-US" b="1" dirty="0"/>
              <a:t>Explanation of Cues/Builds: </a:t>
            </a:r>
            <a:r>
              <a:rPr lang="en-US" dirty="0"/>
              <a:t>None</a:t>
            </a:r>
          </a:p>
          <a:p>
            <a:pPr marL="0" lvl="1" eaLnBrk="1" hangingPunct="1"/>
            <a:r>
              <a:rPr lang="en-US" b="1" dirty="0"/>
              <a:t>Suggested Comments</a:t>
            </a:r>
            <a:r>
              <a:rPr lang="en-US" dirty="0"/>
              <a:t>:</a:t>
            </a:r>
            <a:r>
              <a:rPr lang="en-US" baseline="0" dirty="0"/>
              <a:t> {Self explanatory}</a:t>
            </a:r>
            <a:endParaRPr lang="en-US" sz="1400" dirty="0"/>
          </a:p>
          <a:p>
            <a:pPr eaLnBrk="1" hangingPunct="1"/>
            <a:r>
              <a:rPr lang="en-US" b="1" dirty="0"/>
              <a:t>Suggested Questions: </a:t>
            </a:r>
            <a:r>
              <a:rPr lang="en-US" dirty="0"/>
              <a:t>None</a:t>
            </a:r>
          </a:p>
          <a:p>
            <a:pPr marL="0" marR="0" indent="0" algn="l" defTabSz="914400" rtl="0" eaLnBrk="1" fontAlgn="base" latinLnBrk="0" hangingPunct="1">
              <a:lnSpc>
                <a:spcPct val="100000"/>
              </a:lnSpc>
              <a:spcBef>
                <a:spcPct val="30000"/>
              </a:spcBef>
              <a:spcAft>
                <a:spcPct val="0"/>
              </a:spcAft>
              <a:buClrTx/>
              <a:buSzTx/>
              <a:buFontTx/>
              <a:buNone/>
              <a:tabLst/>
              <a:defRPr/>
            </a:pPr>
            <a:r>
              <a:rPr lang="en-US" b="1" dirty="0"/>
              <a:t>Additional Information: </a:t>
            </a:r>
            <a:r>
              <a:rPr lang="en-US" dirty="0"/>
              <a:t>None</a:t>
            </a:r>
          </a:p>
          <a:p>
            <a:pPr eaLnBrk="1" hangingPunct="1"/>
            <a:r>
              <a:rPr lang="en-US" b="1" dirty="0"/>
              <a:t>Possible Problems: </a:t>
            </a:r>
            <a:r>
              <a:rPr lang="en-US" dirty="0"/>
              <a:t>None</a:t>
            </a:r>
          </a:p>
          <a:p>
            <a:endParaRPr lang="en-US" dirty="0"/>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pPr>
              <a:defRPr/>
            </a:pPr>
            <a:fld id="{2DB3021B-E09F-4CBE-A87D-C8481490014A}" type="slidenum">
              <a:rPr lang="en-US" smtClean="0"/>
              <a:pPr>
                <a:defRPr/>
              </a:pPr>
              <a:t>233</a:t>
            </a:fld>
            <a:endParaRPr lang="en-US" dirty="0"/>
          </a:p>
        </p:txBody>
      </p:sp>
    </p:spTree>
    <p:extLst>
      <p:ext uri="{BB962C8B-B14F-4D97-AF65-F5344CB8AC3E}">
        <p14:creationId xmlns:p14="http://schemas.microsoft.com/office/powerpoint/2010/main" val="610692185"/>
      </p:ext>
    </p:extLst>
  </p:cSld>
  <p:clrMapOvr>
    <a:masterClrMapping/>
  </p:clrMapOvr>
</p:notes>
</file>

<file path=ppt/notesSlides/notesSlide2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5810" name="Rectangle 2"/>
          <p:cNvSpPr>
            <a:spLocks noGrp="1" noRot="1" noChangeAspect="1" noChangeArrowheads="1" noTextEdit="1"/>
          </p:cNvSpPr>
          <p:nvPr>
            <p:ph type="sldImg"/>
          </p:nvPr>
        </p:nvSpPr>
        <p:spPr>
          <a:ln/>
        </p:spPr>
      </p:sp>
      <p:sp>
        <p:nvSpPr>
          <p:cNvPr id="375811" name="Rectangle 3"/>
          <p:cNvSpPr>
            <a:spLocks noGrp="1" noChangeArrowheads="1"/>
          </p:cNvSpPr>
          <p:nvPr>
            <p:ph type="body" idx="1"/>
          </p:nvPr>
        </p:nvSpPr>
        <p:spPr>
          <a:noFill/>
          <a:ln/>
        </p:spPr>
        <p:txBody>
          <a:bodyPr/>
          <a:lstStyle/>
          <a:p>
            <a:pPr eaLnBrk="1" hangingPunct="1"/>
            <a:r>
              <a:rPr lang="en-US" b="1" dirty="0">
                <a:cs typeface="Arial" charset="0"/>
              </a:rPr>
              <a:t>Key Message: </a:t>
            </a:r>
            <a:r>
              <a:rPr lang="en-US" dirty="0">
                <a:cs typeface="Arial" charset="0"/>
              </a:rPr>
              <a:t>Discuss other TCDs</a:t>
            </a:r>
          </a:p>
          <a:p>
            <a:pPr eaLnBrk="1" hangingPunct="1"/>
            <a:r>
              <a:rPr lang="en-US" b="1" dirty="0">
                <a:cs typeface="Arial" charset="0"/>
              </a:rPr>
              <a:t>Est. Presentation Time: </a:t>
            </a:r>
            <a:r>
              <a:rPr lang="en-US" dirty="0">
                <a:cs typeface="Arial" charset="0"/>
              </a:rPr>
              <a:t>1 minute(s)</a:t>
            </a:r>
          </a:p>
          <a:p>
            <a:pPr eaLnBrk="1" hangingPunct="1"/>
            <a:r>
              <a:rPr lang="en-US" b="1" dirty="0">
                <a:cs typeface="Arial" charset="0"/>
              </a:rPr>
              <a:t>Explanation of Cues/Builds: </a:t>
            </a:r>
            <a:r>
              <a:rPr lang="en-US" dirty="0">
                <a:cs typeface="Arial" charset="0"/>
              </a:rPr>
              <a:t>None</a:t>
            </a:r>
          </a:p>
          <a:p>
            <a:pPr eaLnBrk="1" hangingPunct="1"/>
            <a:r>
              <a:rPr lang="en-US" b="1" dirty="0">
                <a:cs typeface="Arial" charset="0"/>
              </a:rPr>
              <a:t>Suggested Comments: </a:t>
            </a:r>
            <a:r>
              <a:rPr lang="en-US" dirty="0">
                <a:cs typeface="Arial" charset="0"/>
              </a:rPr>
              <a:t>There are many other devices applicable to work zones. Of course all should be used in accordance with applicable standards and guidelines.</a:t>
            </a:r>
          </a:p>
          <a:p>
            <a:pPr eaLnBrk="1" hangingPunct="1"/>
            <a:r>
              <a:rPr lang="en-US" b="1" dirty="0">
                <a:cs typeface="Arial" charset="0"/>
              </a:rPr>
              <a:t>Suggested Questions: </a:t>
            </a:r>
            <a:r>
              <a:rPr lang="en-US" dirty="0">
                <a:cs typeface="Arial" charset="0"/>
              </a:rPr>
              <a:t>None</a:t>
            </a:r>
          </a:p>
          <a:p>
            <a:pPr eaLnBrk="1" hangingPunct="1"/>
            <a:r>
              <a:rPr lang="en-US" b="1" dirty="0">
                <a:cs typeface="Arial" charset="0"/>
              </a:rPr>
              <a:t>Additional Information: </a:t>
            </a:r>
            <a:r>
              <a:rPr lang="en-US" dirty="0">
                <a:cs typeface="Arial" charset="0"/>
              </a:rPr>
              <a:t>None</a:t>
            </a:r>
          </a:p>
          <a:p>
            <a:pPr eaLnBrk="1" hangingPunct="1"/>
            <a:r>
              <a:rPr lang="en-US" b="1" dirty="0">
                <a:cs typeface="Arial" charset="0"/>
              </a:rPr>
              <a:t>Possible Problems: </a:t>
            </a:r>
            <a:r>
              <a:rPr lang="en-US" dirty="0">
                <a:cs typeface="Arial" charset="0"/>
              </a:rPr>
              <a:t>Discuss as needed. Students may not be familiar with the use of these devices, particularly barriers. Be prepared to expand.</a:t>
            </a:r>
          </a:p>
        </p:txBody>
      </p:sp>
    </p:spTree>
    <p:extLst>
      <p:ext uri="{BB962C8B-B14F-4D97-AF65-F5344CB8AC3E}">
        <p14:creationId xmlns:p14="http://schemas.microsoft.com/office/powerpoint/2010/main" val="3793945626"/>
      </p:ext>
    </p:extLst>
  </p:cSld>
  <p:clrMapOvr>
    <a:masterClrMapping/>
  </p:clrMapOvr>
</p:notes>
</file>

<file path=ppt/notesSlides/notesSlide2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Rectangle 2"/>
          <p:cNvSpPr>
            <a:spLocks noGrp="1" noRot="1" noChangeAspect="1" noChangeArrowheads="1" noTextEdit="1"/>
          </p:cNvSpPr>
          <p:nvPr>
            <p:ph type="sldImg"/>
          </p:nvPr>
        </p:nvSpPr>
        <p:spPr>
          <a:ln/>
        </p:spPr>
      </p:sp>
      <p:sp>
        <p:nvSpPr>
          <p:cNvPr id="143363" name="Rectangle 3"/>
          <p:cNvSpPr>
            <a:spLocks noGrp="1" noChangeArrowheads="1"/>
          </p:cNvSpPr>
          <p:nvPr>
            <p:ph type="body" idx="1"/>
          </p:nvPr>
        </p:nvSpPr>
        <p:spPr>
          <a:noFill/>
          <a:ln w="9525"/>
        </p:spPr>
        <p:txBody>
          <a:bodyPr/>
          <a:lstStyle/>
          <a:p>
            <a:endParaRPr lang="en-US" dirty="0"/>
          </a:p>
        </p:txBody>
      </p:sp>
    </p:spTree>
    <p:extLst>
      <p:ext uri="{BB962C8B-B14F-4D97-AF65-F5344CB8AC3E}">
        <p14:creationId xmlns:p14="http://schemas.microsoft.com/office/powerpoint/2010/main" val="2213996806"/>
      </p:ext>
    </p:extLst>
  </p:cSld>
  <p:clrMapOvr>
    <a:masterClrMapping/>
  </p:clrMapOvr>
</p:notes>
</file>

<file path=ppt/notesSlides/notesSlide2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Slide Image Placeholder 1"/>
          <p:cNvSpPr>
            <a:spLocks noGrp="1" noRot="1" noChangeAspect="1" noTextEdit="1"/>
          </p:cNvSpPr>
          <p:nvPr>
            <p:ph type="sldImg"/>
          </p:nvPr>
        </p:nvSpPr>
        <p:spPr>
          <a:ln/>
        </p:spPr>
      </p:sp>
      <p:sp>
        <p:nvSpPr>
          <p:cNvPr id="144387" name="Notes Placeholder 2"/>
          <p:cNvSpPr>
            <a:spLocks noGrp="1"/>
          </p:cNvSpPr>
          <p:nvPr>
            <p:ph type="body" idx="1"/>
          </p:nvPr>
        </p:nvSpPr>
        <p:spPr>
          <a:noFill/>
          <a:ln w="9525"/>
        </p:spPr>
        <p:txBody>
          <a:bodyPr/>
          <a:lstStyle/>
          <a:p>
            <a:r>
              <a:rPr lang="en-US" dirty="0"/>
              <a:t>Source FDOT standards</a:t>
            </a:r>
          </a:p>
        </p:txBody>
      </p:sp>
    </p:spTree>
    <p:extLst>
      <p:ext uri="{BB962C8B-B14F-4D97-AF65-F5344CB8AC3E}">
        <p14:creationId xmlns:p14="http://schemas.microsoft.com/office/powerpoint/2010/main" val="3840856790"/>
      </p:ext>
    </p:extLst>
  </p:cSld>
  <p:clrMapOvr>
    <a:masterClrMapping/>
  </p:clrMapOvr>
</p:notes>
</file>

<file path=ppt/notesSlides/notesSlide2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a:t>Source FDOT standards</a:t>
            </a:r>
          </a:p>
          <a:p>
            <a:endParaRPr lang="en-US" dirty="0"/>
          </a:p>
        </p:txBody>
      </p:sp>
    </p:spTree>
    <p:extLst>
      <p:ext uri="{BB962C8B-B14F-4D97-AF65-F5344CB8AC3E}">
        <p14:creationId xmlns:p14="http://schemas.microsoft.com/office/powerpoint/2010/main" val="3473687669"/>
      </p:ext>
    </p:extLst>
  </p:cSld>
  <p:clrMapOvr>
    <a:masterClrMapping/>
  </p:clrMapOvr>
</p:notes>
</file>

<file path=ppt/notesSlides/notesSlide2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a:t>Source FDOT standards</a:t>
            </a:r>
          </a:p>
          <a:p>
            <a:endParaRPr lang="en-US" dirty="0"/>
          </a:p>
        </p:txBody>
      </p:sp>
    </p:spTree>
    <p:extLst>
      <p:ext uri="{BB962C8B-B14F-4D97-AF65-F5344CB8AC3E}">
        <p14:creationId xmlns:p14="http://schemas.microsoft.com/office/powerpoint/2010/main" val="4060705516"/>
      </p:ext>
    </p:extLst>
  </p:cSld>
  <p:clrMapOvr>
    <a:masterClrMapping/>
  </p:clrMapOvr>
</p:notes>
</file>

<file path=ppt/notesSlides/notesSlide2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extLst>
      <p:ext uri="{BB962C8B-B14F-4D97-AF65-F5344CB8AC3E}">
        <p14:creationId xmlns:p14="http://schemas.microsoft.com/office/powerpoint/2010/main" val="3692457009"/>
      </p:ext>
    </p:extLst>
  </p:cSld>
  <p:clrMapOvr>
    <a:masterClrMapping/>
  </p:clrMapOvr>
</p:notes>
</file>

<file path=ppt/notesSlides/notesSlide2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a:t>Source FDOT standards</a:t>
            </a:r>
          </a:p>
          <a:p>
            <a:endParaRPr lang="en-US" dirty="0"/>
          </a:p>
        </p:txBody>
      </p:sp>
    </p:spTree>
    <p:extLst>
      <p:ext uri="{BB962C8B-B14F-4D97-AF65-F5344CB8AC3E}">
        <p14:creationId xmlns:p14="http://schemas.microsoft.com/office/powerpoint/2010/main" val="1626026456"/>
      </p:ext>
    </p:extLst>
  </p:cSld>
  <p:clrMapOvr>
    <a:masterClrMapping/>
  </p:clrMapOvr>
</p:notes>
</file>

<file path=ppt/notesSlides/notesSlide2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6834" name="Slide Image Placeholder 1"/>
          <p:cNvSpPr>
            <a:spLocks noGrp="1" noRot="1" noChangeAspect="1" noTextEdit="1"/>
          </p:cNvSpPr>
          <p:nvPr>
            <p:ph type="sldImg"/>
          </p:nvPr>
        </p:nvSpPr>
        <p:spPr>
          <a:ln/>
        </p:spPr>
      </p:sp>
      <p:sp>
        <p:nvSpPr>
          <p:cNvPr id="376835" name="Notes Placeholder 2"/>
          <p:cNvSpPr>
            <a:spLocks noGrp="1"/>
          </p:cNvSpPr>
          <p:nvPr>
            <p:ph type="body" idx="1"/>
          </p:nvPr>
        </p:nvSpPr>
        <p:spPr>
          <a:noFill/>
          <a:ln/>
        </p:spPr>
        <p:txBody>
          <a:bodyPr/>
          <a:lstStyle/>
          <a:p>
            <a:pPr eaLnBrk="1" hangingPunct="1"/>
            <a:r>
              <a:rPr lang="en-US" b="1" dirty="0">
                <a:cs typeface="Arial" charset="0"/>
              </a:rPr>
              <a:t>Key Message: </a:t>
            </a:r>
            <a:r>
              <a:rPr lang="en-US" dirty="0">
                <a:cs typeface="Arial" charset="0"/>
              </a:rPr>
              <a:t>Introduce contracting strategies</a:t>
            </a:r>
          </a:p>
          <a:p>
            <a:pPr eaLnBrk="1" hangingPunct="1"/>
            <a:r>
              <a:rPr lang="en-US" b="1" dirty="0">
                <a:cs typeface="Arial" charset="0"/>
              </a:rPr>
              <a:t>Est. Presentation Time: </a:t>
            </a:r>
            <a:r>
              <a:rPr lang="en-US" dirty="0">
                <a:cs typeface="Arial" charset="0"/>
              </a:rPr>
              <a:t>1 minute(s)</a:t>
            </a:r>
          </a:p>
          <a:p>
            <a:pPr eaLnBrk="1" hangingPunct="1"/>
            <a:r>
              <a:rPr lang="en-US" b="1" dirty="0">
                <a:cs typeface="Arial" charset="0"/>
              </a:rPr>
              <a:t>Explanation of Cues/Builds: </a:t>
            </a:r>
            <a:r>
              <a:rPr lang="en-US" dirty="0">
                <a:cs typeface="Arial" charset="0"/>
              </a:rPr>
              <a:t>None</a:t>
            </a:r>
          </a:p>
          <a:p>
            <a:r>
              <a:rPr lang="en-US" b="1" dirty="0">
                <a:cs typeface="Arial" charset="0"/>
              </a:rPr>
              <a:t>Suggested Comments: </a:t>
            </a:r>
            <a:r>
              <a:rPr lang="en-US" dirty="0">
                <a:cs typeface="Arial" charset="0"/>
              </a:rPr>
              <a:t>The AASHTO Highway Subcommittee on Construction has developed a catalog of contracting methods and procedures </a:t>
            </a:r>
            <a:r>
              <a:rPr lang="en-US" i="1" dirty="0">
                <a:cs typeface="Arial" charset="0"/>
              </a:rPr>
              <a:t>(Primer on Contracting 2000 1998). Among the </a:t>
            </a:r>
            <a:r>
              <a:rPr lang="en-US" dirty="0">
                <a:cs typeface="Arial" charset="0"/>
              </a:rPr>
              <a:t>specific techniques identified are several pertinent to minimizing lane occupancy. These include:</a:t>
            </a:r>
          </a:p>
          <a:p>
            <a:r>
              <a:rPr lang="en-US" dirty="0">
                <a:cs typeface="Arial" charset="0"/>
              </a:rPr>
              <a:t>• Lane rental,</a:t>
            </a:r>
          </a:p>
          <a:p>
            <a:r>
              <a:rPr lang="en-US" dirty="0">
                <a:cs typeface="Arial" charset="0"/>
              </a:rPr>
              <a:t>• Cost-plus-time bidding,</a:t>
            </a:r>
          </a:p>
          <a:p>
            <a:r>
              <a:rPr lang="en-US" dirty="0">
                <a:cs typeface="Arial" charset="0"/>
              </a:rPr>
              <a:t>• Incentives/disincentives, and</a:t>
            </a:r>
          </a:p>
          <a:p>
            <a:r>
              <a:rPr lang="en-US" dirty="0">
                <a:cs typeface="Arial" charset="0"/>
              </a:rPr>
              <a:t>• Flexible notice-to-proceed dates (or flexible start dates).</a:t>
            </a:r>
          </a:p>
          <a:p>
            <a:pPr eaLnBrk="1" hangingPunct="1"/>
            <a:r>
              <a:rPr lang="en-US" b="1" dirty="0">
                <a:cs typeface="Arial" charset="0"/>
              </a:rPr>
              <a:t>Additional Information: </a:t>
            </a:r>
            <a:r>
              <a:rPr lang="en-US" dirty="0">
                <a:cs typeface="Arial" charset="0"/>
              </a:rPr>
              <a:t>None</a:t>
            </a:r>
          </a:p>
          <a:p>
            <a:pPr eaLnBrk="1" hangingPunct="1"/>
            <a:r>
              <a:rPr lang="en-US" b="1" dirty="0">
                <a:cs typeface="Arial" charset="0"/>
              </a:rPr>
              <a:t>Possible Problems: </a:t>
            </a:r>
            <a:r>
              <a:rPr lang="en-US" dirty="0">
                <a:cs typeface="Arial" charset="0"/>
              </a:rPr>
              <a:t>None</a:t>
            </a:r>
          </a:p>
          <a:p>
            <a:endParaRPr lang="en-US" dirty="0">
              <a:cs typeface="Arial" charset="0"/>
            </a:endParaRPr>
          </a:p>
        </p:txBody>
      </p:sp>
    </p:spTree>
    <p:extLst>
      <p:ext uri="{BB962C8B-B14F-4D97-AF65-F5344CB8AC3E}">
        <p14:creationId xmlns:p14="http://schemas.microsoft.com/office/powerpoint/2010/main" val="65556898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1186" name="Rectangle 2"/>
          <p:cNvSpPr>
            <a:spLocks noGrp="1" noRot="1" noChangeAspect="1" noChangeArrowheads="1" noTextEdit="1"/>
          </p:cNvSpPr>
          <p:nvPr>
            <p:ph type="sldImg"/>
          </p:nvPr>
        </p:nvSpPr>
        <p:spPr>
          <a:xfrm>
            <a:off x="1146175" y="684213"/>
            <a:ext cx="4572000" cy="3430587"/>
          </a:xfrm>
          <a:solidFill>
            <a:srgbClr val="FFFFFF"/>
          </a:solidFill>
          <a:ln/>
        </p:spPr>
      </p:sp>
      <p:sp>
        <p:nvSpPr>
          <p:cNvPr id="221187" name="Rectangle 3"/>
          <p:cNvSpPr>
            <a:spLocks noGrp="1" noChangeArrowheads="1"/>
          </p:cNvSpPr>
          <p:nvPr>
            <p:ph type="body" idx="1"/>
          </p:nvPr>
        </p:nvSpPr>
        <p:spPr>
          <a:xfrm>
            <a:off x="914400" y="4343400"/>
            <a:ext cx="5029200" cy="4116388"/>
          </a:xfrm>
          <a:solidFill>
            <a:srgbClr val="FFFFFF"/>
          </a:solidFill>
          <a:ln/>
        </p:spPr>
        <p:txBody>
          <a:bodyPr lIns="92135" tIns="46068" rIns="92135" bIns="46068"/>
          <a:lstStyle/>
          <a:p>
            <a:pPr eaLnBrk="1" hangingPunct="1"/>
            <a:r>
              <a:rPr lang="en-US" b="1" dirty="0">
                <a:cs typeface="Arial" charset="0"/>
              </a:rPr>
              <a:t>Key Message: </a:t>
            </a:r>
            <a:r>
              <a:rPr lang="en-US" dirty="0">
                <a:cs typeface="Arial" charset="0"/>
              </a:rPr>
              <a:t>Discuss feasible methods to handle traffic</a:t>
            </a:r>
          </a:p>
          <a:p>
            <a:pPr eaLnBrk="1" hangingPunct="1"/>
            <a:r>
              <a:rPr lang="en-US" b="1" dirty="0">
                <a:cs typeface="Arial" charset="0"/>
              </a:rPr>
              <a:t>Est. Presentation Time: </a:t>
            </a:r>
            <a:r>
              <a:rPr lang="en-US" dirty="0">
                <a:cs typeface="Arial" charset="0"/>
              </a:rPr>
              <a:t>1 minute(s)</a:t>
            </a:r>
          </a:p>
          <a:p>
            <a:pPr eaLnBrk="1" hangingPunct="1"/>
            <a:r>
              <a:rPr lang="en-US" b="1" dirty="0">
                <a:cs typeface="Arial" charset="0"/>
              </a:rPr>
              <a:t>Explanation of Cues/Builds: </a:t>
            </a:r>
            <a:r>
              <a:rPr lang="en-US" dirty="0">
                <a:cs typeface="Arial" charset="0"/>
              </a:rPr>
              <a:t>None</a:t>
            </a:r>
          </a:p>
          <a:p>
            <a:pPr eaLnBrk="1" hangingPunct="1"/>
            <a:r>
              <a:rPr lang="en-US" b="1" dirty="0">
                <a:cs typeface="Arial" charset="0"/>
              </a:rPr>
              <a:t>Suggested Comments: </a:t>
            </a:r>
            <a:r>
              <a:rPr lang="en-US" dirty="0">
                <a:cs typeface="Arial" charset="0"/>
              </a:rPr>
              <a:t>Self-explanatory. </a:t>
            </a:r>
          </a:p>
          <a:p>
            <a:pPr eaLnBrk="1" hangingPunct="1"/>
            <a:r>
              <a:rPr lang="en-US" b="1" dirty="0">
                <a:cs typeface="Arial" charset="0"/>
              </a:rPr>
              <a:t>Suggested Questions: </a:t>
            </a:r>
            <a:r>
              <a:rPr lang="en-US" dirty="0">
                <a:cs typeface="Arial" charset="0"/>
              </a:rPr>
              <a:t>None</a:t>
            </a:r>
          </a:p>
          <a:p>
            <a:pPr eaLnBrk="1" hangingPunct="1"/>
            <a:r>
              <a:rPr lang="en-US" b="1" dirty="0">
                <a:cs typeface="Arial" charset="0"/>
              </a:rPr>
              <a:t>Additional Information: </a:t>
            </a:r>
            <a:r>
              <a:rPr lang="en-US" dirty="0">
                <a:cs typeface="Arial" charset="0"/>
              </a:rPr>
              <a:t>None</a:t>
            </a:r>
          </a:p>
          <a:p>
            <a:pPr eaLnBrk="1" hangingPunct="1"/>
            <a:r>
              <a:rPr lang="en-US" b="1" dirty="0">
                <a:cs typeface="Arial" charset="0"/>
              </a:rPr>
              <a:t>Possible Problems: </a:t>
            </a:r>
            <a:r>
              <a:rPr lang="en-US" dirty="0">
                <a:cs typeface="Arial" charset="0"/>
              </a:rPr>
              <a:t>None</a:t>
            </a:r>
          </a:p>
        </p:txBody>
      </p:sp>
    </p:spTree>
    <p:extLst>
      <p:ext uri="{BB962C8B-B14F-4D97-AF65-F5344CB8AC3E}">
        <p14:creationId xmlns:p14="http://schemas.microsoft.com/office/powerpoint/2010/main" val="3914569727"/>
      </p:ext>
    </p:extLst>
  </p:cSld>
  <p:clrMapOvr>
    <a:masterClrMapping/>
  </p:clrMapOvr>
</p:notes>
</file>

<file path=ppt/notesSlides/notesSlide2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7858" name="Slide Image Placeholder 1"/>
          <p:cNvSpPr>
            <a:spLocks noGrp="1" noRot="1" noChangeAspect="1" noTextEdit="1"/>
          </p:cNvSpPr>
          <p:nvPr>
            <p:ph type="sldImg"/>
          </p:nvPr>
        </p:nvSpPr>
        <p:spPr>
          <a:ln/>
        </p:spPr>
      </p:sp>
      <p:sp>
        <p:nvSpPr>
          <p:cNvPr id="377859" name="Notes Placeholder 2"/>
          <p:cNvSpPr>
            <a:spLocks noGrp="1"/>
          </p:cNvSpPr>
          <p:nvPr>
            <p:ph type="body" idx="1"/>
          </p:nvPr>
        </p:nvSpPr>
        <p:spPr>
          <a:noFill/>
          <a:ln/>
        </p:spPr>
        <p:txBody>
          <a:bodyPr/>
          <a:lstStyle/>
          <a:p>
            <a:pPr eaLnBrk="1" hangingPunct="1"/>
            <a:r>
              <a:rPr lang="en-US" b="1" dirty="0">
                <a:cs typeface="Arial" charset="0"/>
              </a:rPr>
              <a:t>Key Message: </a:t>
            </a:r>
            <a:r>
              <a:rPr lang="en-US" dirty="0">
                <a:cs typeface="Arial" charset="0"/>
              </a:rPr>
              <a:t>Discuss contracting strategies and considerations</a:t>
            </a:r>
          </a:p>
          <a:p>
            <a:pPr eaLnBrk="1" hangingPunct="1"/>
            <a:r>
              <a:rPr lang="en-US" b="1" dirty="0">
                <a:cs typeface="Arial" charset="0"/>
              </a:rPr>
              <a:t>Est. Presentation Time: </a:t>
            </a:r>
            <a:r>
              <a:rPr lang="en-US" dirty="0">
                <a:cs typeface="Arial" charset="0"/>
              </a:rPr>
              <a:t>1 minute(s)</a:t>
            </a:r>
          </a:p>
          <a:p>
            <a:pPr eaLnBrk="1" hangingPunct="1"/>
            <a:r>
              <a:rPr lang="en-US" b="1" dirty="0">
                <a:cs typeface="Arial" charset="0"/>
              </a:rPr>
              <a:t>Explanation of Cues/Builds: </a:t>
            </a:r>
            <a:r>
              <a:rPr lang="en-US" dirty="0">
                <a:cs typeface="Arial" charset="0"/>
              </a:rPr>
              <a:t>None</a:t>
            </a:r>
          </a:p>
          <a:p>
            <a:r>
              <a:rPr lang="en-US" b="1" dirty="0">
                <a:cs typeface="Arial" charset="0"/>
              </a:rPr>
              <a:t>Suggested Comments: </a:t>
            </a:r>
            <a:r>
              <a:rPr lang="en-US" dirty="0">
                <a:cs typeface="Arial" charset="0"/>
              </a:rPr>
              <a:t>Innovative contracting methods could complement the TCP. Contract methods such as lane rental, cost-plus-time bidding, and the use of incentives and disincentives, may reduce contractor time in work zones. Many transportation agencies are employing a variety of alternate contracting methods to accelerate construction and reduce the time contractors occupy work zones.</a:t>
            </a:r>
          </a:p>
          <a:p>
            <a:pPr eaLnBrk="1" hangingPunct="1"/>
            <a:r>
              <a:rPr lang="en-US" b="1" dirty="0">
                <a:cs typeface="Arial" charset="0"/>
              </a:rPr>
              <a:t>Suggested Questions: None</a:t>
            </a:r>
            <a:endParaRPr lang="en-US" dirty="0">
              <a:cs typeface="Arial" charset="0"/>
            </a:endParaRPr>
          </a:p>
          <a:p>
            <a:pPr eaLnBrk="1" hangingPunct="1"/>
            <a:r>
              <a:rPr lang="en-US" b="1" dirty="0">
                <a:cs typeface="Arial" charset="0"/>
              </a:rPr>
              <a:t>Additional Information: </a:t>
            </a:r>
            <a:r>
              <a:rPr lang="en-US" dirty="0">
                <a:cs typeface="Arial" charset="0"/>
              </a:rPr>
              <a:t>None</a:t>
            </a:r>
          </a:p>
          <a:p>
            <a:pPr eaLnBrk="1" hangingPunct="1"/>
            <a:r>
              <a:rPr lang="en-US" b="1" dirty="0">
                <a:cs typeface="Arial" charset="0"/>
              </a:rPr>
              <a:t>Possible Problems: </a:t>
            </a:r>
            <a:r>
              <a:rPr lang="en-US" dirty="0">
                <a:cs typeface="Arial" charset="0"/>
              </a:rPr>
              <a:t>None</a:t>
            </a:r>
          </a:p>
          <a:p>
            <a:endParaRPr lang="en-US" dirty="0">
              <a:cs typeface="Arial" charset="0"/>
            </a:endParaRPr>
          </a:p>
        </p:txBody>
      </p:sp>
    </p:spTree>
    <p:extLst>
      <p:ext uri="{BB962C8B-B14F-4D97-AF65-F5344CB8AC3E}">
        <p14:creationId xmlns:p14="http://schemas.microsoft.com/office/powerpoint/2010/main" val="3253737710"/>
      </p:ext>
    </p:extLst>
  </p:cSld>
  <p:clrMapOvr>
    <a:masterClrMapping/>
  </p:clrMapOvr>
</p:notes>
</file>

<file path=ppt/notesSlides/notesSlide2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82" name="Slide Image Placeholder 1"/>
          <p:cNvSpPr>
            <a:spLocks noGrp="1" noRot="1" noChangeAspect="1" noTextEdit="1"/>
          </p:cNvSpPr>
          <p:nvPr>
            <p:ph type="sldImg"/>
          </p:nvPr>
        </p:nvSpPr>
        <p:spPr>
          <a:ln/>
        </p:spPr>
      </p:sp>
      <p:sp>
        <p:nvSpPr>
          <p:cNvPr id="378883" name="Notes Placeholder 2"/>
          <p:cNvSpPr>
            <a:spLocks noGrp="1"/>
          </p:cNvSpPr>
          <p:nvPr>
            <p:ph type="body" idx="1"/>
          </p:nvPr>
        </p:nvSpPr>
        <p:spPr>
          <a:noFill/>
          <a:ln/>
        </p:spPr>
        <p:txBody>
          <a:bodyPr/>
          <a:lstStyle/>
          <a:p>
            <a:pPr eaLnBrk="1" hangingPunct="1"/>
            <a:r>
              <a:rPr lang="en-US" b="1" dirty="0">
                <a:cs typeface="Arial" charset="0"/>
              </a:rPr>
              <a:t>Key Message: </a:t>
            </a:r>
            <a:r>
              <a:rPr lang="en-US" dirty="0">
                <a:cs typeface="Arial" charset="0"/>
              </a:rPr>
              <a:t>Discuss the conventional contract model</a:t>
            </a:r>
          </a:p>
          <a:p>
            <a:pPr eaLnBrk="1" hangingPunct="1"/>
            <a:r>
              <a:rPr lang="en-US" b="1" dirty="0">
                <a:cs typeface="Arial" charset="0"/>
              </a:rPr>
              <a:t>Est. Presentation Time: </a:t>
            </a:r>
            <a:r>
              <a:rPr lang="en-US" dirty="0">
                <a:cs typeface="Arial" charset="0"/>
              </a:rPr>
              <a:t>1 minute(s)</a:t>
            </a:r>
          </a:p>
          <a:p>
            <a:pPr eaLnBrk="1" hangingPunct="1"/>
            <a:r>
              <a:rPr lang="en-US" b="1" dirty="0">
                <a:cs typeface="Arial" charset="0"/>
              </a:rPr>
              <a:t>Explanation of Cues/Builds: </a:t>
            </a:r>
            <a:r>
              <a:rPr lang="en-US" dirty="0">
                <a:cs typeface="Arial" charset="0"/>
              </a:rPr>
              <a:t>Text box appears on click</a:t>
            </a:r>
          </a:p>
          <a:p>
            <a:r>
              <a:rPr lang="en-US" b="1" dirty="0">
                <a:cs typeface="Arial" charset="0"/>
              </a:rPr>
              <a:t>Suggested Comments: </a:t>
            </a:r>
            <a:r>
              <a:rPr lang="en-US" dirty="0">
                <a:cs typeface="Arial" charset="0"/>
              </a:rPr>
              <a:t>The traditional competitive bidding system has served the public well. The foundation of this system is the principle of competitive sealed bids, with the award going to the lowest responsive bidder. The selection of the contract winner is based strictly on cost. The low bid system, however, does not always optimize construction duration. </a:t>
            </a:r>
          </a:p>
          <a:p>
            <a:pPr eaLnBrk="1" hangingPunct="1"/>
            <a:r>
              <a:rPr lang="en-US" b="1" dirty="0">
                <a:cs typeface="Arial" charset="0"/>
              </a:rPr>
              <a:t>Suggested Questions: </a:t>
            </a:r>
            <a:r>
              <a:rPr lang="en-US" dirty="0">
                <a:cs typeface="Arial" charset="0"/>
              </a:rPr>
              <a:t>Do you use this model?</a:t>
            </a:r>
          </a:p>
          <a:p>
            <a:pPr eaLnBrk="1" hangingPunct="1"/>
            <a:r>
              <a:rPr lang="en-US" b="1" dirty="0">
                <a:cs typeface="Arial" charset="0"/>
              </a:rPr>
              <a:t>Additional Information: </a:t>
            </a:r>
            <a:r>
              <a:rPr lang="en-US" dirty="0">
                <a:cs typeface="Arial" charset="0"/>
              </a:rPr>
              <a:t>None</a:t>
            </a:r>
          </a:p>
          <a:p>
            <a:pPr eaLnBrk="1" hangingPunct="1"/>
            <a:r>
              <a:rPr lang="en-US" b="1" dirty="0">
                <a:cs typeface="Arial" charset="0"/>
              </a:rPr>
              <a:t>Possible Problems: </a:t>
            </a:r>
            <a:r>
              <a:rPr lang="en-US" dirty="0">
                <a:cs typeface="Arial" charset="0"/>
              </a:rPr>
              <a:t>None</a:t>
            </a:r>
          </a:p>
          <a:p>
            <a:endParaRPr lang="en-US" dirty="0">
              <a:cs typeface="Arial" charset="0"/>
            </a:endParaRPr>
          </a:p>
        </p:txBody>
      </p:sp>
    </p:spTree>
    <p:extLst>
      <p:ext uri="{BB962C8B-B14F-4D97-AF65-F5344CB8AC3E}">
        <p14:creationId xmlns:p14="http://schemas.microsoft.com/office/powerpoint/2010/main" val="663194271"/>
      </p:ext>
    </p:extLst>
  </p:cSld>
  <p:clrMapOvr>
    <a:masterClrMapping/>
  </p:clrMapOvr>
</p:notes>
</file>

<file path=ppt/notesSlides/notesSlide2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9906" name="Slide Image Placeholder 1"/>
          <p:cNvSpPr>
            <a:spLocks noGrp="1" noRot="1" noChangeAspect="1" noTextEdit="1"/>
          </p:cNvSpPr>
          <p:nvPr>
            <p:ph type="sldImg"/>
          </p:nvPr>
        </p:nvSpPr>
        <p:spPr>
          <a:ln/>
        </p:spPr>
      </p:sp>
      <p:sp>
        <p:nvSpPr>
          <p:cNvPr id="379907" name="Notes Placeholder 2"/>
          <p:cNvSpPr>
            <a:spLocks noGrp="1"/>
          </p:cNvSpPr>
          <p:nvPr>
            <p:ph type="body" idx="1"/>
          </p:nvPr>
        </p:nvSpPr>
        <p:spPr>
          <a:noFill/>
          <a:ln/>
        </p:spPr>
        <p:txBody>
          <a:bodyPr/>
          <a:lstStyle/>
          <a:p>
            <a:pPr eaLnBrk="1" hangingPunct="1"/>
            <a:r>
              <a:rPr lang="en-US" b="1" dirty="0">
                <a:cs typeface="Arial" charset="0"/>
              </a:rPr>
              <a:t>Key Message: </a:t>
            </a:r>
            <a:r>
              <a:rPr lang="en-US" dirty="0">
                <a:cs typeface="Arial" charset="0"/>
              </a:rPr>
              <a:t>Discuss the conventional contract model</a:t>
            </a:r>
          </a:p>
          <a:p>
            <a:pPr eaLnBrk="1" hangingPunct="1"/>
            <a:r>
              <a:rPr lang="en-US" b="1" dirty="0">
                <a:cs typeface="Arial" charset="0"/>
              </a:rPr>
              <a:t>Est. Presentation Time: </a:t>
            </a:r>
            <a:r>
              <a:rPr lang="en-US" dirty="0">
                <a:cs typeface="Arial" charset="0"/>
              </a:rPr>
              <a:t>1 minute(s)</a:t>
            </a:r>
          </a:p>
          <a:p>
            <a:pPr eaLnBrk="1" hangingPunct="1"/>
            <a:r>
              <a:rPr lang="en-US" b="1" dirty="0">
                <a:cs typeface="Arial" charset="0"/>
              </a:rPr>
              <a:t>Explanation of Cues/Builds: </a:t>
            </a:r>
            <a:r>
              <a:rPr lang="en-US" dirty="0">
                <a:cs typeface="Arial" charset="0"/>
              </a:rPr>
              <a:t>Text box appears on click</a:t>
            </a:r>
          </a:p>
          <a:p>
            <a:r>
              <a:rPr lang="en-US" b="1" dirty="0">
                <a:cs typeface="Arial" charset="0"/>
              </a:rPr>
              <a:t>Suggested Comments: </a:t>
            </a:r>
            <a:r>
              <a:rPr lang="en-US" dirty="0">
                <a:cs typeface="Arial" charset="0"/>
              </a:rPr>
              <a:t>In recent years, DOTs have been under increasing pressure to reduce construction time and minimize the impact of construction on the traveling public and local businesses. In response to these pressures, several innovative or “alternative” modifications to the low bid system have been used. Bids that can be accepted based on reduced time, improved quality, centralized accountability, and reduced delays to motorists. Let’s discuss a couple of them.</a:t>
            </a:r>
          </a:p>
          <a:p>
            <a:pPr eaLnBrk="1" hangingPunct="1"/>
            <a:r>
              <a:rPr lang="en-US" b="1" dirty="0">
                <a:cs typeface="Arial" charset="0"/>
              </a:rPr>
              <a:t>Suggested Questions: </a:t>
            </a:r>
            <a:r>
              <a:rPr lang="en-US" dirty="0">
                <a:cs typeface="Arial" charset="0"/>
              </a:rPr>
              <a:t>Have you used alternative procurement techniques? Which ones?</a:t>
            </a:r>
          </a:p>
          <a:p>
            <a:pPr eaLnBrk="1" hangingPunct="1"/>
            <a:r>
              <a:rPr lang="en-US" b="1" dirty="0">
                <a:cs typeface="Arial" charset="0"/>
              </a:rPr>
              <a:t>Additional Information: </a:t>
            </a:r>
            <a:r>
              <a:rPr lang="en-US" dirty="0">
                <a:cs typeface="Arial" charset="0"/>
              </a:rPr>
              <a:t>None</a:t>
            </a:r>
          </a:p>
          <a:p>
            <a:pPr eaLnBrk="1" hangingPunct="1"/>
            <a:r>
              <a:rPr lang="en-US" b="1" dirty="0">
                <a:cs typeface="Arial" charset="0"/>
              </a:rPr>
              <a:t>Possible Problems: </a:t>
            </a:r>
            <a:r>
              <a:rPr lang="en-US" dirty="0">
                <a:cs typeface="Arial" charset="0"/>
              </a:rPr>
              <a:t>None</a:t>
            </a:r>
          </a:p>
          <a:p>
            <a:endParaRPr lang="en-US" dirty="0">
              <a:cs typeface="Arial" charset="0"/>
            </a:endParaRPr>
          </a:p>
        </p:txBody>
      </p:sp>
    </p:spTree>
    <p:extLst>
      <p:ext uri="{BB962C8B-B14F-4D97-AF65-F5344CB8AC3E}">
        <p14:creationId xmlns:p14="http://schemas.microsoft.com/office/powerpoint/2010/main" val="461598488"/>
      </p:ext>
    </p:extLst>
  </p:cSld>
  <p:clrMapOvr>
    <a:masterClrMapping/>
  </p:clrMapOvr>
</p:notes>
</file>

<file path=ppt/notesSlides/notesSlide2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0930" name="Slide Image Placeholder 1"/>
          <p:cNvSpPr>
            <a:spLocks noGrp="1" noRot="1" noChangeAspect="1" noTextEdit="1"/>
          </p:cNvSpPr>
          <p:nvPr>
            <p:ph type="sldImg"/>
          </p:nvPr>
        </p:nvSpPr>
        <p:spPr>
          <a:ln/>
        </p:spPr>
      </p:sp>
      <p:sp>
        <p:nvSpPr>
          <p:cNvPr id="380931" name="Notes Placeholder 2"/>
          <p:cNvSpPr>
            <a:spLocks noGrp="1"/>
          </p:cNvSpPr>
          <p:nvPr>
            <p:ph type="body" idx="1"/>
          </p:nvPr>
        </p:nvSpPr>
        <p:spPr>
          <a:noFill/>
          <a:ln/>
        </p:spPr>
        <p:txBody>
          <a:bodyPr/>
          <a:lstStyle/>
          <a:p>
            <a:pPr eaLnBrk="1" hangingPunct="1"/>
            <a:r>
              <a:rPr lang="en-US" b="1" dirty="0">
                <a:cs typeface="Arial" charset="0"/>
              </a:rPr>
              <a:t>Key Message: </a:t>
            </a:r>
            <a:r>
              <a:rPr lang="en-US" dirty="0">
                <a:cs typeface="Arial" charset="0"/>
              </a:rPr>
              <a:t>Discuss other possible criteria for selecting the winning bid</a:t>
            </a:r>
          </a:p>
          <a:p>
            <a:pPr eaLnBrk="1" hangingPunct="1"/>
            <a:r>
              <a:rPr lang="en-US" b="1" dirty="0">
                <a:cs typeface="Arial" charset="0"/>
              </a:rPr>
              <a:t>Est. Presentation Time: </a:t>
            </a:r>
            <a:r>
              <a:rPr lang="en-US" dirty="0">
                <a:cs typeface="Arial" charset="0"/>
              </a:rPr>
              <a:t>1 minute(s)</a:t>
            </a:r>
          </a:p>
          <a:p>
            <a:pPr eaLnBrk="1" hangingPunct="1"/>
            <a:r>
              <a:rPr lang="en-US" b="1" dirty="0">
                <a:cs typeface="Arial" charset="0"/>
              </a:rPr>
              <a:t>Explanation of Cues/Builds: </a:t>
            </a:r>
            <a:r>
              <a:rPr lang="en-US" dirty="0">
                <a:cs typeface="Arial" charset="0"/>
              </a:rPr>
              <a:t>None</a:t>
            </a:r>
          </a:p>
          <a:p>
            <a:r>
              <a:rPr lang="en-US" b="1" dirty="0">
                <a:cs typeface="Arial" charset="0"/>
              </a:rPr>
              <a:t>Suggested Comments: </a:t>
            </a:r>
            <a:r>
              <a:rPr lang="en-US" dirty="0">
                <a:cs typeface="Arial" charset="0"/>
              </a:rPr>
              <a:t>These are some of the possible criteria that we can use to select the winning bid. We could use reduced project delivery time, reduced motorists’ delays, whether the contractor has centralized accountability (in one organization rather than several) and improved quality of the work.</a:t>
            </a:r>
          </a:p>
          <a:p>
            <a:pPr eaLnBrk="1" hangingPunct="1"/>
            <a:r>
              <a:rPr lang="en-US" b="1" dirty="0">
                <a:cs typeface="Arial" charset="0"/>
              </a:rPr>
              <a:t>Additional Information: </a:t>
            </a:r>
            <a:r>
              <a:rPr lang="en-US" dirty="0">
                <a:cs typeface="Arial" charset="0"/>
              </a:rPr>
              <a:t>If cost is not the criteria, what other criteria can we use? Can you think of any others?</a:t>
            </a:r>
          </a:p>
          <a:p>
            <a:pPr eaLnBrk="1" hangingPunct="1"/>
            <a:r>
              <a:rPr lang="en-US" b="1" dirty="0">
                <a:cs typeface="Arial" charset="0"/>
              </a:rPr>
              <a:t>Possible Problems: </a:t>
            </a:r>
            <a:r>
              <a:rPr lang="en-US" dirty="0">
                <a:cs typeface="Arial" charset="0"/>
              </a:rPr>
              <a:t>None</a:t>
            </a:r>
          </a:p>
          <a:p>
            <a:endParaRPr lang="en-US" dirty="0">
              <a:cs typeface="Arial" charset="0"/>
            </a:endParaRPr>
          </a:p>
        </p:txBody>
      </p:sp>
    </p:spTree>
    <p:extLst>
      <p:ext uri="{BB962C8B-B14F-4D97-AF65-F5344CB8AC3E}">
        <p14:creationId xmlns:p14="http://schemas.microsoft.com/office/powerpoint/2010/main" val="3235872126"/>
      </p:ext>
    </p:extLst>
  </p:cSld>
  <p:clrMapOvr>
    <a:masterClrMapping/>
  </p:clrMapOvr>
</p:notes>
</file>

<file path=ppt/notesSlides/notesSlide2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1954"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normAutofit fontScale="25000" lnSpcReduction="20000"/>
          </a:bodyPr>
          <a:lstStyle/>
          <a:p>
            <a:pPr>
              <a:defRPr/>
            </a:pPr>
            <a:r>
              <a:rPr lang="en-US" sz="4800" b="1" dirty="0"/>
              <a:t>Key Message: </a:t>
            </a:r>
            <a:r>
              <a:rPr lang="en-US" sz="4800" dirty="0"/>
              <a:t>Discuss alternative contracting strategies used in WZs</a:t>
            </a:r>
            <a:endParaRPr lang="en-US" sz="4800" b="1" dirty="0"/>
          </a:p>
          <a:p>
            <a:pPr>
              <a:defRPr/>
            </a:pPr>
            <a:r>
              <a:rPr lang="en-US" sz="4800" b="1" dirty="0"/>
              <a:t>Est. Presentation Time: </a:t>
            </a:r>
            <a:r>
              <a:rPr lang="en-US" sz="4800" dirty="0"/>
              <a:t>2 minutes</a:t>
            </a:r>
          </a:p>
          <a:p>
            <a:pPr>
              <a:defRPr/>
            </a:pPr>
            <a:r>
              <a:rPr lang="en-US" sz="4800" b="1" dirty="0"/>
              <a:t>Explanation of Cues/Builds:</a:t>
            </a:r>
          </a:p>
          <a:p>
            <a:pPr>
              <a:defRPr/>
            </a:pPr>
            <a:r>
              <a:rPr lang="en-US" sz="4800" b="1" dirty="0"/>
              <a:t>Suggested Comments: </a:t>
            </a:r>
            <a:r>
              <a:rPr lang="en-US" sz="4800" dirty="0"/>
              <a:t>Several “project specific” innovative contracting techniques are currently being used and evaluated by a number of State highway agencies. These include the ones listed on the screen. Let’s discuss them in detail.</a:t>
            </a:r>
          </a:p>
          <a:p>
            <a:pPr>
              <a:defRPr/>
            </a:pPr>
            <a:r>
              <a:rPr lang="en-US" sz="4800" b="1" dirty="0"/>
              <a:t>Suggested Questions</a:t>
            </a:r>
            <a:r>
              <a:rPr lang="en-US" sz="4800" dirty="0"/>
              <a:t>: None</a:t>
            </a:r>
          </a:p>
          <a:p>
            <a:pPr>
              <a:defRPr/>
            </a:pPr>
            <a:r>
              <a:rPr lang="en-US" sz="4800" b="1" dirty="0"/>
              <a:t>Additional Information: </a:t>
            </a:r>
            <a:r>
              <a:rPr lang="en-US" sz="4800" dirty="0"/>
              <a:t>These contracting techniques are not work zone strategies, per se, but are sometimes regarded as a means to reduce work zone impacts. In general, the transportation agency uses competitive market-based incentives to attain its objectives. Each of these techniques and night work will be discussed separately. Contracts are legal documents. Agencies are governed by a body of law, including procurement statutes. Therefore, project personnel should be aware of potential limitations and requirements as contracts are awarded and administered.</a:t>
            </a:r>
          </a:p>
          <a:p>
            <a:pPr>
              <a:defRPr/>
            </a:pPr>
            <a:r>
              <a:rPr lang="en-US" sz="4800" dirty="0"/>
              <a:t>Some agencies have combined two strategies in a single contract. For example, lane rental could be combined with A+B bidding or incentive-disincentive provisions. The strategies should be consistent with each other and with agency goals. For example, a lane rental fee structure designed to discourage peak-hour traffic interference may not have its intended effect if the contract also includes an early completion incentive provision that is large enough to economically justify occupying lanes during peak-hour periods. The role and responsibilities of contractors varies substantially with contracting type. This variation is intended. Contracting strategies and some of the associated opportunities and implications are described next.</a:t>
            </a:r>
            <a:endParaRPr lang="en-US" sz="4800" b="1" dirty="0"/>
          </a:p>
          <a:p>
            <a:pPr>
              <a:defRPr/>
            </a:pPr>
            <a:r>
              <a:rPr lang="en-US" sz="4800" b="1" dirty="0"/>
              <a:t>Possible Problems: </a:t>
            </a:r>
            <a:r>
              <a:rPr lang="en-US" sz="4800" dirty="0"/>
              <a:t>Discuss this in general terms since the following slides get into details. T</a:t>
            </a:r>
          </a:p>
          <a:p>
            <a:pPr>
              <a:defRPr/>
            </a:pPr>
            <a:endParaRPr lang="en-US" sz="4800" dirty="0"/>
          </a:p>
          <a:p>
            <a:pPr>
              <a:defRPr/>
            </a:pPr>
            <a:endParaRPr lang="en-US" sz="4800" dirty="0"/>
          </a:p>
          <a:p>
            <a:pPr>
              <a:defRPr/>
            </a:pPr>
            <a:endParaRPr lang="en-US" dirty="0"/>
          </a:p>
        </p:txBody>
      </p:sp>
    </p:spTree>
    <p:extLst>
      <p:ext uri="{BB962C8B-B14F-4D97-AF65-F5344CB8AC3E}">
        <p14:creationId xmlns:p14="http://schemas.microsoft.com/office/powerpoint/2010/main" val="1731468461"/>
      </p:ext>
    </p:extLst>
  </p:cSld>
  <p:clrMapOvr>
    <a:masterClrMapping/>
  </p:clrMapOvr>
</p:notes>
</file>

<file path=ppt/notesSlides/notesSlide2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2978"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normAutofit fontScale="92500" lnSpcReduction="10000"/>
          </a:bodyPr>
          <a:lstStyle/>
          <a:p>
            <a:pPr eaLnBrk="1" hangingPunct="1">
              <a:defRPr/>
            </a:pPr>
            <a:r>
              <a:rPr lang="en-US" b="1" dirty="0"/>
              <a:t>Key Message: </a:t>
            </a:r>
            <a:r>
              <a:rPr lang="en-US" dirty="0"/>
              <a:t>Define A + B Bidding</a:t>
            </a:r>
          </a:p>
          <a:p>
            <a:pPr eaLnBrk="1" hangingPunct="1">
              <a:defRPr/>
            </a:pPr>
            <a:r>
              <a:rPr lang="en-US" b="1" dirty="0"/>
              <a:t>Est. Presentation Time: </a:t>
            </a:r>
            <a:r>
              <a:rPr lang="en-US" dirty="0"/>
              <a:t>1 minute(s)</a:t>
            </a:r>
          </a:p>
          <a:p>
            <a:pPr eaLnBrk="1" hangingPunct="1">
              <a:defRPr/>
            </a:pPr>
            <a:r>
              <a:rPr lang="en-US" b="1" dirty="0"/>
              <a:t>Explanation of Cues/Builds: </a:t>
            </a:r>
            <a:r>
              <a:rPr lang="en-US" dirty="0"/>
              <a:t>None</a:t>
            </a:r>
          </a:p>
          <a:p>
            <a:pPr>
              <a:defRPr/>
            </a:pPr>
            <a:r>
              <a:rPr lang="en-US" b="1" dirty="0"/>
              <a:t>Suggested Comments: </a:t>
            </a:r>
            <a:r>
              <a:rPr lang="en-US" dirty="0"/>
              <a:t>Cost-plus-time (A+B) contract bidding generally reduces the total time of construction, but may not substantially reduce lane occupancy during the construction period. To implement this method, many contractors work off-peak hours, nights, and weekends to complete construction within the time bid. This reduces the impact on the traveling public, a basic goal of reducing lane occupancy. The equation is used to determine the lowest bid. Contractor payments are based on the schedule of bid items (</a:t>
            </a:r>
            <a:r>
              <a:rPr lang="en-US" i="1" dirty="0"/>
              <a:t>A portion </a:t>
            </a:r>
            <a:r>
              <a:rPr lang="en-US" dirty="0"/>
              <a:t>of bid). Additionally, for each day in excess of </a:t>
            </a:r>
            <a:r>
              <a:rPr lang="en-US" i="1" dirty="0"/>
              <a:t>B used by the contractor </a:t>
            </a:r>
            <a:r>
              <a:rPr lang="en-US" dirty="0"/>
              <a:t>to actually complete the work, an assessment is made for road user costs. Frequently, there is a reciprocal incentive provision when the actual number of days to complete construction is less than the number of days bid (</a:t>
            </a:r>
            <a:r>
              <a:rPr lang="en-US" i="1" dirty="0"/>
              <a:t>B). </a:t>
            </a:r>
            <a:r>
              <a:rPr lang="en-US" dirty="0"/>
              <a:t>Typically, the agency’s cost-plus-time contract documents include a work zone design in the same or similar manner as if the contract were a conventional one. Contractors, as bidders and in contract performance, have a strong business incentive to minimize the number of days needed to complete the specified work. Therefore, the contract documents must clearly indicate contractor duties and limitations with regard to traffic control and work zone design. This strategy is generally applied to projects with a high potential for mobility and/or safety impacts, generally on high-volume facilities that do not have reasonable detour routes.</a:t>
            </a:r>
          </a:p>
          <a:p>
            <a:pPr eaLnBrk="1" hangingPunct="1">
              <a:defRPr/>
            </a:pPr>
            <a:r>
              <a:rPr lang="en-US" b="1" dirty="0"/>
              <a:t>Additional Information: </a:t>
            </a:r>
            <a:r>
              <a:rPr lang="en-US" dirty="0"/>
              <a:t>http://ops.fhwa.dot.gov/wz/workshops/accessible/Kent_MWZWB.htm</a:t>
            </a:r>
          </a:p>
          <a:p>
            <a:pPr eaLnBrk="1" hangingPunct="1">
              <a:defRPr/>
            </a:pPr>
            <a:r>
              <a:rPr lang="en-US" b="1" dirty="0"/>
              <a:t>Possible Problems: </a:t>
            </a:r>
            <a:r>
              <a:rPr lang="en-US" dirty="0"/>
              <a:t>Introduce this as a concept. Avoid details to stay on schedule.</a:t>
            </a:r>
          </a:p>
          <a:p>
            <a:pPr>
              <a:defRPr/>
            </a:pPr>
            <a:endParaRPr lang="en-US" dirty="0"/>
          </a:p>
        </p:txBody>
      </p:sp>
    </p:spTree>
    <p:extLst>
      <p:ext uri="{BB962C8B-B14F-4D97-AF65-F5344CB8AC3E}">
        <p14:creationId xmlns:p14="http://schemas.microsoft.com/office/powerpoint/2010/main" val="4203245126"/>
      </p:ext>
    </p:extLst>
  </p:cSld>
  <p:clrMapOvr>
    <a:masterClrMapping/>
  </p:clrMapOvr>
</p:notes>
</file>

<file path=ppt/notesSlides/notesSlide2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4002" name="Slide Image Placeholder 1"/>
          <p:cNvSpPr>
            <a:spLocks noGrp="1" noRot="1" noChangeAspect="1" noTextEdit="1"/>
          </p:cNvSpPr>
          <p:nvPr>
            <p:ph type="sldImg"/>
          </p:nvPr>
        </p:nvSpPr>
        <p:spPr>
          <a:ln/>
        </p:spPr>
      </p:sp>
      <p:sp>
        <p:nvSpPr>
          <p:cNvPr id="384003" name="Notes Placeholder 2"/>
          <p:cNvSpPr>
            <a:spLocks noGrp="1"/>
          </p:cNvSpPr>
          <p:nvPr>
            <p:ph type="body" idx="1"/>
          </p:nvPr>
        </p:nvSpPr>
        <p:spPr>
          <a:noFill/>
          <a:ln/>
        </p:spPr>
        <p:txBody>
          <a:bodyPr/>
          <a:lstStyle/>
          <a:p>
            <a:pPr eaLnBrk="1" hangingPunct="1"/>
            <a:r>
              <a:rPr lang="en-US" sz="1100" b="1" dirty="0">
                <a:cs typeface="Arial" charset="0"/>
              </a:rPr>
              <a:t>Key Message: </a:t>
            </a:r>
            <a:r>
              <a:rPr lang="en-US" sz="1100" dirty="0">
                <a:cs typeface="Arial" charset="0"/>
              </a:rPr>
              <a:t>Define Design-Build Contracting</a:t>
            </a:r>
          </a:p>
          <a:p>
            <a:pPr eaLnBrk="1" hangingPunct="1"/>
            <a:r>
              <a:rPr lang="en-US" sz="1100" b="1" dirty="0">
                <a:cs typeface="Arial" charset="0"/>
              </a:rPr>
              <a:t>Est. Presentation Time: </a:t>
            </a:r>
            <a:r>
              <a:rPr lang="en-US" sz="1100" dirty="0">
                <a:cs typeface="Arial" charset="0"/>
              </a:rPr>
              <a:t>1 minute(s)</a:t>
            </a:r>
          </a:p>
          <a:p>
            <a:pPr eaLnBrk="1" hangingPunct="1"/>
            <a:r>
              <a:rPr lang="en-US" sz="1100" b="1" dirty="0">
                <a:cs typeface="Arial" charset="0"/>
              </a:rPr>
              <a:t>Explanation of Cues/Builds: </a:t>
            </a:r>
            <a:r>
              <a:rPr lang="en-US" sz="1100" dirty="0">
                <a:cs typeface="Arial" charset="0"/>
              </a:rPr>
              <a:t>None</a:t>
            </a:r>
          </a:p>
          <a:p>
            <a:r>
              <a:rPr lang="en-US" sz="1100" b="1" dirty="0">
                <a:cs typeface="Arial" charset="0"/>
              </a:rPr>
              <a:t>Suggested Comments: </a:t>
            </a:r>
            <a:r>
              <a:rPr lang="en-US" sz="1100" dirty="0">
                <a:cs typeface="Arial" charset="0"/>
              </a:rPr>
              <a:t>Under this contracting method, an agency-owner procures a single contract providing for both design and construction. This avoids questions of responsibility and coordination between a contract designer and contract constructor. It has been employed on a wide variety of project scales, including the reconstruction of I-15 in Salt Lake City, Utah. Benefits attributed to design-build contracting include time savings, contractor innovation, and administration efficiencies. Design-build practices are emerging and varied due to the merging of these traditionally separate functions. In many jurisdictions, design service and construction contract procurements are governed by distinct laws and traditions. Federal and state laws may be relevant to contracts that include both categories of service. The development of the entire TMP may be assigned to the design-build contractor. The agency should always specify its high-level requirements and acceptable criteria and processes.</a:t>
            </a:r>
          </a:p>
          <a:p>
            <a:r>
              <a:rPr lang="en-US" sz="1100" b="1" dirty="0">
                <a:cs typeface="Arial" charset="0"/>
              </a:rPr>
              <a:t>Additional Information: </a:t>
            </a:r>
            <a:r>
              <a:rPr lang="en-US" sz="1100" dirty="0">
                <a:cs typeface="Arial" charset="0"/>
              </a:rPr>
              <a:t>State transportation agencies have shown an increasing interest in design-build contracting as an alternate contracting technique. Under the design-build approach, the contracting agency identifies the end result parameters and establishes the design criteria for a project. The design- build contractor is responsible for both design and construction of the facility and develops a design proposal in agreement with agency requirements, which optimizes the contractor's construction abilities. Design-build contracting is particularly suited for projects that fit the design- build process, such as complex</a:t>
            </a:r>
          </a:p>
          <a:p>
            <a:pPr eaLnBrk="1" hangingPunct="1"/>
            <a:r>
              <a:rPr lang="en-US" sz="1100" b="1" dirty="0">
                <a:cs typeface="Arial" charset="0"/>
              </a:rPr>
              <a:t>Possible Problems: </a:t>
            </a:r>
            <a:r>
              <a:rPr lang="en-US" sz="1100" dirty="0">
                <a:cs typeface="Arial" charset="0"/>
              </a:rPr>
              <a:t>Introduce this as a concept. Avoid details to stay on schedule.</a:t>
            </a:r>
          </a:p>
          <a:p>
            <a:endParaRPr lang="en-US" dirty="0">
              <a:cs typeface="Arial" charset="0"/>
            </a:endParaRPr>
          </a:p>
          <a:p>
            <a:endParaRPr lang="en-US" dirty="0">
              <a:cs typeface="Arial" charset="0"/>
            </a:endParaRPr>
          </a:p>
        </p:txBody>
      </p:sp>
    </p:spTree>
    <p:extLst>
      <p:ext uri="{BB962C8B-B14F-4D97-AF65-F5344CB8AC3E}">
        <p14:creationId xmlns:p14="http://schemas.microsoft.com/office/powerpoint/2010/main" val="2363357130"/>
      </p:ext>
    </p:extLst>
  </p:cSld>
  <p:clrMapOvr>
    <a:masterClrMapping/>
  </p:clrMapOvr>
</p:notes>
</file>

<file path=ppt/notesSlides/notesSlide2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5026" name="Slide Image Placeholder 1"/>
          <p:cNvSpPr>
            <a:spLocks noGrp="1" noRot="1" noChangeAspect="1" noTextEdit="1"/>
          </p:cNvSpPr>
          <p:nvPr>
            <p:ph type="sldImg"/>
          </p:nvPr>
        </p:nvSpPr>
        <p:spPr>
          <a:ln/>
        </p:spPr>
      </p:sp>
      <p:sp>
        <p:nvSpPr>
          <p:cNvPr id="385027" name="Notes Placeholder 2"/>
          <p:cNvSpPr>
            <a:spLocks noGrp="1"/>
          </p:cNvSpPr>
          <p:nvPr>
            <p:ph type="body" idx="1"/>
          </p:nvPr>
        </p:nvSpPr>
        <p:spPr>
          <a:noFill/>
          <a:ln/>
        </p:spPr>
        <p:txBody>
          <a:bodyPr/>
          <a:lstStyle/>
          <a:p>
            <a:pPr eaLnBrk="1" hangingPunct="1"/>
            <a:r>
              <a:rPr lang="en-US" b="1" dirty="0">
                <a:cs typeface="Arial" charset="0"/>
              </a:rPr>
              <a:t>Key Message: </a:t>
            </a:r>
            <a:r>
              <a:rPr lang="en-US" dirty="0">
                <a:cs typeface="Arial" charset="0"/>
              </a:rPr>
              <a:t>Define Incentive-Disincentive Provisions</a:t>
            </a:r>
          </a:p>
          <a:p>
            <a:pPr eaLnBrk="1" hangingPunct="1"/>
            <a:r>
              <a:rPr lang="en-US" b="1" dirty="0">
                <a:cs typeface="Arial" charset="0"/>
              </a:rPr>
              <a:t>Est. Presentation Time: </a:t>
            </a:r>
            <a:r>
              <a:rPr lang="en-US" dirty="0">
                <a:cs typeface="Arial" charset="0"/>
              </a:rPr>
              <a:t>1-2 minute(s)</a:t>
            </a:r>
          </a:p>
          <a:p>
            <a:pPr eaLnBrk="1" hangingPunct="1"/>
            <a:r>
              <a:rPr lang="en-US" b="1" dirty="0">
                <a:cs typeface="Arial" charset="0"/>
              </a:rPr>
              <a:t>Explanation of Cues/Builds: </a:t>
            </a:r>
            <a:r>
              <a:rPr lang="en-US" dirty="0">
                <a:cs typeface="Arial" charset="0"/>
              </a:rPr>
              <a:t>None</a:t>
            </a:r>
          </a:p>
          <a:p>
            <a:r>
              <a:rPr lang="en-US" b="1" dirty="0">
                <a:cs typeface="Arial" charset="0"/>
              </a:rPr>
              <a:t>Suggested Comments: </a:t>
            </a:r>
            <a:r>
              <a:rPr lang="en-US" dirty="0">
                <a:cs typeface="Arial" charset="0"/>
              </a:rPr>
              <a:t>Incentive-disincentive contract provisions provide for specified financial consequences to contractors based on actual completion of identified work (considered critical by the agency owner) relative to scheduled completion. The schedule (calendar days or completion date) for critical work items is established by the owner agency and identified in the bid documents. A daily incentive-disincentive amount is also established by the owner agency in the procurement documents. Additional contractor payment (i.e., incentive payment) is made for each day that the identified critical work is completed ahead of schedule, and contractor payment is reduced for each day that the contractor overruns the scheduled completion. Incentive-disincentive provisions are intended primarily to minimize work zone impacts on critical projects. The determination of incentive-disincentive daily amounts includes consideration of traffic safety, road user delay, and maintenance of traffic costs.</a:t>
            </a:r>
          </a:p>
          <a:p>
            <a:pPr eaLnBrk="1" hangingPunct="1"/>
            <a:r>
              <a:rPr lang="en-US" b="1" dirty="0">
                <a:cs typeface="Arial" charset="0"/>
              </a:rPr>
              <a:t>Additional Information: </a:t>
            </a:r>
            <a:r>
              <a:rPr lang="en-US" dirty="0">
                <a:cs typeface="Arial" charset="0"/>
              </a:rPr>
              <a:t>None</a:t>
            </a:r>
          </a:p>
          <a:p>
            <a:pPr eaLnBrk="1" hangingPunct="1"/>
            <a:r>
              <a:rPr lang="en-US" b="1" dirty="0">
                <a:cs typeface="Arial" charset="0"/>
              </a:rPr>
              <a:t>Possible Problems: </a:t>
            </a:r>
            <a:r>
              <a:rPr lang="en-US" dirty="0">
                <a:cs typeface="Arial" charset="0"/>
              </a:rPr>
              <a:t>Introduce this as a concept. Avoid details to stay on schedule.</a:t>
            </a:r>
          </a:p>
          <a:p>
            <a:endParaRPr lang="en-US" dirty="0">
              <a:cs typeface="Arial" charset="0"/>
            </a:endParaRPr>
          </a:p>
          <a:p>
            <a:endParaRPr lang="en-US" dirty="0">
              <a:cs typeface="Arial" charset="0"/>
            </a:endParaRPr>
          </a:p>
        </p:txBody>
      </p:sp>
    </p:spTree>
    <p:extLst>
      <p:ext uri="{BB962C8B-B14F-4D97-AF65-F5344CB8AC3E}">
        <p14:creationId xmlns:p14="http://schemas.microsoft.com/office/powerpoint/2010/main" val="3435304245"/>
      </p:ext>
    </p:extLst>
  </p:cSld>
  <p:clrMapOvr>
    <a:masterClrMapping/>
  </p:clrMapOvr>
</p:notes>
</file>

<file path=ppt/notesSlides/notesSlide2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6050"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normAutofit fontScale="92500" lnSpcReduction="10000"/>
          </a:bodyPr>
          <a:lstStyle/>
          <a:p>
            <a:pPr eaLnBrk="1" hangingPunct="1">
              <a:defRPr/>
            </a:pPr>
            <a:r>
              <a:rPr lang="en-US" b="1" dirty="0"/>
              <a:t>Key Message: </a:t>
            </a:r>
            <a:r>
              <a:rPr lang="en-US" dirty="0"/>
              <a:t>Define Lane Rental Provisions</a:t>
            </a:r>
          </a:p>
          <a:p>
            <a:pPr eaLnBrk="1" hangingPunct="1">
              <a:defRPr/>
            </a:pPr>
            <a:r>
              <a:rPr lang="en-US" b="1" dirty="0"/>
              <a:t>Est. Presentation Time: </a:t>
            </a:r>
            <a:r>
              <a:rPr lang="en-US" dirty="0"/>
              <a:t>1-2 minute(s)</a:t>
            </a:r>
          </a:p>
          <a:p>
            <a:pPr eaLnBrk="1" hangingPunct="1">
              <a:defRPr/>
            </a:pPr>
            <a:r>
              <a:rPr lang="en-US" b="1" dirty="0"/>
              <a:t>Explanation of Cues/Builds: </a:t>
            </a:r>
            <a:r>
              <a:rPr lang="en-US" dirty="0"/>
              <a:t>None</a:t>
            </a:r>
          </a:p>
          <a:p>
            <a:pPr>
              <a:defRPr/>
            </a:pPr>
            <a:r>
              <a:rPr lang="en-US" b="1" dirty="0"/>
              <a:t>Suggested Comments: </a:t>
            </a:r>
            <a:r>
              <a:rPr lang="en-US" dirty="0"/>
              <a:t>Lane rental involves assessing the contractor a pre-established fee to occupy a travel lane or shoulder as part of the contract. Rental rates are established by the agency in the procurement documents and are typically stated in dollars per travel lane or shoulder per time period (e.g., day, hour, or faction of hour), with peak periods carrying higher rates. The anticipated times or durations of occupation are not stated in the agency procurement or bid. The contract is awarded to the low bidder on the basis of pay items. During execution of the contract, rental fees are computed by the agency based on the agency’s rental rates and actual times that the contractor occupies travel lanes and shoulders. The rental fees reduce the net amount paid to the contractor and provide a financial incentive to minimize the duration of contractor occupations and hasten return of the facility to service. The lane rental approach allows some flexibility in the distribution of work zone design assignments between agency and contractor. The conventional approach of providing a work zone design with the contract documents is workable and common. When a TTC and/or construction phasing plan are provided, the competitive and innovative forces are focused on minimizing the time that travel lanes are occupied while completing the identified work. Alternatively, an agency may identify the high level requirements and lane rental fee schedule. This more open approach allows the contractor greater flexibility and more areas of potential innovation. This approach has been used for several freeway paving projects.</a:t>
            </a:r>
          </a:p>
          <a:p>
            <a:pPr eaLnBrk="1" hangingPunct="1">
              <a:defRPr/>
            </a:pPr>
            <a:r>
              <a:rPr lang="en-US" b="1" dirty="0"/>
              <a:t>Additional Information: </a:t>
            </a:r>
            <a:r>
              <a:rPr lang="en-US" dirty="0"/>
              <a:t>None</a:t>
            </a:r>
          </a:p>
          <a:p>
            <a:pPr eaLnBrk="1" hangingPunct="1">
              <a:defRPr/>
            </a:pPr>
            <a:r>
              <a:rPr lang="en-US" b="1" dirty="0"/>
              <a:t>Possible Problems: </a:t>
            </a:r>
            <a:r>
              <a:rPr lang="en-US" dirty="0"/>
              <a:t>Introduce this as a concept. Avoid details to stay on schedule.</a:t>
            </a:r>
          </a:p>
          <a:p>
            <a:pPr>
              <a:defRPr/>
            </a:pPr>
            <a:endParaRPr lang="en-US" dirty="0"/>
          </a:p>
          <a:p>
            <a:pPr>
              <a:defRPr/>
            </a:pPr>
            <a:endParaRPr lang="en-US" dirty="0"/>
          </a:p>
          <a:p>
            <a:pPr>
              <a:defRPr/>
            </a:pPr>
            <a:endParaRPr lang="en-US" dirty="0"/>
          </a:p>
        </p:txBody>
      </p:sp>
    </p:spTree>
    <p:extLst>
      <p:ext uri="{BB962C8B-B14F-4D97-AF65-F5344CB8AC3E}">
        <p14:creationId xmlns:p14="http://schemas.microsoft.com/office/powerpoint/2010/main" val="1590542426"/>
      </p:ext>
    </p:extLst>
  </p:cSld>
  <p:clrMapOvr>
    <a:masterClrMapping/>
  </p:clrMapOvr>
</p:notes>
</file>

<file path=ppt/notesSlides/notesSlide2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7074" name="Slide Image Placeholder 1"/>
          <p:cNvSpPr>
            <a:spLocks noGrp="1" noRot="1" noChangeAspect="1" noTextEdit="1"/>
          </p:cNvSpPr>
          <p:nvPr>
            <p:ph type="sldImg"/>
          </p:nvPr>
        </p:nvSpPr>
        <p:spPr>
          <a:ln/>
        </p:spPr>
      </p:sp>
      <p:sp>
        <p:nvSpPr>
          <p:cNvPr id="387075" name="Notes Placeholder 2"/>
          <p:cNvSpPr>
            <a:spLocks noGrp="1"/>
          </p:cNvSpPr>
          <p:nvPr>
            <p:ph type="body" idx="1"/>
          </p:nvPr>
        </p:nvSpPr>
        <p:spPr>
          <a:noFill/>
          <a:ln/>
        </p:spPr>
        <p:txBody>
          <a:bodyPr/>
          <a:lstStyle/>
          <a:p>
            <a:pPr eaLnBrk="1" hangingPunct="1"/>
            <a:r>
              <a:rPr lang="en-US" b="1" dirty="0">
                <a:cs typeface="Arial" charset="0"/>
              </a:rPr>
              <a:t>Key Message: </a:t>
            </a:r>
            <a:r>
              <a:rPr lang="en-US" dirty="0">
                <a:cs typeface="Arial" charset="0"/>
              </a:rPr>
              <a:t>Define Flexible Notice to Proceed</a:t>
            </a:r>
          </a:p>
          <a:p>
            <a:pPr eaLnBrk="1" hangingPunct="1"/>
            <a:r>
              <a:rPr lang="en-US" b="1" dirty="0">
                <a:cs typeface="Arial" charset="0"/>
              </a:rPr>
              <a:t>Est. Presentation Time: </a:t>
            </a:r>
            <a:r>
              <a:rPr lang="en-US" dirty="0">
                <a:cs typeface="Arial" charset="0"/>
              </a:rPr>
              <a:t>1-2 minute(s)</a:t>
            </a:r>
          </a:p>
          <a:p>
            <a:pPr eaLnBrk="1" hangingPunct="1"/>
            <a:r>
              <a:rPr lang="en-US" b="1" dirty="0">
                <a:cs typeface="Arial" charset="0"/>
              </a:rPr>
              <a:t>Explanation of Cues/Builds: </a:t>
            </a:r>
            <a:r>
              <a:rPr lang="en-US" dirty="0">
                <a:cs typeface="Arial" charset="0"/>
              </a:rPr>
              <a:t>None</a:t>
            </a:r>
          </a:p>
          <a:p>
            <a:r>
              <a:rPr lang="en-US" b="1" dirty="0">
                <a:cs typeface="Arial" charset="0"/>
              </a:rPr>
              <a:t>Suggested Comments: </a:t>
            </a:r>
            <a:r>
              <a:rPr lang="en-US" dirty="0">
                <a:cs typeface="Arial" charset="0"/>
              </a:rPr>
              <a:t>Flexible notice-to-proceed dates (variable start dates) is an approach that gives the contractor the option of selecting, within a specified period, when construction can begin. Although the number of calendar days of construction time is specified, and the contractor may be required to bid time, a flexible start date is still allowed. Normally, the contractor begins work shortly after the "Notice to Proceed." With flexible starting provisions, the contractor is allowed to extend this period of time (usually up to 100 days) before starting construction </a:t>
            </a:r>
            <a:r>
              <a:rPr lang="en-US" i="1" dirty="0">
                <a:cs typeface="Arial" charset="0"/>
              </a:rPr>
              <a:t>(Alternate Contracting Users Guide 1997 and Primer on Contracting 2000 1998). FLDOT uses flexible start </a:t>
            </a:r>
            <a:r>
              <a:rPr lang="en-US" dirty="0">
                <a:cs typeface="Arial" charset="0"/>
              </a:rPr>
              <a:t>dates for two reasons. First, this technique reduces the length of time the public is exposed to construction conditions. Second, the probability of completing construction within the authorized contract time is increased. This technique provides the contractor with more time to plan and schedule the use of equipment and manpower prior to the start of construction. Scheduling problems that may delay contract completion are avoided and public exposure to adverse construction conditions is reduced.</a:t>
            </a:r>
          </a:p>
          <a:p>
            <a:pPr eaLnBrk="1" hangingPunct="1"/>
            <a:r>
              <a:rPr lang="en-US" b="1" dirty="0">
                <a:cs typeface="Arial" charset="0"/>
              </a:rPr>
              <a:t>Additional Information: </a:t>
            </a:r>
            <a:r>
              <a:rPr lang="en-US" dirty="0">
                <a:cs typeface="Arial" charset="0"/>
              </a:rPr>
              <a:t>None</a:t>
            </a:r>
          </a:p>
          <a:p>
            <a:pPr eaLnBrk="1" hangingPunct="1"/>
            <a:r>
              <a:rPr lang="en-US" b="1" dirty="0">
                <a:cs typeface="Arial" charset="0"/>
              </a:rPr>
              <a:t>Possible Problems: </a:t>
            </a:r>
            <a:r>
              <a:rPr lang="en-US" dirty="0">
                <a:cs typeface="Arial" charset="0"/>
              </a:rPr>
              <a:t>Introduce this as a concept. Avoid details to stay on schedule.</a:t>
            </a:r>
          </a:p>
          <a:p>
            <a:endParaRPr lang="en-US" dirty="0">
              <a:cs typeface="Arial" charset="0"/>
            </a:endParaRPr>
          </a:p>
          <a:p>
            <a:endParaRPr lang="en-US" dirty="0">
              <a:cs typeface="Arial" charset="0"/>
            </a:endParaRPr>
          </a:p>
          <a:p>
            <a:endParaRPr lang="en-US" dirty="0">
              <a:cs typeface="Arial" charset="0"/>
            </a:endParaRPr>
          </a:p>
          <a:p>
            <a:endParaRPr lang="en-US" dirty="0">
              <a:cs typeface="Arial" charset="0"/>
            </a:endParaRPr>
          </a:p>
          <a:p>
            <a:endParaRPr lang="en-US" dirty="0">
              <a:cs typeface="Arial" charset="0"/>
            </a:endParaRPr>
          </a:p>
        </p:txBody>
      </p:sp>
    </p:spTree>
    <p:extLst>
      <p:ext uri="{BB962C8B-B14F-4D97-AF65-F5344CB8AC3E}">
        <p14:creationId xmlns:p14="http://schemas.microsoft.com/office/powerpoint/2010/main" val="48592973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2210" name="Rectangle 2"/>
          <p:cNvSpPr>
            <a:spLocks noGrp="1" noRot="1" noChangeAspect="1" noChangeArrowheads="1" noTextEdit="1"/>
          </p:cNvSpPr>
          <p:nvPr>
            <p:ph type="sldImg"/>
          </p:nvPr>
        </p:nvSpPr>
        <p:spPr>
          <a:ln/>
        </p:spPr>
      </p:sp>
      <p:sp>
        <p:nvSpPr>
          <p:cNvPr id="222211" name="Rectangle 3"/>
          <p:cNvSpPr>
            <a:spLocks noGrp="1" noChangeArrowheads="1"/>
          </p:cNvSpPr>
          <p:nvPr>
            <p:ph type="body" idx="1"/>
          </p:nvPr>
        </p:nvSpPr>
        <p:spPr>
          <a:xfrm>
            <a:off x="609600" y="4343400"/>
            <a:ext cx="5715000" cy="4114800"/>
          </a:xfrm>
          <a:noFill/>
          <a:ln/>
        </p:spPr>
        <p:txBody>
          <a:bodyPr/>
          <a:lstStyle/>
          <a:p>
            <a:pPr eaLnBrk="1" hangingPunct="1"/>
            <a:r>
              <a:rPr lang="en-US" b="1" dirty="0">
                <a:cs typeface="Arial" charset="0"/>
              </a:rPr>
              <a:t>Key Message: </a:t>
            </a:r>
            <a:r>
              <a:rPr lang="en-US" dirty="0">
                <a:cs typeface="Arial" charset="0"/>
              </a:rPr>
              <a:t>Introduce how the TTC strategies are organized</a:t>
            </a:r>
          </a:p>
          <a:p>
            <a:pPr eaLnBrk="1" hangingPunct="1"/>
            <a:r>
              <a:rPr lang="en-US" b="1" dirty="0">
                <a:cs typeface="Arial" charset="0"/>
              </a:rPr>
              <a:t>Est. Presentation Time: </a:t>
            </a:r>
            <a:r>
              <a:rPr lang="en-US" dirty="0">
                <a:cs typeface="Arial" charset="0"/>
              </a:rPr>
              <a:t>2 minute(s)</a:t>
            </a:r>
            <a:endParaRPr lang="en-US" b="1" dirty="0">
              <a:cs typeface="Arial" charset="0"/>
            </a:endParaRPr>
          </a:p>
          <a:p>
            <a:pPr eaLnBrk="1" hangingPunct="1"/>
            <a:r>
              <a:rPr lang="en-US" b="1" dirty="0">
                <a:cs typeface="Arial" charset="0"/>
              </a:rPr>
              <a:t>Explanation of Cues/Builds: </a:t>
            </a:r>
            <a:endParaRPr lang="en-US" dirty="0">
              <a:cs typeface="Arial" charset="0"/>
            </a:endParaRPr>
          </a:p>
          <a:p>
            <a:pPr eaLnBrk="1" hangingPunct="1"/>
            <a:r>
              <a:rPr lang="en-US" b="1" dirty="0">
                <a:cs typeface="Arial" charset="0"/>
              </a:rPr>
              <a:t>Suggested Comments: </a:t>
            </a:r>
            <a:r>
              <a:rPr lang="en-US" dirty="0">
                <a:cs typeface="Arial" charset="0"/>
              </a:rPr>
              <a:t>Self explanatory</a:t>
            </a:r>
          </a:p>
          <a:p>
            <a:pPr eaLnBrk="1" hangingPunct="1"/>
            <a:r>
              <a:rPr lang="en-US" b="1" dirty="0">
                <a:cs typeface="Arial" charset="0"/>
              </a:rPr>
              <a:t>Suggested Questions: </a:t>
            </a:r>
            <a:r>
              <a:rPr lang="en-US" dirty="0">
                <a:cs typeface="Arial" charset="0"/>
              </a:rPr>
              <a:t>None</a:t>
            </a:r>
          </a:p>
          <a:p>
            <a:pPr eaLnBrk="1" hangingPunct="1"/>
            <a:r>
              <a:rPr lang="en-US" b="1" dirty="0">
                <a:cs typeface="Arial" charset="0"/>
              </a:rPr>
              <a:t>Additional Information: </a:t>
            </a:r>
            <a:r>
              <a:rPr lang="en-US" dirty="0">
                <a:cs typeface="Arial" charset="0"/>
              </a:rPr>
              <a:t>None</a:t>
            </a:r>
            <a:endParaRPr lang="en-US" b="1" dirty="0">
              <a:cs typeface="Arial" charset="0"/>
            </a:endParaRPr>
          </a:p>
          <a:p>
            <a:pPr eaLnBrk="1" hangingPunct="1"/>
            <a:r>
              <a:rPr lang="en-US" b="1" dirty="0">
                <a:cs typeface="Arial" charset="0"/>
              </a:rPr>
              <a:t>Possible Problems: </a:t>
            </a:r>
            <a:r>
              <a:rPr lang="en-US" dirty="0">
                <a:cs typeface="Arial" charset="0"/>
              </a:rPr>
              <a:t>None</a:t>
            </a:r>
          </a:p>
          <a:p>
            <a:pPr eaLnBrk="1" hangingPunct="1"/>
            <a:endParaRPr lang="en-US" dirty="0">
              <a:cs typeface="Arial" charset="0"/>
            </a:endParaRPr>
          </a:p>
          <a:p>
            <a:pPr eaLnBrk="1" hangingPunct="1"/>
            <a:endParaRPr lang="en-US" dirty="0">
              <a:cs typeface="Arial" charset="0"/>
            </a:endParaRPr>
          </a:p>
        </p:txBody>
      </p:sp>
    </p:spTree>
    <p:extLst>
      <p:ext uri="{BB962C8B-B14F-4D97-AF65-F5344CB8AC3E}">
        <p14:creationId xmlns:p14="http://schemas.microsoft.com/office/powerpoint/2010/main" val="2853853703"/>
      </p:ext>
    </p:extLst>
  </p:cSld>
  <p:clrMapOvr>
    <a:masterClrMapping/>
  </p:clrMapOvr>
</p:notes>
</file>

<file path=ppt/notesSlides/notesSlide2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8098" name="Slide Image Placeholder 1"/>
          <p:cNvSpPr>
            <a:spLocks noGrp="1" noRot="1" noChangeAspect="1" noTextEdit="1"/>
          </p:cNvSpPr>
          <p:nvPr>
            <p:ph type="sldImg"/>
          </p:nvPr>
        </p:nvSpPr>
        <p:spPr>
          <a:ln/>
        </p:spPr>
      </p:sp>
      <p:sp>
        <p:nvSpPr>
          <p:cNvPr id="388099" name="Notes Placeholder 2"/>
          <p:cNvSpPr>
            <a:spLocks noGrp="1"/>
          </p:cNvSpPr>
          <p:nvPr>
            <p:ph type="body" idx="1"/>
          </p:nvPr>
        </p:nvSpPr>
        <p:spPr>
          <a:noFill/>
          <a:ln/>
        </p:spPr>
        <p:txBody>
          <a:bodyPr/>
          <a:lstStyle/>
          <a:p>
            <a:pPr eaLnBrk="1" hangingPunct="1"/>
            <a:r>
              <a:rPr lang="en-US" b="1" dirty="0">
                <a:cs typeface="Arial" charset="0"/>
              </a:rPr>
              <a:t>Key Message: </a:t>
            </a:r>
            <a:r>
              <a:rPr lang="en-US" dirty="0">
                <a:cs typeface="Arial" charset="0"/>
              </a:rPr>
              <a:t>Discuss Evaluation of WZ Designs Proposed by Contractors</a:t>
            </a:r>
          </a:p>
          <a:p>
            <a:pPr eaLnBrk="1" hangingPunct="1"/>
            <a:r>
              <a:rPr lang="en-US" b="1" dirty="0">
                <a:cs typeface="Arial" charset="0"/>
              </a:rPr>
              <a:t>Est. Presentation Time: </a:t>
            </a:r>
            <a:r>
              <a:rPr lang="en-US" dirty="0">
                <a:cs typeface="Arial" charset="0"/>
              </a:rPr>
              <a:t>1 minute(s)</a:t>
            </a:r>
          </a:p>
          <a:p>
            <a:pPr eaLnBrk="1" hangingPunct="1"/>
            <a:r>
              <a:rPr lang="en-US" b="1" dirty="0">
                <a:cs typeface="Arial" charset="0"/>
              </a:rPr>
              <a:t>Explanation of Cues/Builds: </a:t>
            </a:r>
            <a:r>
              <a:rPr lang="en-US" dirty="0">
                <a:cs typeface="Arial" charset="0"/>
              </a:rPr>
              <a:t>None</a:t>
            </a:r>
          </a:p>
          <a:p>
            <a:pPr eaLnBrk="1" hangingPunct="1"/>
            <a:r>
              <a:rPr lang="en-US" b="1" dirty="0">
                <a:cs typeface="Arial" charset="0"/>
              </a:rPr>
              <a:t>Suggested Comments: </a:t>
            </a:r>
            <a:r>
              <a:rPr lang="en-US" dirty="0">
                <a:cs typeface="Arial" charset="0"/>
              </a:rPr>
              <a:t>There are situations under which contractors develop work zone designs and submit them for agency approval or concurrence. There should be a basis for the review. Requiring a PE stamp is not enough!</a:t>
            </a:r>
          </a:p>
          <a:p>
            <a:pPr eaLnBrk="1" hangingPunct="1"/>
            <a:r>
              <a:rPr lang="en-US" b="1" dirty="0">
                <a:cs typeface="Arial" charset="0"/>
              </a:rPr>
              <a:t>Suggested Questions: </a:t>
            </a:r>
            <a:r>
              <a:rPr lang="en-US" dirty="0">
                <a:cs typeface="Arial" charset="0"/>
              </a:rPr>
              <a:t>None</a:t>
            </a:r>
            <a:endParaRPr lang="en-US" b="1" dirty="0">
              <a:cs typeface="Arial" charset="0"/>
            </a:endParaRPr>
          </a:p>
          <a:p>
            <a:pPr eaLnBrk="1" hangingPunct="1"/>
            <a:r>
              <a:rPr lang="en-US" b="1" dirty="0">
                <a:cs typeface="Arial" charset="0"/>
              </a:rPr>
              <a:t>Additional Information: </a:t>
            </a:r>
            <a:r>
              <a:rPr lang="en-US" dirty="0">
                <a:cs typeface="Arial" charset="0"/>
              </a:rPr>
              <a:t>None</a:t>
            </a:r>
            <a:endParaRPr lang="en-US" b="1" dirty="0">
              <a:cs typeface="Arial" charset="0"/>
            </a:endParaRPr>
          </a:p>
          <a:p>
            <a:pPr eaLnBrk="1" hangingPunct="1"/>
            <a:r>
              <a:rPr lang="en-US" b="1" dirty="0">
                <a:cs typeface="Arial" charset="0"/>
              </a:rPr>
              <a:t>Possible Problems</a:t>
            </a:r>
            <a:r>
              <a:rPr lang="en-US" dirty="0">
                <a:cs typeface="Arial" charset="0"/>
              </a:rPr>
              <a:t>: None</a:t>
            </a:r>
          </a:p>
        </p:txBody>
      </p:sp>
    </p:spTree>
    <p:extLst>
      <p:ext uri="{BB962C8B-B14F-4D97-AF65-F5344CB8AC3E}">
        <p14:creationId xmlns:p14="http://schemas.microsoft.com/office/powerpoint/2010/main" val="2960227760"/>
      </p:ext>
    </p:extLst>
  </p:cSld>
  <p:clrMapOvr>
    <a:masterClrMapping/>
  </p:clrMapOvr>
</p:notes>
</file>

<file path=ppt/notesSlides/notesSlide2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22" name="Rectangle 2"/>
          <p:cNvSpPr>
            <a:spLocks noGrp="1" noRot="1" noChangeAspect="1" noChangeArrowheads="1" noTextEdit="1"/>
          </p:cNvSpPr>
          <p:nvPr>
            <p:ph type="sldImg"/>
          </p:nvPr>
        </p:nvSpPr>
        <p:spPr>
          <a:ln/>
        </p:spPr>
      </p:sp>
      <p:sp>
        <p:nvSpPr>
          <p:cNvPr id="389123" name="Rectangle 3"/>
          <p:cNvSpPr>
            <a:spLocks noGrp="1" noChangeArrowheads="1"/>
          </p:cNvSpPr>
          <p:nvPr>
            <p:ph type="body" idx="1"/>
          </p:nvPr>
        </p:nvSpPr>
        <p:spPr>
          <a:noFill/>
          <a:ln/>
        </p:spPr>
        <p:txBody>
          <a:bodyPr/>
          <a:lstStyle/>
          <a:p>
            <a:pPr eaLnBrk="1" hangingPunct="1"/>
            <a:r>
              <a:rPr lang="en-US" b="1" dirty="0">
                <a:cs typeface="Arial" charset="0"/>
              </a:rPr>
              <a:t>Key Message: </a:t>
            </a:r>
            <a:r>
              <a:rPr lang="en-US" dirty="0">
                <a:cs typeface="Arial" charset="0"/>
              </a:rPr>
              <a:t>Recap module</a:t>
            </a:r>
            <a:endParaRPr lang="en-US" b="1" dirty="0">
              <a:cs typeface="Arial" charset="0"/>
            </a:endParaRPr>
          </a:p>
          <a:p>
            <a:pPr eaLnBrk="1" hangingPunct="1"/>
            <a:r>
              <a:rPr lang="en-US" b="1" dirty="0">
                <a:cs typeface="Arial" charset="0"/>
              </a:rPr>
              <a:t>Est. Presentation Time: </a:t>
            </a:r>
            <a:r>
              <a:rPr lang="en-US" dirty="0">
                <a:cs typeface="Arial" charset="0"/>
              </a:rPr>
              <a:t>1</a:t>
            </a:r>
            <a:r>
              <a:rPr lang="en-US" b="1" dirty="0">
                <a:cs typeface="Arial" charset="0"/>
              </a:rPr>
              <a:t> </a:t>
            </a:r>
            <a:r>
              <a:rPr lang="en-US" dirty="0">
                <a:cs typeface="Arial" charset="0"/>
              </a:rPr>
              <a:t>minute(s)</a:t>
            </a:r>
            <a:endParaRPr lang="en-US" b="1" dirty="0">
              <a:cs typeface="Arial" charset="0"/>
            </a:endParaRPr>
          </a:p>
          <a:p>
            <a:pPr eaLnBrk="1" hangingPunct="1"/>
            <a:r>
              <a:rPr lang="en-US" b="1" dirty="0">
                <a:cs typeface="Arial" charset="0"/>
              </a:rPr>
              <a:t>Explanation of Cues/Builds: </a:t>
            </a:r>
            <a:r>
              <a:rPr lang="en-US" dirty="0">
                <a:cs typeface="Arial" charset="0"/>
              </a:rPr>
              <a:t>None</a:t>
            </a:r>
          </a:p>
          <a:p>
            <a:pPr eaLnBrk="1" hangingPunct="1"/>
            <a:r>
              <a:rPr lang="en-US" b="1" dirty="0">
                <a:cs typeface="Arial" charset="0"/>
              </a:rPr>
              <a:t>Suggested Comments: </a:t>
            </a:r>
            <a:r>
              <a:rPr lang="en-US" dirty="0">
                <a:cs typeface="Arial" charset="0"/>
              </a:rPr>
              <a:t>None</a:t>
            </a:r>
            <a:endParaRPr lang="en-US" b="1" dirty="0">
              <a:cs typeface="Arial" charset="0"/>
            </a:endParaRPr>
          </a:p>
          <a:p>
            <a:pPr eaLnBrk="1" hangingPunct="1"/>
            <a:r>
              <a:rPr lang="en-US" b="1" dirty="0">
                <a:cs typeface="Arial" charset="0"/>
              </a:rPr>
              <a:t>Suggested Questions: </a:t>
            </a:r>
            <a:r>
              <a:rPr lang="en-US" dirty="0">
                <a:cs typeface="Arial" charset="0"/>
              </a:rPr>
              <a:t>None</a:t>
            </a:r>
          </a:p>
          <a:p>
            <a:pPr eaLnBrk="1" hangingPunct="1"/>
            <a:r>
              <a:rPr lang="en-US" b="1" dirty="0">
                <a:cs typeface="Arial" charset="0"/>
              </a:rPr>
              <a:t>Additional Information: </a:t>
            </a:r>
            <a:r>
              <a:rPr lang="en-US" dirty="0">
                <a:cs typeface="Arial" charset="0"/>
              </a:rPr>
              <a:t>None</a:t>
            </a:r>
            <a:endParaRPr lang="en-US" b="1" dirty="0">
              <a:cs typeface="Arial" charset="0"/>
            </a:endParaRPr>
          </a:p>
          <a:p>
            <a:pPr eaLnBrk="1" hangingPunct="1"/>
            <a:r>
              <a:rPr lang="en-US" b="1" dirty="0">
                <a:cs typeface="Arial" charset="0"/>
              </a:rPr>
              <a:t>Possible Problems: </a:t>
            </a:r>
            <a:r>
              <a:rPr lang="en-US" dirty="0">
                <a:cs typeface="Arial" charset="0"/>
              </a:rPr>
              <a:t>Avoid telling the audience the answers to these questions. Their purpose is to gauge understanding. You may add other questions.</a:t>
            </a:r>
          </a:p>
        </p:txBody>
      </p:sp>
    </p:spTree>
    <p:extLst>
      <p:ext uri="{BB962C8B-B14F-4D97-AF65-F5344CB8AC3E}">
        <p14:creationId xmlns:p14="http://schemas.microsoft.com/office/powerpoint/2010/main" val="500066332"/>
      </p:ext>
    </p:extLst>
  </p:cSld>
  <p:clrMapOvr>
    <a:masterClrMapping/>
  </p:clrMapOvr>
</p:notes>
</file>

<file path=ppt/notesSlides/notesSlide2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2866" name="Slide Image Placeholder 1"/>
          <p:cNvSpPr>
            <a:spLocks noGrp="1" noRot="1" noChangeAspect="1" noTextEdit="1"/>
          </p:cNvSpPr>
          <p:nvPr>
            <p:ph type="sldImg"/>
          </p:nvPr>
        </p:nvSpPr>
        <p:spPr bwMode="auto">
          <a:noFill/>
          <a:ln>
            <a:solidFill>
              <a:srgbClr val="000000"/>
            </a:solidFill>
            <a:miter lim="800000"/>
            <a:headEnd/>
            <a:tailEnd/>
          </a:ln>
        </p:spPr>
      </p:sp>
      <p:sp>
        <p:nvSpPr>
          <p:cNvPr id="29286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r>
              <a:rPr lang="en-US" b="1" dirty="0"/>
              <a:t>Key Message: </a:t>
            </a:r>
            <a:r>
              <a:rPr lang="en-US" dirty="0"/>
              <a:t>Questions</a:t>
            </a:r>
          </a:p>
          <a:p>
            <a:pPr eaLnBrk="1" hangingPunct="1"/>
            <a:r>
              <a:rPr lang="en-US" b="1" dirty="0"/>
              <a:t>Est. Presentation Time: </a:t>
            </a:r>
            <a:r>
              <a:rPr lang="en-US" dirty="0"/>
              <a:t>Less than 1 minute(s)</a:t>
            </a:r>
          </a:p>
          <a:p>
            <a:pPr eaLnBrk="1" hangingPunct="1"/>
            <a:r>
              <a:rPr lang="en-US" b="1" dirty="0"/>
              <a:t>Explanation of Cues/Builds: </a:t>
            </a:r>
            <a:r>
              <a:rPr lang="en-US" dirty="0"/>
              <a:t>None</a:t>
            </a:r>
          </a:p>
          <a:p>
            <a:pPr eaLnBrk="1" hangingPunct="1"/>
            <a:r>
              <a:rPr lang="en-US" b="1" dirty="0"/>
              <a:t>Suggested Comments: </a:t>
            </a:r>
            <a:r>
              <a:rPr lang="en-US" dirty="0"/>
              <a:t>Let’s look at your questions.</a:t>
            </a:r>
            <a:endParaRPr lang="en-US" b="1" dirty="0"/>
          </a:p>
          <a:p>
            <a:pPr eaLnBrk="1" hangingPunct="1"/>
            <a:r>
              <a:rPr lang="en-US" b="1" dirty="0"/>
              <a:t>Suggested Questions: </a:t>
            </a:r>
            <a:r>
              <a:rPr lang="en-US" dirty="0"/>
              <a:t>Any questions before we move on?</a:t>
            </a:r>
          </a:p>
          <a:p>
            <a:pPr eaLnBrk="1" hangingPunct="1"/>
            <a:r>
              <a:rPr lang="en-US" b="1" dirty="0"/>
              <a:t>Additional Information: </a:t>
            </a:r>
            <a:r>
              <a:rPr lang="en-US" dirty="0"/>
              <a:t>None</a:t>
            </a:r>
            <a:endParaRPr lang="en-US" b="1" dirty="0"/>
          </a:p>
          <a:p>
            <a:pPr eaLnBrk="1" hangingPunct="1"/>
            <a:r>
              <a:rPr lang="en-US" b="1" dirty="0"/>
              <a:t>Possible Problems: </a:t>
            </a:r>
            <a:r>
              <a:rPr lang="en-US" b="0" dirty="0"/>
              <a:t>None</a:t>
            </a:r>
          </a:p>
          <a:p>
            <a:endParaRPr lang="en-US" dirty="0"/>
          </a:p>
        </p:txBody>
      </p:sp>
      <p:sp>
        <p:nvSpPr>
          <p:cNvPr id="108548" name="Slide Number Placeholder 3"/>
          <p:cNvSpPr>
            <a:spLocks noGrp="1"/>
          </p:cNvSpPr>
          <p:nvPr>
            <p:ph type="sldNum" sz="quarter" idx="5"/>
          </p:nvPr>
        </p:nvSpPr>
        <p:spPr bwMode="auto">
          <a:ln>
            <a:miter lim="800000"/>
            <a:headEnd/>
            <a:tailEnd/>
          </a:ln>
        </p:spPr>
        <p:txBody>
          <a:bodyPr/>
          <a:lstStyle/>
          <a:p>
            <a:pPr>
              <a:defRPr/>
            </a:pPr>
            <a:fld id="{F73E7F64-9528-4068-BB5B-24DF576B05AE}" type="slidenum">
              <a:rPr lang="en-US"/>
              <a:pPr>
                <a:defRPr/>
              </a:pPr>
              <a:t>254</a:t>
            </a:fld>
            <a:endParaRPr lang="en-US" dirty="0"/>
          </a:p>
        </p:txBody>
      </p:sp>
    </p:spTree>
    <p:extLst>
      <p:ext uri="{BB962C8B-B14F-4D97-AF65-F5344CB8AC3E}">
        <p14:creationId xmlns:p14="http://schemas.microsoft.com/office/powerpoint/2010/main" val="182885111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3234" name="Rectangle 2"/>
          <p:cNvSpPr>
            <a:spLocks noGrp="1" noRot="1" noChangeAspect="1" noChangeArrowheads="1" noTextEdit="1"/>
          </p:cNvSpPr>
          <p:nvPr>
            <p:ph type="sldImg"/>
          </p:nvPr>
        </p:nvSpPr>
        <p:spPr>
          <a:xfrm>
            <a:off x="1146175" y="684213"/>
            <a:ext cx="4572000" cy="3430587"/>
          </a:xfrm>
          <a:solidFill>
            <a:srgbClr val="FFFFFF"/>
          </a:solidFill>
          <a:ln/>
        </p:spPr>
      </p:sp>
      <p:sp>
        <p:nvSpPr>
          <p:cNvPr id="223235" name="Rectangle 3"/>
          <p:cNvSpPr>
            <a:spLocks noGrp="1" noChangeArrowheads="1"/>
          </p:cNvSpPr>
          <p:nvPr>
            <p:ph type="body" idx="1"/>
          </p:nvPr>
        </p:nvSpPr>
        <p:spPr>
          <a:xfrm>
            <a:off x="914400" y="4343400"/>
            <a:ext cx="5029200" cy="4116388"/>
          </a:xfrm>
          <a:solidFill>
            <a:srgbClr val="FFFFFF"/>
          </a:solidFill>
          <a:ln/>
        </p:spPr>
        <p:txBody>
          <a:bodyPr lIns="92135" tIns="46068" rIns="92135" bIns="46068"/>
          <a:lstStyle/>
          <a:p>
            <a:pPr eaLnBrk="1" hangingPunct="1"/>
            <a:r>
              <a:rPr lang="en-US" b="1" dirty="0">
                <a:cs typeface="Arial" charset="0"/>
              </a:rPr>
              <a:t>Key Message: </a:t>
            </a:r>
            <a:r>
              <a:rPr lang="en-US" dirty="0">
                <a:cs typeface="Arial" charset="0"/>
              </a:rPr>
              <a:t>Discuss feasible methods to handle traffic</a:t>
            </a:r>
          </a:p>
          <a:p>
            <a:pPr eaLnBrk="1" hangingPunct="1"/>
            <a:r>
              <a:rPr lang="en-US" b="1" dirty="0">
                <a:cs typeface="Arial" charset="0"/>
              </a:rPr>
              <a:t>Est. Presentation Time: </a:t>
            </a:r>
            <a:r>
              <a:rPr lang="en-US" dirty="0">
                <a:cs typeface="Arial" charset="0"/>
              </a:rPr>
              <a:t>1 minute(s)</a:t>
            </a:r>
          </a:p>
          <a:p>
            <a:pPr eaLnBrk="1" hangingPunct="1"/>
            <a:r>
              <a:rPr lang="en-US" b="1" dirty="0">
                <a:cs typeface="Arial" charset="0"/>
              </a:rPr>
              <a:t>Explanation of Cues/Builds: </a:t>
            </a:r>
            <a:r>
              <a:rPr lang="en-US" dirty="0">
                <a:cs typeface="Arial" charset="0"/>
              </a:rPr>
              <a:t>None</a:t>
            </a:r>
          </a:p>
          <a:p>
            <a:r>
              <a:rPr lang="en-US" b="1" dirty="0">
                <a:cs typeface="Arial" charset="0"/>
              </a:rPr>
              <a:t>Suggested Comments: </a:t>
            </a:r>
            <a:r>
              <a:rPr lang="en-US" dirty="0">
                <a:cs typeface="Arial" charset="0"/>
              </a:rPr>
              <a:t>Let’s discuss the various methods to control, or handle traffic.(This is an intro slide. Avoid discussing these bullets here). The following strategies have been widely and successfully employed for construction work zones on high-speed highways. These strategies are not necessarily separate, individual choices. In fact, several of them do not provide a complete and workable solution. Use of a full road closure requires one or more additional strategies (e.g., detour or diversion). Some of</a:t>
            </a:r>
          </a:p>
          <a:p>
            <a:r>
              <a:rPr lang="en-US" dirty="0">
                <a:cs typeface="Arial" charset="0"/>
              </a:rPr>
              <a:t>the strategies are identified as mitigation strategies, meaning that they can be used to offset negative consequences (e.g., reduced capacity and access limitations) for one or more other strategies.</a:t>
            </a:r>
          </a:p>
          <a:p>
            <a:pPr eaLnBrk="1" hangingPunct="1"/>
            <a:r>
              <a:rPr lang="en-US" b="1" dirty="0">
                <a:cs typeface="Arial" charset="0"/>
              </a:rPr>
              <a:t>Suggested Questions: </a:t>
            </a:r>
            <a:r>
              <a:rPr lang="en-US" dirty="0">
                <a:cs typeface="Arial" charset="0"/>
              </a:rPr>
              <a:t>None</a:t>
            </a:r>
          </a:p>
          <a:p>
            <a:pPr eaLnBrk="1" hangingPunct="1"/>
            <a:r>
              <a:rPr lang="en-US" b="1" dirty="0">
                <a:cs typeface="Arial" charset="0"/>
              </a:rPr>
              <a:t>Additional Information: </a:t>
            </a:r>
            <a:r>
              <a:rPr lang="en-US" dirty="0">
                <a:cs typeface="Arial" charset="0"/>
              </a:rPr>
              <a:t>These are work zones that take place WITHIN the travel lane (exception is total closure)</a:t>
            </a:r>
          </a:p>
          <a:p>
            <a:pPr eaLnBrk="1" hangingPunct="1"/>
            <a:r>
              <a:rPr lang="en-US" b="1" dirty="0">
                <a:cs typeface="Arial" charset="0"/>
              </a:rPr>
              <a:t>Possible Problems: </a:t>
            </a:r>
            <a:r>
              <a:rPr lang="en-US" dirty="0">
                <a:cs typeface="Arial" charset="0"/>
              </a:rPr>
              <a:t>None</a:t>
            </a:r>
          </a:p>
        </p:txBody>
      </p:sp>
    </p:spTree>
    <p:extLst>
      <p:ext uri="{BB962C8B-B14F-4D97-AF65-F5344CB8AC3E}">
        <p14:creationId xmlns:p14="http://schemas.microsoft.com/office/powerpoint/2010/main" val="362635719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Slide Image Placeholder 1"/>
          <p:cNvSpPr>
            <a:spLocks noGrp="1" noRot="1" noChangeAspect="1" noTextEdit="1"/>
          </p:cNvSpPr>
          <p:nvPr>
            <p:ph type="sldImg"/>
          </p:nvPr>
        </p:nvSpPr>
        <p:spPr>
          <a:ln/>
        </p:spPr>
      </p:sp>
      <p:sp>
        <p:nvSpPr>
          <p:cNvPr id="224259" name="Notes Placeholder 2"/>
          <p:cNvSpPr>
            <a:spLocks noGrp="1"/>
          </p:cNvSpPr>
          <p:nvPr>
            <p:ph type="body" idx="1"/>
          </p:nvPr>
        </p:nvSpPr>
        <p:spPr>
          <a:noFill/>
          <a:ln/>
        </p:spPr>
        <p:txBody>
          <a:bodyPr/>
          <a:lstStyle/>
          <a:p>
            <a:pPr eaLnBrk="1" hangingPunct="1"/>
            <a:r>
              <a:rPr lang="en-US" sz="1100" b="1" dirty="0">
                <a:cs typeface="Arial" charset="0"/>
              </a:rPr>
              <a:t>Key Message: </a:t>
            </a:r>
            <a:r>
              <a:rPr lang="en-US" sz="1100" dirty="0">
                <a:cs typeface="Arial" charset="0"/>
              </a:rPr>
              <a:t>Discuss lane constriction</a:t>
            </a:r>
          </a:p>
          <a:p>
            <a:pPr eaLnBrk="1" hangingPunct="1"/>
            <a:r>
              <a:rPr lang="en-US" sz="1100" b="1" dirty="0">
                <a:cs typeface="Arial" charset="0"/>
              </a:rPr>
              <a:t>Est. Presentation Time: </a:t>
            </a:r>
            <a:r>
              <a:rPr lang="en-US" sz="1100" dirty="0">
                <a:cs typeface="Arial" charset="0"/>
              </a:rPr>
              <a:t>1 minute(s)</a:t>
            </a:r>
          </a:p>
          <a:p>
            <a:pPr eaLnBrk="1" hangingPunct="1"/>
            <a:r>
              <a:rPr lang="en-US" sz="1100" b="1" dirty="0">
                <a:cs typeface="Arial" charset="0"/>
              </a:rPr>
              <a:t>Explanation of Cues/Builds: </a:t>
            </a:r>
            <a:r>
              <a:rPr lang="en-US" sz="1100" dirty="0">
                <a:cs typeface="Arial" charset="0"/>
              </a:rPr>
              <a:t>None</a:t>
            </a:r>
          </a:p>
          <a:p>
            <a:r>
              <a:rPr lang="en-US" sz="1100" b="1" dirty="0">
                <a:cs typeface="Arial" charset="0"/>
              </a:rPr>
              <a:t>Suggested Comments: </a:t>
            </a:r>
            <a:r>
              <a:rPr lang="en-US" sz="1100" dirty="0">
                <a:cs typeface="Arial" charset="0"/>
              </a:rPr>
              <a:t>The first one is lane constriction: Reducing the width of the travel lane. Detour: Traffic is routed off a roadway onto another existing street. Diversion: Traffic is directed to use another part of the roadway within the </a:t>
            </a:r>
            <a:r>
              <a:rPr lang="en-US" sz="1100" u="sng" dirty="0">
                <a:cs typeface="Arial" charset="0"/>
              </a:rPr>
              <a:t>same</a:t>
            </a:r>
            <a:r>
              <a:rPr lang="en-US" sz="1100" dirty="0">
                <a:cs typeface="Arial" charset="0"/>
              </a:rPr>
              <a:t> right-of-way. EMPHASIZE: Traffic disruption is MINIMAL. This work zone strategy is employed when maintaining traffic with less-than-desirable travel lane widths is preferable to other candidate alternatives. At some level of expenditure and impact, constricted lanes can almost always be avoided. The decision to use this strategy is made in consideration of the magnitude of the constriction (i.e., actual traveled way width), the service conditions (e.g., duration, length, and traffic), and the cost associated with avoiding the constriction. In making these decisions, agencies often draw on their considerable accumulated experience.</a:t>
            </a:r>
          </a:p>
          <a:p>
            <a:pPr eaLnBrk="1" hangingPunct="1"/>
            <a:r>
              <a:rPr lang="en-US" sz="1100" b="1" dirty="0">
                <a:cs typeface="Arial" charset="0"/>
              </a:rPr>
              <a:t>Suggested Questions: </a:t>
            </a:r>
            <a:r>
              <a:rPr lang="en-US" sz="1100" dirty="0">
                <a:cs typeface="Arial" charset="0"/>
              </a:rPr>
              <a:t>What is the minimum lane width we can have? Usually 11 feet for freeways and 10 feet for other facilities. It does vary by State.</a:t>
            </a:r>
          </a:p>
          <a:p>
            <a:r>
              <a:rPr lang="en-US" sz="1100" b="1" dirty="0">
                <a:cs typeface="Arial" charset="0"/>
              </a:rPr>
              <a:t>Additional Information: </a:t>
            </a:r>
            <a:r>
              <a:rPr lang="en-US" sz="1100" i="1" dirty="0">
                <a:cs typeface="Arial" charset="0"/>
              </a:rPr>
              <a:t>Lane constriction: a construction work zone mitigation strategy </a:t>
            </a:r>
            <a:r>
              <a:rPr lang="en-US" sz="1100" dirty="0">
                <a:cs typeface="Arial" charset="0"/>
              </a:rPr>
              <a:t>wherein the width of one or more travel lanes is reduced. The number of travel lanes may be retained (possibly through median or shoulder use) or reduced. </a:t>
            </a:r>
          </a:p>
          <a:p>
            <a:r>
              <a:rPr lang="en-US" sz="1100" b="1" dirty="0">
                <a:cs typeface="Arial" charset="0"/>
              </a:rPr>
              <a:t>Possible Problems: </a:t>
            </a:r>
            <a:r>
              <a:rPr lang="en-US" sz="1100" dirty="0">
                <a:cs typeface="Arial" charset="0"/>
              </a:rPr>
              <a:t>This work zone strategy can directly impact the ability of the facility to accommodate large vehicles. In some cases, agency coordination involving permits for oversized vehicles is needed.</a:t>
            </a:r>
          </a:p>
          <a:p>
            <a:pPr eaLnBrk="1" hangingPunct="1"/>
            <a:endParaRPr lang="en-US" dirty="0">
              <a:cs typeface="Arial" charset="0"/>
            </a:endParaRPr>
          </a:p>
          <a:p>
            <a:endParaRPr lang="en-US" dirty="0">
              <a:cs typeface="Arial" charset="0"/>
            </a:endParaRPr>
          </a:p>
        </p:txBody>
      </p:sp>
    </p:spTree>
    <p:extLst>
      <p:ext uri="{BB962C8B-B14F-4D97-AF65-F5344CB8AC3E}">
        <p14:creationId xmlns:p14="http://schemas.microsoft.com/office/powerpoint/2010/main" val="368034835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82" name="Slide Image Placeholder 1"/>
          <p:cNvSpPr>
            <a:spLocks noGrp="1" noRot="1" noChangeAspect="1" noTextEdit="1"/>
          </p:cNvSpPr>
          <p:nvPr>
            <p:ph type="sldImg"/>
          </p:nvPr>
        </p:nvSpPr>
        <p:spPr>
          <a:ln/>
        </p:spPr>
      </p:sp>
      <p:sp>
        <p:nvSpPr>
          <p:cNvPr id="225283" name="Notes Placeholder 2"/>
          <p:cNvSpPr>
            <a:spLocks noGrp="1"/>
          </p:cNvSpPr>
          <p:nvPr>
            <p:ph type="body" idx="1"/>
          </p:nvPr>
        </p:nvSpPr>
        <p:spPr>
          <a:noFill/>
          <a:ln/>
        </p:spPr>
        <p:txBody>
          <a:bodyPr/>
          <a:lstStyle/>
          <a:p>
            <a:pPr eaLnBrk="1" hangingPunct="1"/>
            <a:r>
              <a:rPr lang="en-US" b="1" dirty="0">
                <a:cs typeface="Arial" charset="0"/>
              </a:rPr>
              <a:t>Key Message: </a:t>
            </a:r>
            <a:r>
              <a:rPr lang="en-US" dirty="0">
                <a:cs typeface="Arial" charset="0"/>
              </a:rPr>
              <a:t>Discuss lane constriction</a:t>
            </a:r>
          </a:p>
          <a:p>
            <a:pPr eaLnBrk="1" hangingPunct="1"/>
            <a:r>
              <a:rPr lang="en-US" b="1" dirty="0">
                <a:cs typeface="Arial" charset="0"/>
              </a:rPr>
              <a:t>Est. Presentation Time: </a:t>
            </a:r>
            <a:r>
              <a:rPr lang="en-US" dirty="0">
                <a:cs typeface="Arial" charset="0"/>
              </a:rPr>
              <a:t>1 minute(s)</a:t>
            </a:r>
          </a:p>
          <a:p>
            <a:pPr eaLnBrk="1" hangingPunct="1"/>
            <a:r>
              <a:rPr lang="en-US" b="1" dirty="0">
                <a:cs typeface="Arial" charset="0"/>
              </a:rPr>
              <a:t>Explanation of Cues/Builds: </a:t>
            </a:r>
            <a:r>
              <a:rPr lang="en-US" dirty="0">
                <a:cs typeface="Arial" charset="0"/>
              </a:rPr>
              <a:t>None</a:t>
            </a:r>
          </a:p>
          <a:p>
            <a:pPr eaLnBrk="1" hangingPunct="1"/>
            <a:r>
              <a:rPr lang="en-US" b="1" dirty="0">
                <a:cs typeface="Arial" charset="0"/>
              </a:rPr>
              <a:t>Suggested Comments: </a:t>
            </a:r>
            <a:r>
              <a:rPr lang="en-US" dirty="0">
                <a:cs typeface="Arial" charset="0"/>
              </a:rPr>
              <a:t>Self explanatory. Emphasize key points and keep brief.</a:t>
            </a:r>
          </a:p>
          <a:p>
            <a:pPr eaLnBrk="1" hangingPunct="1"/>
            <a:r>
              <a:rPr lang="en-US" b="1" dirty="0">
                <a:cs typeface="Arial" charset="0"/>
              </a:rPr>
              <a:t>Suggested Questions: </a:t>
            </a:r>
            <a:r>
              <a:rPr lang="en-US" dirty="0">
                <a:cs typeface="Arial" charset="0"/>
              </a:rPr>
              <a:t>Why a problem for large vehicles? This work zone strategy can directly impact the ability of the facility to accommodate large vehicles. In some cases, agency coordination involving permits for oversized vehicles is needed.</a:t>
            </a:r>
          </a:p>
          <a:p>
            <a:pPr eaLnBrk="1" hangingPunct="1"/>
            <a:r>
              <a:rPr lang="en-US" b="1" dirty="0">
                <a:cs typeface="Arial" charset="0"/>
              </a:rPr>
              <a:t>Additional Information: </a:t>
            </a:r>
            <a:r>
              <a:rPr lang="en-US" dirty="0">
                <a:cs typeface="Arial" charset="0"/>
              </a:rPr>
              <a:t>None</a:t>
            </a:r>
          </a:p>
          <a:p>
            <a:pPr eaLnBrk="1" hangingPunct="1"/>
            <a:r>
              <a:rPr lang="en-US" b="1" dirty="0">
                <a:cs typeface="Arial" charset="0"/>
              </a:rPr>
              <a:t>Possible Problems: </a:t>
            </a:r>
            <a:r>
              <a:rPr lang="en-US" dirty="0">
                <a:cs typeface="Arial" charset="0"/>
              </a:rPr>
              <a:t>None</a:t>
            </a:r>
          </a:p>
          <a:p>
            <a:endParaRPr lang="en-US" dirty="0">
              <a:cs typeface="Arial" charset="0"/>
            </a:endParaRPr>
          </a:p>
        </p:txBody>
      </p:sp>
    </p:spTree>
    <p:extLst>
      <p:ext uri="{BB962C8B-B14F-4D97-AF65-F5344CB8AC3E}">
        <p14:creationId xmlns:p14="http://schemas.microsoft.com/office/powerpoint/2010/main" val="199113906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6306" name="Slide Image Placeholder 1"/>
          <p:cNvSpPr>
            <a:spLocks noGrp="1" noRot="1" noChangeAspect="1" noTextEdit="1"/>
          </p:cNvSpPr>
          <p:nvPr>
            <p:ph type="sldImg"/>
          </p:nvPr>
        </p:nvSpPr>
        <p:spPr>
          <a:ln/>
        </p:spPr>
      </p:sp>
      <p:sp>
        <p:nvSpPr>
          <p:cNvPr id="226307" name="Notes Placeholder 2"/>
          <p:cNvSpPr>
            <a:spLocks noGrp="1"/>
          </p:cNvSpPr>
          <p:nvPr>
            <p:ph type="body" idx="1"/>
          </p:nvPr>
        </p:nvSpPr>
        <p:spPr>
          <a:noFill/>
          <a:ln/>
        </p:spPr>
        <p:txBody>
          <a:bodyPr/>
          <a:lstStyle/>
          <a:p>
            <a:pPr eaLnBrk="1" hangingPunct="1"/>
            <a:r>
              <a:rPr lang="en-US" b="1" dirty="0">
                <a:cs typeface="Arial" charset="0"/>
              </a:rPr>
              <a:t>Key Message: </a:t>
            </a:r>
            <a:r>
              <a:rPr lang="en-US" dirty="0">
                <a:cs typeface="Arial" charset="0"/>
              </a:rPr>
              <a:t>Discuss lane closures</a:t>
            </a:r>
          </a:p>
          <a:p>
            <a:pPr eaLnBrk="1" hangingPunct="1"/>
            <a:r>
              <a:rPr lang="en-US" b="1" dirty="0">
                <a:cs typeface="Arial" charset="0"/>
              </a:rPr>
              <a:t>Est. Presentation Time: </a:t>
            </a:r>
            <a:r>
              <a:rPr lang="en-US" dirty="0">
                <a:cs typeface="Arial" charset="0"/>
              </a:rPr>
              <a:t>1 minute(s)</a:t>
            </a:r>
          </a:p>
          <a:p>
            <a:pPr eaLnBrk="1" hangingPunct="1"/>
            <a:r>
              <a:rPr lang="en-US" b="1" dirty="0">
                <a:cs typeface="Arial" charset="0"/>
              </a:rPr>
              <a:t>Explanation of Cues/Builds: </a:t>
            </a:r>
            <a:r>
              <a:rPr lang="en-US" dirty="0">
                <a:cs typeface="Arial" charset="0"/>
              </a:rPr>
              <a:t>None</a:t>
            </a:r>
          </a:p>
          <a:p>
            <a:pPr eaLnBrk="1" hangingPunct="1"/>
            <a:r>
              <a:rPr lang="en-US" b="1" dirty="0">
                <a:cs typeface="Arial" charset="0"/>
              </a:rPr>
              <a:t>Suggested Comments: </a:t>
            </a:r>
            <a:r>
              <a:rPr lang="en-US" dirty="0">
                <a:cs typeface="Arial" charset="0"/>
              </a:rPr>
              <a:t>Lane closure is another type of TTC activity.</a:t>
            </a:r>
          </a:p>
          <a:p>
            <a:pPr eaLnBrk="1" hangingPunct="1"/>
            <a:r>
              <a:rPr lang="en-US" b="1" dirty="0">
                <a:cs typeface="Arial" charset="0"/>
              </a:rPr>
              <a:t>Suggested Questions: </a:t>
            </a:r>
            <a:r>
              <a:rPr lang="en-US" dirty="0">
                <a:cs typeface="Arial" charset="0"/>
              </a:rPr>
              <a:t>What type of taper is this? Merging taper! Why? Can you think of any disadvantages?</a:t>
            </a:r>
          </a:p>
          <a:p>
            <a:pPr eaLnBrk="1" hangingPunct="1"/>
            <a:r>
              <a:rPr lang="en-US" b="1" dirty="0">
                <a:cs typeface="Arial" charset="0"/>
              </a:rPr>
              <a:t>Additional Information: </a:t>
            </a:r>
            <a:r>
              <a:rPr lang="en-US" dirty="0">
                <a:cs typeface="Arial" charset="0"/>
              </a:rPr>
              <a:t>None</a:t>
            </a:r>
          </a:p>
          <a:p>
            <a:pPr eaLnBrk="1" hangingPunct="1"/>
            <a:r>
              <a:rPr lang="en-US" b="1" dirty="0">
                <a:cs typeface="Arial" charset="0"/>
              </a:rPr>
              <a:t>Possible Problems: </a:t>
            </a:r>
            <a:r>
              <a:rPr lang="en-US" dirty="0">
                <a:cs typeface="Arial" charset="0"/>
              </a:rPr>
              <a:t>None</a:t>
            </a:r>
          </a:p>
          <a:p>
            <a:endParaRPr lang="en-US" dirty="0">
              <a:cs typeface="Arial" charset="0"/>
            </a:endParaRPr>
          </a:p>
        </p:txBody>
      </p:sp>
    </p:spTree>
    <p:extLst>
      <p:ext uri="{BB962C8B-B14F-4D97-AF65-F5344CB8AC3E}">
        <p14:creationId xmlns:p14="http://schemas.microsoft.com/office/powerpoint/2010/main" val="429377142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9682" name="Slide Image Placeholder 1"/>
          <p:cNvSpPr>
            <a:spLocks noGrp="1" noRot="1" noChangeAspect="1" noTextEdit="1"/>
          </p:cNvSpPr>
          <p:nvPr>
            <p:ph type="sldImg"/>
          </p:nvPr>
        </p:nvSpPr>
        <p:spPr>
          <a:ln/>
        </p:spPr>
      </p:sp>
      <p:sp>
        <p:nvSpPr>
          <p:cNvPr id="199683" name="Notes Placeholder 2"/>
          <p:cNvSpPr>
            <a:spLocks noGrp="1"/>
          </p:cNvSpPr>
          <p:nvPr>
            <p:ph type="body" idx="1"/>
          </p:nvPr>
        </p:nvSpPr>
        <p:spPr>
          <a:noFill/>
          <a:ln/>
        </p:spPr>
        <p:txBody>
          <a:bodyPr/>
          <a:lstStyle/>
          <a:p>
            <a:pPr eaLnBrk="1" hangingPunct="1"/>
            <a:r>
              <a:rPr lang="en-US" b="1" dirty="0">
                <a:cs typeface="Arial" charset="0"/>
              </a:rPr>
              <a:t>Key Message: </a:t>
            </a:r>
            <a:r>
              <a:rPr lang="en-US" dirty="0">
                <a:cs typeface="Arial" charset="0"/>
              </a:rPr>
              <a:t>Introduce the </a:t>
            </a:r>
            <a:r>
              <a:rPr lang="en-US" dirty="0" err="1">
                <a:cs typeface="Arial" charset="0"/>
              </a:rPr>
              <a:t>TTC</a:t>
            </a:r>
            <a:r>
              <a:rPr lang="en-US" dirty="0">
                <a:cs typeface="Arial" charset="0"/>
              </a:rPr>
              <a:t> Plan component</a:t>
            </a:r>
            <a:endParaRPr lang="en-US" b="1" dirty="0">
              <a:cs typeface="Arial" charset="0"/>
            </a:endParaRPr>
          </a:p>
          <a:p>
            <a:pPr eaLnBrk="1" hangingPunct="1"/>
            <a:r>
              <a:rPr lang="en-US" b="1" dirty="0">
                <a:cs typeface="Arial" charset="0"/>
              </a:rPr>
              <a:t>Est. Presentation Time:  </a:t>
            </a:r>
            <a:r>
              <a:rPr lang="en-US" dirty="0">
                <a:cs typeface="Arial" charset="0"/>
              </a:rPr>
              <a:t>1-2 minute(s)</a:t>
            </a:r>
            <a:endParaRPr lang="en-US" b="1" dirty="0">
              <a:cs typeface="Arial" charset="0"/>
            </a:endParaRPr>
          </a:p>
          <a:p>
            <a:pPr eaLnBrk="1" hangingPunct="1"/>
            <a:r>
              <a:rPr lang="en-US" b="1" dirty="0">
                <a:cs typeface="Arial" charset="0"/>
              </a:rPr>
              <a:t>Explanation of Cues/Builds: </a:t>
            </a:r>
            <a:r>
              <a:rPr lang="en-US" dirty="0">
                <a:cs typeface="Arial" charset="0"/>
              </a:rPr>
              <a:t>None</a:t>
            </a:r>
          </a:p>
          <a:p>
            <a:pPr>
              <a:lnSpc>
                <a:spcPct val="90000"/>
              </a:lnSpc>
            </a:pPr>
            <a:r>
              <a:rPr lang="en-US" b="1" dirty="0">
                <a:cs typeface="Arial" charset="0"/>
              </a:rPr>
              <a:t>Suggested Comments: </a:t>
            </a:r>
            <a:r>
              <a:rPr lang="en-US" dirty="0">
                <a:cs typeface="Arial" charset="0"/>
              </a:rPr>
              <a:t>Let’s look at the </a:t>
            </a:r>
            <a:r>
              <a:rPr lang="en-US" dirty="0" err="1">
                <a:cs typeface="Arial" charset="0"/>
              </a:rPr>
              <a:t>TTC</a:t>
            </a:r>
            <a:r>
              <a:rPr lang="en-US" dirty="0">
                <a:cs typeface="Arial" charset="0"/>
              </a:rPr>
              <a:t> Plan component of the TMP and the strategies associated with TTC.</a:t>
            </a:r>
          </a:p>
          <a:p>
            <a:pPr eaLnBrk="1" hangingPunct="1"/>
            <a:r>
              <a:rPr lang="en-US" b="1" dirty="0">
                <a:cs typeface="Arial" charset="0"/>
              </a:rPr>
              <a:t>Suggested Questions: </a:t>
            </a:r>
            <a:r>
              <a:rPr lang="en-US" dirty="0">
                <a:cs typeface="Arial" charset="0"/>
              </a:rPr>
              <a:t>None</a:t>
            </a:r>
          </a:p>
          <a:p>
            <a:r>
              <a:rPr lang="en-US" b="1" dirty="0">
                <a:cs typeface="Arial" charset="0"/>
              </a:rPr>
              <a:t>Additional Information: </a:t>
            </a:r>
            <a:r>
              <a:rPr lang="en-US" dirty="0">
                <a:cs typeface="Arial" charset="0"/>
              </a:rPr>
              <a:t>See FHWA website: http://ops.fhwa.dot.gov/wz/resources/final_rule/tmp_examples.htm</a:t>
            </a:r>
          </a:p>
          <a:p>
            <a:pPr eaLnBrk="1" hangingPunct="1"/>
            <a:r>
              <a:rPr lang="en-US" b="1" dirty="0">
                <a:cs typeface="Arial" charset="0"/>
              </a:rPr>
              <a:t>Possible Problems: </a:t>
            </a:r>
            <a:r>
              <a:rPr lang="en-US" dirty="0">
                <a:cs typeface="Arial" charset="0"/>
              </a:rPr>
              <a:t>Avoid getting too specific here.</a:t>
            </a:r>
          </a:p>
          <a:p>
            <a:pPr eaLnBrk="1" hangingPunct="1"/>
            <a:endParaRPr lang="en-US" dirty="0">
              <a:cs typeface="Arial" charset="0"/>
            </a:endParaRPr>
          </a:p>
        </p:txBody>
      </p:sp>
    </p:spTree>
    <p:extLst>
      <p:ext uri="{BB962C8B-B14F-4D97-AF65-F5344CB8AC3E}">
        <p14:creationId xmlns:p14="http://schemas.microsoft.com/office/powerpoint/2010/main" val="105287584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7330" name="Slide Image Placeholder 1"/>
          <p:cNvSpPr>
            <a:spLocks noGrp="1" noRot="1" noChangeAspect="1" noTextEdit="1"/>
          </p:cNvSpPr>
          <p:nvPr>
            <p:ph type="sldImg"/>
          </p:nvPr>
        </p:nvSpPr>
        <p:spPr>
          <a:ln/>
        </p:spPr>
      </p:sp>
      <p:sp>
        <p:nvSpPr>
          <p:cNvPr id="227331" name="Notes Placeholder 2"/>
          <p:cNvSpPr>
            <a:spLocks noGrp="1"/>
          </p:cNvSpPr>
          <p:nvPr>
            <p:ph type="body" idx="1"/>
          </p:nvPr>
        </p:nvSpPr>
        <p:spPr>
          <a:noFill/>
          <a:ln/>
        </p:spPr>
        <p:txBody>
          <a:bodyPr/>
          <a:lstStyle/>
          <a:p>
            <a:pPr eaLnBrk="1" hangingPunct="1"/>
            <a:r>
              <a:rPr lang="en-US" b="1" dirty="0">
                <a:cs typeface="Arial" charset="0"/>
              </a:rPr>
              <a:t>Key Message: </a:t>
            </a:r>
            <a:r>
              <a:rPr lang="en-US" dirty="0">
                <a:cs typeface="Arial" charset="0"/>
              </a:rPr>
              <a:t>Discuss lane closures</a:t>
            </a:r>
          </a:p>
          <a:p>
            <a:pPr eaLnBrk="1" hangingPunct="1"/>
            <a:r>
              <a:rPr lang="en-US" b="1" dirty="0">
                <a:cs typeface="Arial" charset="0"/>
              </a:rPr>
              <a:t>Est. Presentation Time: </a:t>
            </a:r>
            <a:r>
              <a:rPr lang="en-US" dirty="0">
                <a:cs typeface="Arial" charset="0"/>
              </a:rPr>
              <a:t>1 minute(s)</a:t>
            </a:r>
          </a:p>
          <a:p>
            <a:pPr eaLnBrk="1" hangingPunct="1"/>
            <a:r>
              <a:rPr lang="en-US" b="1" dirty="0">
                <a:cs typeface="Arial" charset="0"/>
              </a:rPr>
              <a:t>Explanation of Cues/Builds: </a:t>
            </a:r>
            <a:r>
              <a:rPr lang="en-US" dirty="0">
                <a:cs typeface="Arial" charset="0"/>
              </a:rPr>
              <a:t>None</a:t>
            </a:r>
          </a:p>
          <a:p>
            <a:pPr eaLnBrk="1" hangingPunct="1"/>
            <a:r>
              <a:rPr lang="en-US" b="1" dirty="0">
                <a:cs typeface="Arial" charset="0"/>
              </a:rPr>
              <a:t>Suggested Comments: </a:t>
            </a:r>
            <a:r>
              <a:rPr lang="en-US" dirty="0">
                <a:cs typeface="Arial" charset="0"/>
              </a:rPr>
              <a:t>Self explanatory. Emphasize key points and keep brief.</a:t>
            </a:r>
          </a:p>
          <a:p>
            <a:pPr eaLnBrk="1" hangingPunct="1"/>
            <a:r>
              <a:rPr lang="en-US" b="1" dirty="0">
                <a:cs typeface="Arial" charset="0"/>
              </a:rPr>
              <a:t>Suggested Questions: </a:t>
            </a:r>
            <a:r>
              <a:rPr lang="en-US" dirty="0">
                <a:cs typeface="Arial" charset="0"/>
              </a:rPr>
              <a:t>None</a:t>
            </a:r>
          </a:p>
          <a:p>
            <a:pPr eaLnBrk="1" hangingPunct="1"/>
            <a:r>
              <a:rPr lang="en-US" b="1" dirty="0">
                <a:cs typeface="Arial" charset="0"/>
              </a:rPr>
              <a:t>Additional Information: </a:t>
            </a:r>
            <a:r>
              <a:rPr lang="en-US" dirty="0">
                <a:cs typeface="Arial" charset="0"/>
              </a:rPr>
              <a:t>None</a:t>
            </a:r>
          </a:p>
          <a:p>
            <a:pPr eaLnBrk="1" hangingPunct="1"/>
            <a:r>
              <a:rPr lang="en-US" b="1" dirty="0">
                <a:cs typeface="Arial" charset="0"/>
              </a:rPr>
              <a:t>Possible Problems: </a:t>
            </a:r>
            <a:r>
              <a:rPr lang="en-US" dirty="0">
                <a:cs typeface="Arial" charset="0"/>
              </a:rPr>
              <a:t>None</a:t>
            </a:r>
          </a:p>
          <a:p>
            <a:endParaRPr lang="en-US" dirty="0">
              <a:cs typeface="Arial" charset="0"/>
            </a:endParaRPr>
          </a:p>
        </p:txBody>
      </p:sp>
    </p:spTree>
    <p:extLst>
      <p:ext uri="{BB962C8B-B14F-4D97-AF65-F5344CB8AC3E}">
        <p14:creationId xmlns:p14="http://schemas.microsoft.com/office/powerpoint/2010/main" val="275174281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8114" name="Rectangle 7"/>
          <p:cNvSpPr>
            <a:spLocks noGrp="1" noChangeArrowheads="1"/>
          </p:cNvSpPr>
          <p:nvPr>
            <p:ph type="sldNum" sz="quarter" idx="5"/>
          </p:nvPr>
        </p:nvSpPr>
        <p:spPr/>
        <p:txBody>
          <a:bodyPr/>
          <a:lstStyle/>
          <a:p>
            <a:pPr>
              <a:defRPr/>
            </a:pPr>
            <a:fld id="{7623003E-3567-4479-95A3-1194EDF357BC}" type="slidenum">
              <a:rPr lang="en-US"/>
              <a:pPr>
                <a:defRPr/>
              </a:pPr>
              <a:t>31</a:t>
            </a:fld>
            <a:endParaRPr lang="en-US" dirty="0"/>
          </a:p>
        </p:txBody>
      </p:sp>
      <p:sp>
        <p:nvSpPr>
          <p:cNvPr id="26317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236548" name="Rectangle 3"/>
          <p:cNvSpPr>
            <a:spLocks noGrp="1" noChangeArrowheads="1"/>
          </p:cNvSpPr>
          <p:nvPr>
            <p:ph type="body" idx="1"/>
          </p:nvPr>
        </p:nvSpPr>
        <p:spPr bwMode="auto">
          <a:xfrm>
            <a:off x="304800" y="4343400"/>
            <a:ext cx="6172200" cy="4114800"/>
          </a:xfrm>
        </p:spPr>
        <p:txBody>
          <a:bodyPr wrap="square" numCol="1" anchor="t" anchorCtr="0" compatLnSpc="1">
            <a:prstTxWarp prst="textNoShape">
              <a:avLst/>
            </a:prstTxWarp>
            <a:normAutofit fontScale="77500" lnSpcReduction="20000"/>
          </a:bodyPr>
          <a:lstStyle/>
          <a:p>
            <a:pPr eaLnBrk="1" hangingPunct="1">
              <a:defRPr/>
            </a:pPr>
            <a:r>
              <a:rPr lang="en-US" b="1" dirty="0"/>
              <a:t>Key Message: </a:t>
            </a:r>
            <a:r>
              <a:rPr lang="en-US" dirty="0"/>
              <a:t>Define component parts of the TTC</a:t>
            </a:r>
          </a:p>
          <a:p>
            <a:pPr eaLnBrk="1" hangingPunct="1">
              <a:defRPr/>
            </a:pPr>
            <a:r>
              <a:rPr lang="en-US" b="1" dirty="0"/>
              <a:t>Est. Presentation Time:  </a:t>
            </a:r>
            <a:r>
              <a:rPr lang="en-US" dirty="0"/>
              <a:t>10 minute(s)</a:t>
            </a:r>
            <a:endParaRPr lang="en-US" b="1" dirty="0"/>
          </a:p>
          <a:p>
            <a:pPr eaLnBrk="1" hangingPunct="1">
              <a:defRPr/>
            </a:pPr>
            <a:r>
              <a:rPr lang="en-US" b="1" dirty="0"/>
              <a:t>Explanation of Cues/Builds: </a:t>
            </a:r>
            <a:r>
              <a:rPr lang="en-US" dirty="0"/>
              <a:t>Each part appears upon click</a:t>
            </a:r>
          </a:p>
          <a:p>
            <a:pPr eaLnBrk="1" hangingPunct="1">
              <a:defRPr/>
            </a:pPr>
            <a:r>
              <a:rPr lang="en-US" b="1" dirty="0"/>
              <a:t>Suggested Comments: </a:t>
            </a:r>
            <a:r>
              <a:rPr lang="en-US" dirty="0"/>
              <a:t>Most TTC zones are divided into four areas: the advance warning area, the transition area, the activity area,</a:t>
            </a:r>
          </a:p>
          <a:p>
            <a:pPr eaLnBrk="1" hangingPunct="1">
              <a:defRPr/>
            </a:pPr>
            <a:r>
              <a:rPr lang="en-US" dirty="0"/>
              <a:t>and the termination area. This illustrates these four areas:</a:t>
            </a:r>
          </a:p>
          <a:p>
            <a:pPr eaLnBrk="1" hangingPunct="1">
              <a:buFontTx/>
              <a:buChar char="•"/>
              <a:defRPr/>
            </a:pPr>
            <a:r>
              <a:rPr lang="en-US" dirty="0"/>
              <a:t>The advance warning area is the section of highway where road users are informed about the upcoming work zone or incident area.</a:t>
            </a:r>
          </a:p>
          <a:p>
            <a:pPr eaLnBrk="1" hangingPunct="1">
              <a:buFontTx/>
              <a:buChar char="•"/>
              <a:defRPr/>
            </a:pPr>
            <a:r>
              <a:rPr lang="en-US" dirty="0"/>
              <a:t>The transition area is that section of highway where road users are redirected out of their normal path. Transition areas usually involve strategic use of tapers, which because of their importance are discussed later.</a:t>
            </a:r>
          </a:p>
          <a:p>
            <a:pPr eaLnBrk="1" hangingPunct="1">
              <a:buFontTx/>
              <a:buChar char="•"/>
              <a:defRPr/>
            </a:pPr>
            <a:r>
              <a:rPr lang="en-US" dirty="0"/>
              <a:t>The activity area is the section of the highway where the work activity takes place. It is comprised of the work space, the traffic space, and the buffer space.:</a:t>
            </a:r>
          </a:p>
          <a:p>
            <a:pPr eaLnBrk="1" hangingPunct="1">
              <a:buFontTx/>
              <a:buChar char="•"/>
              <a:defRPr/>
            </a:pPr>
            <a:r>
              <a:rPr lang="en-US" dirty="0"/>
              <a:t>The traffic space is the portion of the highway in which road users are routed through the activity area.</a:t>
            </a:r>
          </a:p>
          <a:p>
            <a:pPr eaLnBrk="1" hangingPunct="1">
              <a:buFontTx/>
              <a:buChar char="•"/>
              <a:defRPr/>
            </a:pPr>
            <a:r>
              <a:rPr lang="en-US" dirty="0"/>
              <a:t>The buffer space is a lateral and/or longitudinal area that separates road user flow from the work space or an unsafe area, and might provide some recovery space for an errant vehicle. Buffer spaces are highly recommended. A longitudinal buffer space may be placed in advance of a work space. Neither work activity nor storage of equipment, vehicles, or material should occur within a buffer space.</a:t>
            </a:r>
          </a:p>
          <a:p>
            <a:pPr eaLnBrk="1" hangingPunct="1">
              <a:buFontTx/>
              <a:buChar char="•"/>
              <a:defRPr/>
            </a:pPr>
            <a:r>
              <a:rPr lang="en-US" dirty="0"/>
              <a:t>The work space is where the work takes place. Workers, materials and equipment are located in the work space.</a:t>
            </a:r>
          </a:p>
          <a:p>
            <a:pPr eaLnBrk="1" hangingPunct="1">
              <a:buFontTx/>
              <a:buChar char="•"/>
              <a:defRPr/>
            </a:pPr>
            <a:r>
              <a:rPr lang="en-US" dirty="0"/>
              <a:t>The termination area shall be used to return road users to their normal path. The termination area shall extend from the downstream end of the work area to the last TTC device such as END ROAD WORK signs, if posted.</a:t>
            </a:r>
          </a:p>
          <a:p>
            <a:pPr eaLnBrk="1" hangingPunct="1">
              <a:defRPr/>
            </a:pPr>
            <a:r>
              <a:rPr lang="en-US" b="1" dirty="0"/>
              <a:t>Suggested Questions: </a:t>
            </a:r>
            <a:r>
              <a:rPr lang="en-US" dirty="0"/>
              <a:t>What do you see in the buffer space? Nothing!</a:t>
            </a:r>
          </a:p>
          <a:p>
            <a:pPr eaLnBrk="1" hangingPunct="1">
              <a:defRPr/>
            </a:pPr>
            <a:r>
              <a:rPr lang="en-US" b="1" dirty="0"/>
              <a:t>Additional Information: </a:t>
            </a:r>
            <a:r>
              <a:rPr lang="en-US" dirty="0"/>
              <a:t>Refer to Section 6C.03 of MUTCD. L stands her for LONGITUDINAL (explained later)</a:t>
            </a:r>
          </a:p>
          <a:p>
            <a:pPr eaLnBrk="1" hangingPunct="1">
              <a:defRPr/>
            </a:pPr>
            <a:r>
              <a:rPr lang="en-US" b="1" dirty="0"/>
              <a:t>Possible Problems: </a:t>
            </a:r>
            <a:r>
              <a:rPr lang="en-US" dirty="0"/>
              <a:t>Don’t get into details here. Use the following slides for that. The objective of this slide is to explain the terminology, not to give details. There is no ACTIVITY in the buffer space so this may be a bit misleading. Make sure to explain that.</a:t>
            </a:r>
          </a:p>
        </p:txBody>
      </p:sp>
    </p:spTree>
    <p:extLst>
      <p:ext uri="{BB962C8B-B14F-4D97-AF65-F5344CB8AC3E}">
        <p14:creationId xmlns:p14="http://schemas.microsoft.com/office/powerpoint/2010/main" val="286394133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7570" name="Rectangle 7"/>
          <p:cNvSpPr>
            <a:spLocks noGrp="1" noChangeArrowheads="1"/>
          </p:cNvSpPr>
          <p:nvPr>
            <p:ph type="sldNum" sz="quarter" idx="5"/>
          </p:nvPr>
        </p:nvSpPr>
        <p:spPr/>
        <p:txBody>
          <a:bodyPr/>
          <a:lstStyle/>
          <a:p>
            <a:pPr>
              <a:defRPr/>
            </a:pPr>
            <a:fld id="{D7102F80-1E9F-4243-97AF-EBC13CFB6A16}" type="slidenum">
              <a:rPr lang="en-US"/>
              <a:pPr>
                <a:defRPr/>
              </a:pPr>
              <a:t>32</a:t>
            </a:fld>
            <a:endParaRPr lang="en-US" dirty="0"/>
          </a:p>
        </p:txBody>
      </p:sp>
      <p:sp>
        <p:nvSpPr>
          <p:cNvPr id="27033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270340" name="Rectangle 3"/>
          <p:cNvSpPr>
            <a:spLocks noGrp="1" noChangeArrowheads="1"/>
          </p:cNvSpPr>
          <p:nvPr>
            <p:ph type="body" idx="1"/>
          </p:nvPr>
        </p:nvSpPr>
        <p:spPr bwMode="auto">
          <a:noFill/>
        </p:spPr>
        <p:txBody>
          <a:bodyPr wrap="square" numCol="1" anchor="t" anchorCtr="0" compatLnSpc="1">
            <a:prstTxWarp prst="textNoShape">
              <a:avLst/>
            </a:prstTxWarp>
            <a:normAutofit fontScale="92500" lnSpcReduction="20000"/>
          </a:bodyPr>
          <a:lstStyle/>
          <a:p>
            <a:pPr eaLnBrk="1" hangingPunct="1"/>
            <a:r>
              <a:rPr lang="en-US" b="1" dirty="0"/>
              <a:t>Key Message: </a:t>
            </a:r>
            <a:r>
              <a:rPr lang="en-US" dirty="0"/>
              <a:t>Discuss </a:t>
            </a:r>
            <a:r>
              <a:rPr lang="en-US" sz="1400" dirty="0"/>
              <a:t>sign spacing</a:t>
            </a:r>
            <a:endParaRPr lang="en-US" dirty="0"/>
          </a:p>
          <a:p>
            <a:pPr eaLnBrk="1" hangingPunct="1"/>
            <a:r>
              <a:rPr lang="en-US" b="1" dirty="0"/>
              <a:t>Est. Presentation Time: </a:t>
            </a:r>
            <a:r>
              <a:rPr lang="en-US" dirty="0"/>
              <a:t>3 minute(s)</a:t>
            </a:r>
          </a:p>
          <a:p>
            <a:pPr eaLnBrk="1" hangingPunct="1"/>
            <a:r>
              <a:rPr lang="en-US" b="1" dirty="0"/>
              <a:t>Explanation of Cues/Builds: </a:t>
            </a:r>
            <a:r>
              <a:rPr lang="en-US" dirty="0"/>
              <a:t>None</a:t>
            </a:r>
          </a:p>
          <a:p>
            <a:pPr eaLnBrk="1" hangingPunct="1"/>
            <a:r>
              <a:rPr lang="en-US" b="1" dirty="0"/>
              <a:t>Suggested Comments: </a:t>
            </a:r>
            <a:r>
              <a:rPr lang="en-US" dirty="0"/>
              <a:t>Let’s discuss sign spacing. The A, B, and C refer to the suggested distance between signs (next slide). Notice that this is a suggested spacing. </a:t>
            </a:r>
          </a:p>
          <a:p>
            <a:pPr eaLnBrk="1" hangingPunct="1"/>
            <a:r>
              <a:rPr lang="en-US" b="1" dirty="0"/>
              <a:t>Suggested Questions: </a:t>
            </a:r>
            <a:r>
              <a:rPr lang="en-US" dirty="0"/>
              <a:t>What is high speed? What is low speed? Notice that that is to be determined by the highway agency with jurisdiction. If in doubt, go larger! </a:t>
            </a:r>
          </a:p>
          <a:p>
            <a:pPr eaLnBrk="1" hangingPunct="1"/>
            <a:r>
              <a:rPr lang="en-US" b="1" dirty="0"/>
              <a:t>Additional Information: </a:t>
            </a:r>
            <a:r>
              <a:rPr lang="en-US" dirty="0"/>
              <a:t>Refer to Table 6C-1, MUTCD</a:t>
            </a:r>
            <a:r>
              <a:rPr lang="en-US" b="1" dirty="0"/>
              <a:t>. </a:t>
            </a:r>
            <a:r>
              <a:rPr lang="en-US" dirty="0"/>
              <a:t>Where highway conditions permit, warning signs should be placed in advance of the TTC zone at varying distances depending on roadway type, condition, and posted speed. Table 6C-1 contains information regarding the spacing of advance warning signs. Where a series of two or more advance warning signs is used, the closest sign to the TTC zone should be placed approximately 100 ft for low-speed urban streets to 1,000 ft) or more for freeways and expressways. Various conditions, such as limited sight distance or obstructions that might require a driver to reduce speed or stop, might require additional advance warning signs. As an alternative to a specific distance on advance warning signs, the word AHEAD may be used (this is a state preference) At TTC zones on lightly-traveled roads, all of the advance warning signs prescribed for major construction might not be needed. Utility work, maintenance, or minor construction can occur within the TTC zone limits of a major construction project, and additional warning signs may be needed. Utility, maintenance, and minor construction signing and TTC should be coordinated with appropriate authorities so that Sign spacing may vary by state. Also, the 2003road users are not confused or misled by the additional TTC devices.</a:t>
            </a:r>
          </a:p>
          <a:p>
            <a:pPr eaLnBrk="1" hangingPunct="1"/>
            <a:r>
              <a:rPr lang="en-US" b="1" dirty="0"/>
              <a:t>Possible Problems: </a:t>
            </a:r>
            <a:r>
              <a:rPr lang="en-US" dirty="0"/>
              <a:t> Manual said “Suggested”, not “recommended”.</a:t>
            </a:r>
          </a:p>
          <a:p>
            <a:pPr eaLnBrk="1" hangingPunct="1"/>
            <a:endParaRPr lang="en-US" dirty="0"/>
          </a:p>
        </p:txBody>
      </p:sp>
    </p:spTree>
    <p:extLst>
      <p:ext uri="{BB962C8B-B14F-4D97-AF65-F5344CB8AC3E}">
        <p14:creationId xmlns:p14="http://schemas.microsoft.com/office/powerpoint/2010/main" val="35889276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0402" name="Rectangle 2"/>
          <p:cNvSpPr>
            <a:spLocks noGrp="1" noRot="1" noChangeAspect="1" noChangeArrowheads="1" noTextEdit="1"/>
          </p:cNvSpPr>
          <p:nvPr>
            <p:ph type="sldImg"/>
          </p:nvPr>
        </p:nvSpPr>
        <p:spPr>
          <a:ln/>
        </p:spPr>
      </p:sp>
      <p:sp>
        <p:nvSpPr>
          <p:cNvPr id="230403" name="Rectangle 3"/>
          <p:cNvSpPr>
            <a:spLocks noGrp="1" noChangeArrowheads="1"/>
          </p:cNvSpPr>
          <p:nvPr>
            <p:ph type="body" idx="1"/>
          </p:nvPr>
        </p:nvSpPr>
        <p:spPr>
          <a:noFill/>
          <a:ln/>
        </p:spPr>
        <p:txBody>
          <a:bodyPr/>
          <a:lstStyle/>
          <a:p>
            <a:pPr eaLnBrk="1" hangingPunct="1"/>
            <a:r>
              <a:rPr lang="en-US" b="1" dirty="0">
                <a:cs typeface="Arial" charset="0"/>
              </a:rPr>
              <a:t>Key Message: </a:t>
            </a:r>
            <a:r>
              <a:rPr lang="en-US" dirty="0">
                <a:cs typeface="Arial" charset="0"/>
              </a:rPr>
              <a:t>Introduce formulas for L</a:t>
            </a:r>
            <a:endParaRPr lang="en-US" b="1" dirty="0">
              <a:cs typeface="Arial" charset="0"/>
            </a:endParaRPr>
          </a:p>
          <a:p>
            <a:pPr eaLnBrk="1" hangingPunct="1"/>
            <a:r>
              <a:rPr lang="en-US" b="1" dirty="0">
                <a:cs typeface="Arial" charset="0"/>
              </a:rPr>
              <a:t>Est. Presentation Time: </a:t>
            </a:r>
            <a:r>
              <a:rPr lang="en-US" dirty="0">
                <a:cs typeface="Arial" charset="0"/>
              </a:rPr>
              <a:t>3 minute(s)</a:t>
            </a:r>
            <a:endParaRPr lang="en-US" b="1" dirty="0">
              <a:cs typeface="Arial" charset="0"/>
            </a:endParaRPr>
          </a:p>
          <a:p>
            <a:pPr eaLnBrk="1" hangingPunct="1"/>
            <a:r>
              <a:rPr lang="en-US" b="1" dirty="0">
                <a:cs typeface="Arial" charset="0"/>
              </a:rPr>
              <a:t>Explanation of Cues/Builds: </a:t>
            </a:r>
            <a:r>
              <a:rPr lang="en-US" dirty="0">
                <a:cs typeface="Arial" charset="0"/>
              </a:rPr>
              <a:t>None</a:t>
            </a:r>
          </a:p>
          <a:p>
            <a:pPr eaLnBrk="1" hangingPunct="1"/>
            <a:r>
              <a:rPr lang="en-US" b="1" dirty="0">
                <a:cs typeface="Arial" charset="0"/>
              </a:rPr>
              <a:t>Suggested Comments: </a:t>
            </a:r>
            <a:r>
              <a:rPr lang="en-US" dirty="0">
                <a:cs typeface="Arial" charset="0"/>
              </a:rPr>
              <a:t>The letter L is used to indicate the </a:t>
            </a:r>
            <a:r>
              <a:rPr lang="en-US" b="1" dirty="0">
                <a:solidFill>
                  <a:srgbClr val="000099"/>
                </a:solidFill>
                <a:cs typeface="Arial" charset="0"/>
              </a:rPr>
              <a:t>minimum</a:t>
            </a:r>
            <a:r>
              <a:rPr lang="en-US" dirty="0">
                <a:cs typeface="Arial" charset="0"/>
              </a:rPr>
              <a:t> length of a </a:t>
            </a:r>
            <a:r>
              <a:rPr lang="en-US" b="1" dirty="0">
                <a:solidFill>
                  <a:srgbClr val="000099"/>
                </a:solidFill>
                <a:cs typeface="Arial" charset="0"/>
              </a:rPr>
              <a:t>MERGING</a:t>
            </a:r>
            <a:r>
              <a:rPr lang="en-US" dirty="0">
                <a:cs typeface="Arial" charset="0"/>
              </a:rPr>
              <a:t> taper. Other taper lengths are a fraction of L. A merging taper requires the longest distance because drivers are required to merge into common road space.</a:t>
            </a:r>
          </a:p>
          <a:p>
            <a:pPr eaLnBrk="1" hangingPunct="1"/>
            <a:r>
              <a:rPr lang="en-US" b="1" dirty="0">
                <a:cs typeface="Arial" charset="0"/>
              </a:rPr>
              <a:t>Suggested Questions: </a:t>
            </a:r>
            <a:r>
              <a:rPr lang="en-US" dirty="0">
                <a:cs typeface="Arial" charset="0"/>
              </a:rPr>
              <a:t>What is W? What is S? </a:t>
            </a:r>
          </a:p>
          <a:p>
            <a:pPr eaLnBrk="1" hangingPunct="1"/>
            <a:r>
              <a:rPr lang="en-US" b="1" dirty="0">
                <a:cs typeface="Arial" charset="0"/>
              </a:rPr>
              <a:t>Additional Information: </a:t>
            </a:r>
            <a:r>
              <a:rPr lang="en-US" dirty="0">
                <a:cs typeface="Arial" charset="0"/>
              </a:rPr>
              <a:t>Refer to MUTCD. The appropriate taper length (L) should be determined using the criteria shown in Tables 6C-3 and 6C-4.</a:t>
            </a:r>
          </a:p>
          <a:p>
            <a:pPr eaLnBrk="1" hangingPunct="1"/>
            <a:r>
              <a:rPr lang="en-US" b="1" dirty="0">
                <a:cs typeface="Arial" charset="0"/>
              </a:rPr>
              <a:t>Possible Problems: </a:t>
            </a:r>
            <a:r>
              <a:rPr lang="en-US" dirty="0">
                <a:cs typeface="Arial" charset="0"/>
              </a:rPr>
              <a:t>Someone may ask why two formulas. At low speeds, there is more time to make decisions, so a second formula is needed. Emphasize that S is not necessarily the posted speed. See next slide. </a:t>
            </a:r>
          </a:p>
          <a:p>
            <a:pPr eaLnBrk="1" hangingPunct="1"/>
            <a:endParaRPr lang="en-US" dirty="0">
              <a:cs typeface="Arial" charset="0"/>
            </a:endParaRPr>
          </a:p>
        </p:txBody>
      </p:sp>
    </p:spTree>
    <p:extLst>
      <p:ext uri="{BB962C8B-B14F-4D97-AF65-F5344CB8AC3E}">
        <p14:creationId xmlns:p14="http://schemas.microsoft.com/office/powerpoint/2010/main" val="392254849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1426" name="Rectangle 2"/>
          <p:cNvSpPr>
            <a:spLocks noGrp="1" noRot="1" noChangeAspect="1" noChangeArrowheads="1" noTextEdit="1"/>
          </p:cNvSpPr>
          <p:nvPr>
            <p:ph type="sldImg"/>
          </p:nvPr>
        </p:nvSpPr>
        <p:spPr>
          <a:ln/>
        </p:spPr>
      </p:sp>
      <p:sp>
        <p:nvSpPr>
          <p:cNvPr id="231427" name="Rectangle 3"/>
          <p:cNvSpPr>
            <a:spLocks noGrp="1" noChangeArrowheads="1"/>
          </p:cNvSpPr>
          <p:nvPr>
            <p:ph type="body" idx="1"/>
          </p:nvPr>
        </p:nvSpPr>
        <p:spPr>
          <a:noFill/>
          <a:ln/>
        </p:spPr>
        <p:txBody>
          <a:bodyPr/>
          <a:lstStyle/>
          <a:p>
            <a:pPr eaLnBrk="1" hangingPunct="1"/>
            <a:r>
              <a:rPr lang="en-US" b="1" dirty="0">
                <a:cs typeface="Arial" charset="0"/>
              </a:rPr>
              <a:t>Key Message: </a:t>
            </a:r>
            <a:r>
              <a:rPr lang="en-US" dirty="0">
                <a:cs typeface="Arial" charset="0"/>
              </a:rPr>
              <a:t>Define S</a:t>
            </a:r>
            <a:endParaRPr lang="en-US" b="1" dirty="0">
              <a:cs typeface="Arial" charset="0"/>
            </a:endParaRPr>
          </a:p>
          <a:p>
            <a:pPr eaLnBrk="1" hangingPunct="1"/>
            <a:r>
              <a:rPr lang="en-US" b="1" dirty="0">
                <a:cs typeface="Arial" charset="0"/>
              </a:rPr>
              <a:t>Est. Presentation Time: </a:t>
            </a:r>
            <a:r>
              <a:rPr lang="en-US" dirty="0">
                <a:cs typeface="Arial" charset="0"/>
              </a:rPr>
              <a:t>2 minute(s)</a:t>
            </a:r>
            <a:endParaRPr lang="en-US" b="1" dirty="0">
              <a:cs typeface="Arial" charset="0"/>
            </a:endParaRPr>
          </a:p>
          <a:p>
            <a:pPr eaLnBrk="1" hangingPunct="1"/>
            <a:r>
              <a:rPr lang="en-US" b="1" dirty="0">
                <a:cs typeface="Arial" charset="0"/>
              </a:rPr>
              <a:t>Explanation of Cues/Builds: </a:t>
            </a:r>
            <a:r>
              <a:rPr lang="en-US" dirty="0">
                <a:cs typeface="Arial" charset="0"/>
              </a:rPr>
              <a:t>None</a:t>
            </a:r>
          </a:p>
          <a:p>
            <a:pPr eaLnBrk="1" hangingPunct="1"/>
            <a:r>
              <a:rPr lang="en-US" b="1" dirty="0">
                <a:cs typeface="Arial" charset="0"/>
              </a:rPr>
              <a:t>Suggested Comments: </a:t>
            </a:r>
            <a:r>
              <a:rPr lang="en-US" dirty="0">
                <a:cs typeface="Arial" charset="0"/>
              </a:rPr>
              <a:t>Self explanatory</a:t>
            </a:r>
          </a:p>
          <a:p>
            <a:pPr eaLnBrk="1" hangingPunct="1"/>
            <a:r>
              <a:rPr lang="en-US" b="1" dirty="0">
                <a:cs typeface="Arial" charset="0"/>
              </a:rPr>
              <a:t>Suggested Questions: </a:t>
            </a:r>
            <a:r>
              <a:rPr lang="en-US" dirty="0">
                <a:cs typeface="Arial" charset="0"/>
              </a:rPr>
              <a:t>Is S always the posted speed? No. Use the “prevailing” speed.</a:t>
            </a:r>
          </a:p>
          <a:p>
            <a:pPr eaLnBrk="1" hangingPunct="1"/>
            <a:r>
              <a:rPr lang="en-US" b="1" dirty="0">
                <a:cs typeface="Arial" charset="0"/>
              </a:rPr>
              <a:t>Additional Information: </a:t>
            </a:r>
            <a:r>
              <a:rPr lang="en-US" dirty="0">
                <a:cs typeface="Arial" charset="0"/>
              </a:rPr>
              <a:t>Refer to MUTCD. “S = posted speed limit, or off-peak 85th-percentile speed prior to work starting, or the</a:t>
            </a:r>
          </a:p>
          <a:p>
            <a:pPr eaLnBrk="1" hangingPunct="1"/>
            <a:r>
              <a:rPr lang="en-US" dirty="0">
                <a:cs typeface="Arial" charset="0"/>
              </a:rPr>
              <a:t>anticipated operating speed mph.</a:t>
            </a:r>
          </a:p>
          <a:p>
            <a:pPr eaLnBrk="1" hangingPunct="1"/>
            <a:r>
              <a:rPr lang="en-US" b="1" dirty="0">
                <a:cs typeface="Arial" charset="0"/>
              </a:rPr>
              <a:t>Possible Problems: </a:t>
            </a:r>
            <a:r>
              <a:rPr lang="en-US" dirty="0">
                <a:cs typeface="Arial" charset="0"/>
              </a:rPr>
              <a:t>Emphasize that S is not necessarily the posted speed. This is a common misconception. Avoid discussing the definition of 85</a:t>
            </a:r>
            <a:r>
              <a:rPr lang="en-US" baseline="30000" dirty="0">
                <a:cs typeface="Arial" charset="0"/>
              </a:rPr>
              <a:t>th</a:t>
            </a:r>
            <a:r>
              <a:rPr lang="en-US" dirty="0">
                <a:cs typeface="Arial" charset="0"/>
              </a:rPr>
              <a:t> percentile. Not within the scope of this course. Call it “prevailing” speed, or the speed at which the majority of the traffic is traveling.</a:t>
            </a:r>
          </a:p>
          <a:p>
            <a:pPr eaLnBrk="1" hangingPunct="1"/>
            <a:endParaRPr lang="en-US" dirty="0">
              <a:cs typeface="Arial" charset="0"/>
            </a:endParaRPr>
          </a:p>
        </p:txBody>
      </p:sp>
    </p:spTree>
    <p:extLst>
      <p:ext uri="{BB962C8B-B14F-4D97-AF65-F5344CB8AC3E}">
        <p14:creationId xmlns:p14="http://schemas.microsoft.com/office/powerpoint/2010/main" val="31729239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2450" name="Rectangle 2"/>
          <p:cNvSpPr>
            <a:spLocks noGrp="1" noRot="1" noChangeAspect="1" noChangeArrowheads="1" noTextEdit="1"/>
          </p:cNvSpPr>
          <p:nvPr>
            <p:ph type="sldImg"/>
          </p:nvPr>
        </p:nvSpPr>
        <p:spPr>
          <a:solidFill>
            <a:srgbClr val="FFFFFF"/>
          </a:solidFill>
          <a:ln/>
        </p:spPr>
      </p:sp>
      <p:sp>
        <p:nvSpPr>
          <p:cNvPr id="232451" name="Rectangle 3"/>
          <p:cNvSpPr>
            <a:spLocks noGrp="1" noChangeArrowheads="1"/>
          </p:cNvSpPr>
          <p:nvPr>
            <p:ph type="body" idx="1"/>
          </p:nvPr>
        </p:nvSpPr>
        <p:spPr>
          <a:solidFill>
            <a:srgbClr val="FFFFFF"/>
          </a:solidFill>
          <a:ln/>
        </p:spPr>
        <p:txBody>
          <a:bodyPr/>
          <a:lstStyle/>
          <a:p>
            <a:pPr eaLnBrk="1" hangingPunct="1"/>
            <a:r>
              <a:rPr lang="en-US" b="1" dirty="0">
                <a:cs typeface="Arial" charset="0"/>
              </a:rPr>
              <a:t>Key Message: </a:t>
            </a:r>
            <a:r>
              <a:rPr lang="en-US" dirty="0">
                <a:cs typeface="Arial" charset="0"/>
              </a:rPr>
              <a:t>Define the 85</a:t>
            </a:r>
            <a:r>
              <a:rPr lang="en-US" baseline="30000" dirty="0">
                <a:cs typeface="Arial" charset="0"/>
              </a:rPr>
              <a:t>th</a:t>
            </a:r>
            <a:r>
              <a:rPr lang="en-US" dirty="0">
                <a:cs typeface="Arial" charset="0"/>
              </a:rPr>
              <a:t> percentile speed</a:t>
            </a:r>
            <a:endParaRPr lang="en-US" b="1" dirty="0">
              <a:cs typeface="Arial" charset="0"/>
            </a:endParaRPr>
          </a:p>
          <a:p>
            <a:pPr eaLnBrk="1" hangingPunct="1"/>
            <a:r>
              <a:rPr lang="en-US" b="1" dirty="0">
                <a:cs typeface="Arial" charset="0"/>
              </a:rPr>
              <a:t>Est. Presentation Time: </a:t>
            </a:r>
            <a:r>
              <a:rPr lang="en-US" dirty="0">
                <a:cs typeface="Arial" charset="0"/>
              </a:rPr>
              <a:t>2 minute(s)</a:t>
            </a:r>
            <a:endParaRPr lang="en-US" b="1" dirty="0">
              <a:cs typeface="Arial" charset="0"/>
            </a:endParaRPr>
          </a:p>
          <a:p>
            <a:pPr eaLnBrk="1" hangingPunct="1"/>
            <a:r>
              <a:rPr lang="en-US" b="1" dirty="0">
                <a:cs typeface="Arial" charset="0"/>
              </a:rPr>
              <a:t>Explanation of Cues/Builds: </a:t>
            </a:r>
            <a:r>
              <a:rPr lang="en-US" dirty="0">
                <a:cs typeface="Arial" charset="0"/>
              </a:rPr>
              <a:t>None</a:t>
            </a:r>
          </a:p>
          <a:p>
            <a:pPr eaLnBrk="1" hangingPunct="1"/>
            <a:r>
              <a:rPr lang="en-US" b="1" dirty="0">
                <a:cs typeface="Arial" charset="0"/>
              </a:rPr>
              <a:t>Suggested Comments: </a:t>
            </a:r>
            <a:r>
              <a:rPr lang="en-US" dirty="0">
                <a:cs typeface="Arial" charset="0"/>
              </a:rPr>
              <a:t>Self explanatory</a:t>
            </a:r>
          </a:p>
          <a:p>
            <a:pPr eaLnBrk="1" hangingPunct="1"/>
            <a:r>
              <a:rPr lang="en-US" b="1" dirty="0">
                <a:cs typeface="Arial" charset="0"/>
              </a:rPr>
              <a:t>Suggested Questions: </a:t>
            </a:r>
            <a:r>
              <a:rPr lang="en-US" dirty="0">
                <a:cs typeface="Arial" charset="0"/>
              </a:rPr>
              <a:t>Is S always the posted speed? No. It is the speed at which the “majority” of the traffic is traveling. A good representation of that speed is the 85</a:t>
            </a:r>
            <a:r>
              <a:rPr lang="en-US" baseline="30000" dirty="0">
                <a:cs typeface="Arial" charset="0"/>
              </a:rPr>
              <a:t>th</a:t>
            </a:r>
            <a:r>
              <a:rPr lang="en-US" dirty="0">
                <a:cs typeface="Arial" charset="0"/>
              </a:rPr>
              <a:t> percentile speed, defined as he speed at which at least 85 percent of the traffic is traveling, or below. The 85</a:t>
            </a:r>
            <a:r>
              <a:rPr lang="en-US" baseline="30000" dirty="0">
                <a:cs typeface="Arial" charset="0"/>
              </a:rPr>
              <a:t>th</a:t>
            </a:r>
            <a:r>
              <a:rPr lang="en-US" dirty="0">
                <a:cs typeface="Arial" charset="0"/>
              </a:rPr>
              <a:t> percentile speed may be used to design the TTCZ.</a:t>
            </a:r>
          </a:p>
          <a:p>
            <a:r>
              <a:rPr lang="en-US" b="1" dirty="0">
                <a:cs typeface="Arial" charset="0"/>
              </a:rPr>
              <a:t>Additional Information: </a:t>
            </a:r>
            <a:r>
              <a:rPr lang="en-US" dirty="0">
                <a:cs typeface="Arial" charset="0"/>
              </a:rPr>
              <a:t>Refer to MUTCD Page 6C-8 for the definition of S. The 85th percentile speed is the speed at or below which 85 percent of the motorists drive on a given road unaffected by slower traffic or poor weather. This speed indicates the speed that most motorists on the road consider safe and reasonable under ideal conditions. It is a good guideline for the appropriate speed limit for that road.</a:t>
            </a:r>
          </a:p>
          <a:p>
            <a:pPr eaLnBrk="1" hangingPunct="1"/>
            <a:r>
              <a:rPr lang="en-US" b="1" dirty="0">
                <a:cs typeface="Arial" charset="0"/>
              </a:rPr>
              <a:t>Possible Problems: </a:t>
            </a:r>
            <a:r>
              <a:rPr lang="en-US" dirty="0">
                <a:cs typeface="Arial" charset="0"/>
              </a:rPr>
              <a:t>Emphasize that S is not necessarily the width of the lane. That is ONLY true on lane closures. On lane shifts, W is the lateral distance of the shift. May only be a few feet. This is a common misconception. The term “offset” may be confusing. May want to say “distance moved laterally”.</a:t>
            </a:r>
          </a:p>
        </p:txBody>
      </p:sp>
    </p:spTree>
    <p:extLst>
      <p:ext uri="{BB962C8B-B14F-4D97-AF65-F5344CB8AC3E}">
        <p14:creationId xmlns:p14="http://schemas.microsoft.com/office/powerpoint/2010/main" val="396145894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3474" name="Rectangle 2"/>
          <p:cNvSpPr>
            <a:spLocks noGrp="1" noRot="1" noChangeAspect="1" noChangeArrowheads="1" noTextEdit="1"/>
          </p:cNvSpPr>
          <p:nvPr>
            <p:ph type="sldImg"/>
          </p:nvPr>
        </p:nvSpPr>
        <p:spPr>
          <a:ln/>
        </p:spPr>
      </p:sp>
      <p:sp>
        <p:nvSpPr>
          <p:cNvPr id="233475" name="Rectangle 3"/>
          <p:cNvSpPr>
            <a:spLocks noGrp="1" noChangeArrowheads="1"/>
          </p:cNvSpPr>
          <p:nvPr>
            <p:ph type="body" idx="1"/>
          </p:nvPr>
        </p:nvSpPr>
        <p:spPr>
          <a:noFill/>
          <a:ln/>
        </p:spPr>
        <p:txBody>
          <a:bodyPr/>
          <a:lstStyle/>
          <a:p>
            <a:pPr eaLnBrk="1" hangingPunct="1"/>
            <a:r>
              <a:rPr lang="en-US" b="1" dirty="0">
                <a:cs typeface="Arial" charset="0"/>
              </a:rPr>
              <a:t>Key Message: </a:t>
            </a:r>
            <a:r>
              <a:rPr lang="en-US" dirty="0">
                <a:cs typeface="Arial" charset="0"/>
              </a:rPr>
              <a:t>Define W</a:t>
            </a:r>
            <a:endParaRPr lang="en-US" b="1" dirty="0">
              <a:cs typeface="Arial" charset="0"/>
            </a:endParaRPr>
          </a:p>
          <a:p>
            <a:pPr eaLnBrk="1" hangingPunct="1"/>
            <a:r>
              <a:rPr lang="en-US" b="1" dirty="0">
                <a:cs typeface="Arial" charset="0"/>
              </a:rPr>
              <a:t>Est. Presentation Time: </a:t>
            </a:r>
            <a:r>
              <a:rPr lang="en-US" dirty="0">
                <a:cs typeface="Arial" charset="0"/>
              </a:rPr>
              <a:t>2 minute(s)</a:t>
            </a:r>
            <a:endParaRPr lang="en-US" b="1" dirty="0">
              <a:cs typeface="Arial" charset="0"/>
            </a:endParaRPr>
          </a:p>
          <a:p>
            <a:pPr eaLnBrk="1" hangingPunct="1"/>
            <a:r>
              <a:rPr lang="en-US" b="1" dirty="0">
                <a:cs typeface="Arial" charset="0"/>
              </a:rPr>
              <a:t>Explanation of Cues/Builds: </a:t>
            </a:r>
            <a:r>
              <a:rPr lang="en-US" dirty="0">
                <a:cs typeface="Arial" charset="0"/>
              </a:rPr>
              <a:t>None</a:t>
            </a:r>
          </a:p>
          <a:p>
            <a:pPr eaLnBrk="1" hangingPunct="1"/>
            <a:r>
              <a:rPr lang="en-US" b="1" dirty="0">
                <a:cs typeface="Arial" charset="0"/>
              </a:rPr>
              <a:t>Suggested Comments: </a:t>
            </a:r>
            <a:r>
              <a:rPr lang="en-US" dirty="0">
                <a:cs typeface="Arial" charset="0"/>
              </a:rPr>
              <a:t>Self explanatory</a:t>
            </a:r>
          </a:p>
          <a:p>
            <a:pPr eaLnBrk="1" hangingPunct="1"/>
            <a:r>
              <a:rPr lang="en-US" b="1" dirty="0">
                <a:cs typeface="Arial" charset="0"/>
              </a:rPr>
              <a:t>Suggested Questions: </a:t>
            </a:r>
            <a:r>
              <a:rPr lang="en-US" dirty="0">
                <a:cs typeface="Arial" charset="0"/>
              </a:rPr>
              <a:t>Is W always the width of the lane? No. The distance move laterally.</a:t>
            </a:r>
          </a:p>
          <a:p>
            <a:pPr eaLnBrk="1" hangingPunct="1"/>
            <a:r>
              <a:rPr lang="en-US" b="1" dirty="0">
                <a:cs typeface="Arial" charset="0"/>
              </a:rPr>
              <a:t>Additional Information: </a:t>
            </a:r>
            <a:r>
              <a:rPr lang="en-US" dirty="0">
                <a:cs typeface="Arial" charset="0"/>
              </a:rPr>
              <a:t>Refer to MUTCD. “W = width of “offset” feet</a:t>
            </a:r>
          </a:p>
          <a:p>
            <a:pPr eaLnBrk="1" hangingPunct="1"/>
            <a:r>
              <a:rPr lang="en-US" b="1" dirty="0">
                <a:cs typeface="Arial" charset="0"/>
              </a:rPr>
              <a:t>Possible Problems: </a:t>
            </a:r>
            <a:r>
              <a:rPr lang="en-US" dirty="0">
                <a:cs typeface="Arial" charset="0"/>
              </a:rPr>
              <a:t>Emphasize that W is not necessarily the width of the lane. That is ONLY true on lane closures. On lane shifts, W is the lateral distance of the shift. May only be a few feet. This is a common misconception. The term “offset” may be confusing. May want to say “distance moved laterally”.</a:t>
            </a:r>
          </a:p>
        </p:txBody>
      </p:sp>
    </p:spTree>
    <p:extLst>
      <p:ext uri="{BB962C8B-B14F-4D97-AF65-F5344CB8AC3E}">
        <p14:creationId xmlns:p14="http://schemas.microsoft.com/office/powerpoint/2010/main" val="243175745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4498" name="Rectangle 2"/>
          <p:cNvSpPr>
            <a:spLocks noGrp="1" noRot="1" noChangeAspect="1" noChangeArrowheads="1" noTextEdit="1"/>
          </p:cNvSpPr>
          <p:nvPr>
            <p:ph type="sldImg"/>
          </p:nvPr>
        </p:nvSpPr>
        <p:spPr>
          <a:ln/>
        </p:spPr>
      </p:sp>
      <p:sp>
        <p:nvSpPr>
          <p:cNvPr id="234499" name="Rectangle 3"/>
          <p:cNvSpPr>
            <a:spLocks noGrp="1" noChangeArrowheads="1"/>
          </p:cNvSpPr>
          <p:nvPr>
            <p:ph type="body" idx="1"/>
          </p:nvPr>
        </p:nvSpPr>
        <p:spPr>
          <a:noFill/>
          <a:ln/>
        </p:spPr>
        <p:txBody>
          <a:bodyPr/>
          <a:lstStyle/>
          <a:p>
            <a:pPr eaLnBrk="1" hangingPunct="1"/>
            <a:r>
              <a:rPr lang="en-US" b="1" dirty="0">
                <a:cs typeface="Arial" charset="0"/>
              </a:rPr>
              <a:t>Key Message: </a:t>
            </a:r>
            <a:r>
              <a:rPr lang="en-US" dirty="0">
                <a:cs typeface="Arial" charset="0"/>
              </a:rPr>
              <a:t>Discuss table for L</a:t>
            </a:r>
            <a:endParaRPr lang="en-US" b="1" dirty="0">
              <a:cs typeface="Arial" charset="0"/>
            </a:endParaRPr>
          </a:p>
          <a:p>
            <a:pPr eaLnBrk="1" hangingPunct="1"/>
            <a:r>
              <a:rPr lang="en-US" b="1" dirty="0">
                <a:cs typeface="Arial" charset="0"/>
              </a:rPr>
              <a:t>Est. Presentation Time: </a:t>
            </a:r>
            <a:r>
              <a:rPr lang="en-US" dirty="0">
                <a:cs typeface="Arial" charset="0"/>
              </a:rPr>
              <a:t>2 minute(s)</a:t>
            </a:r>
            <a:endParaRPr lang="en-US" b="1" dirty="0">
              <a:cs typeface="Arial" charset="0"/>
            </a:endParaRPr>
          </a:p>
          <a:p>
            <a:pPr eaLnBrk="1" hangingPunct="1"/>
            <a:r>
              <a:rPr lang="en-US" b="1" dirty="0">
                <a:cs typeface="Arial" charset="0"/>
              </a:rPr>
              <a:t>Explanation of Cues/Builds: </a:t>
            </a:r>
            <a:r>
              <a:rPr lang="en-US" dirty="0">
                <a:cs typeface="Arial" charset="0"/>
              </a:rPr>
              <a:t>None</a:t>
            </a:r>
          </a:p>
          <a:p>
            <a:pPr eaLnBrk="1" hangingPunct="1"/>
            <a:r>
              <a:rPr lang="en-US" b="1" dirty="0">
                <a:cs typeface="Arial" charset="0"/>
              </a:rPr>
              <a:t>Suggested Comments: </a:t>
            </a:r>
            <a:r>
              <a:rPr lang="en-US" dirty="0">
                <a:cs typeface="Arial" charset="0"/>
              </a:rPr>
              <a:t>Self explanatory. Give several examples.</a:t>
            </a:r>
          </a:p>
          <a:p>
            <a:pPr eaLnBrk="1" hangingPunct="1"/>
            <a:r>
              <a:rPr lang="en-US" b="1" dirty="0">
                <a:cs typeface="Arial" charset="0"/>
              </a:rPr>
              <a:t>Suggested Questions: </a:t>
            </a:r>
            <a:r>
              <a:rPr lang="en-US" dirty="0">
                <a:cs typeface="Arial" charset="0"/>
              </a:rPr>
              <a:t>How long is the min. merging taper for, say, 55 mph, 12 foot lanes? 660 feet min.!</a:t>
            </a:r>
          </a:p>
          <a:p>
            <a:pPr eaLnBrk="1" hangingPunct="1"/>
            <a:r>
              <a:rPr lang="en-US" b="1" dirty="0">
                <a:cs typeface="Arial" charset="0"/>
              </a:rPr>
              <a:t>Additional Information: </a:t>
            </a:r>
            <a:r>
              <a:rPr lang="en-US" dirty="0">
                <a:cs typeface="Arial" charset="0"/>
              </a:rPr>
              <a:t>None</a:t>
            </a:r>
          </a:p>
          <a:p>
            <a:pPr eaLnBrk="1" hangingPunct="1"/>
            <a:r>
              <a:rPr lang="en-US" b="1" dirty="0">
                <a:cs typeface="Arial" charset="0"/>
              </a:rPr>
              <a:t>Possible Problems: </a:t>
            </a:r>
            <a:r>
              <a:rPr lang="en-US" dirty="0">
                <a:cs typeface="Arial" charset="0"/>
              </a:rPr>
              <a:t>If W is something other than 9-12, may need to use the formulas, or (tip!) take a fraction of these numbers. For example, for S = 50 mph and W = 3 feet, L would be ¼ (12/4 = 3) of the number shown on the “12’” column, or 150 feet.</a:t>
            </a:r>
          </a:p>
          <a:p>
            <a:pPr eaLnBrk="1" hangingPunct="1"/>
            <a:endParaRPr lang="en-US" dirty="0">
              <a:cs typeface="Arial" charset="0"/>
            </a:endParaRPr>
          </a:p>
        </p:txBody>
      </p:sp>
    </p:spTree>
    <p:extLst>
      <p:ext uri="{BB962C8B-B14F-4D97-AF65-F5344CB8AC3E}">
        <p14:creationId xmlns:p14="http://schemas.microsoft.com/office/powerpoint/2010/main" val="158102669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22" name="Rectangle 2"/>
          <p:cNvSpPr>
            <a:spLocks noGrp="1" noRot="1" noChangeAspect="1" noChangeArrowheads="1" noTextEdit="1"/>
          </p:cNvSpPr>
          <p:nvPr>
            <p:ph type="sldImg"/>
          </p:nvPr>
        </p:nvSpPr>
        <p:spPr>
          <a:ln/>
        </p:spPr>
      </p:sp>
      <p:sp>
        <p:nvSpPr>
          <p:cNvPr id="235523" name="Rectangle 3"/>
          <p:cNvSpPr>
            <a:spLocks noGrp="1" noChangeArrowheads="1"/>
          </p:cNvSpPr>
          <p:nvPr>
            <p:ph type="body" idx="1"/>
          </p:nvPr>
        </p:nvSpPr>
        <p:spPr>
          <a:noFill/>
          <a:ln/>
        </p:spPr>
        <p:txBody>
          <a:bodyPr/>
          <a:lstStyle/>
          <a:p>
            <a:pPr eaLnBrk="1" hangingPunct="1"/>
            <a:r>
              <a:rPr lang="en-US" b="1" dirty="0">
                <a:cs typeface="Arial" charset="0"/>
              </a:rPr>
              <a:t>Key Message: </a:t>
            </a:r>
            <a:r>
              <a:rPr lang="en-US" dirty="0">
                <a:cs typeface="Arial" charset="0"/>
              </a:rPr>
              <a:t>Discuss table for L</a:t>
            </a:r>
            <a:endParaRPr lang="en-US" b="1" dirty="0">
              <a:cs typeface="Arial" charset="0"/>
            </a:endParaRPr>
          </a:p>
          <a:p>
            <a:pPr eaLnBrk="1" hangingPunct="1"/>
            <a:r>
              <a:rPr lang="en-US" b="1" dirty="0">
                <a:cs typeface="Arial" charset="0"/>
              </a:rPr>
              <a:t>Est. Presentation Time: </a:t>
            </a:r>
            <a:r>
              <a:rPr lang="en-US" dirty="0">
                <a:cs typeface="Arial" charset="0"/>
              </a:rPr>
              <a:t>1 minute(s)</a:t>
            </a:r>
            <a:endParaRPr lang="en-US" b="1" dirty="0">
              <a:cs typeface="Arial" charset="0"/>
            </a:endParaRPr>
          </a:p>
          <a:p>
            <a:pPr eaLnBrk="1" hangingPunct="1"/>
            <a:r>
              <a:rPr lang="en-US" b="1" dirty="0">
                <a:cs typeface="Arial" charset="0"/>
              </a:rPr>
              <a:t>Explanation of Cues/Builds: </a:t>
            </a:r>
            <a:r>
              <a:rPr lang="en-US" dirty="0">
                <a:cs typeface="Arial" charset="0"/>
              </a:rPr>
              <a:t>None</a:t>
            </a:r>
          </a:p>
          <a:p>
            <a:pPr eaLnBrk="1" hangingPunct="1"/>
            <a:r>
              <a:rPr lang="en-US" b="1" dirty="0">
                <a:cs typeface="Arial" charset="0"/>
              </a:rPr>
              <a:t>Suggested Comments: </a:t>
            </a:r>
            <a:r>
              <a:rPr lang="en-US" dirty="0">
                <a:cs typeface="Arial" charset="0"/>
              </a:rPr>
              <a:t>Self explanatory. Give several examples.</a:t>
            </a:r>
          </a:p>
          <a:p>
            <a:pPr eaLnBrk="1" hangingPunct="1"/>
            <a:r>
              <a:rPr lang="en-US" b="1" dirty="0">
                <a:cs typeface="Arial" charset="0"/>
              </a:rPr>
              <a:t>Suggested Questions: </a:t>
            </a:r>
            <a:r>
              <a:rPr lang="en-US" dirty="0">
                <a:cs typeface="Arial" charset="0"/>
              </a:rPr>
              <a:t>How long is the min. merging taper for, say, 55 mph, 12 foot lanes? 660 feet min.!</a:t>
            </a:r>
          </a:p>
          <a:p>
            <a:pPr eaLnBrk="1" hangingPunct="1"/>
            <a:r>
              <a:rPr lang="en-US" b="1" dirty="0">
                <a:cs typeface="Arial" charset="0"/>
              </a:rPr>
              <a:t>Additional Information: </a:t>
            </a:r>
            <a:r>
              <a:rPr lang="en-US" dirty="0">
                <a:cs typeface="Arial" charset="0"/>
              </a:rPr>
              <a:t>None</a:t>
            </a:r>
          </a:p>
          <a:p>
            <a:pPr eaLnBrk="1" hangingPunct="1"/>
            <a:r>
              <a:rPr lang="en-US" b="1" dirty="0">
                <a:cs typeface="Arial" charset="0"/>
              </a:rPr>
              <a:t>Possible Problems: </a:t>
            </a:r>
            <a:r>
              <a:rPr lang="en-US" dirty="0">
                <a:cs typeface="Arial" charset="0"/>
              </a:rPr>
              <a:t>If W is something other than 9-12, may need to use the formulas, or (tip!) take a fraction of these numbers. For example, for S = 50 mph and W = 3 feet, L would be ¼ (12/4 = 3) of the number shown on the “12’” column, or 150 feet.</a:t>
            </a:r>
          </a:p>
          <a:p>
            <a:pPr eaLnBrk="1" hangingPunct="1"/>
            <a:endParaRPr lang="en-US" dirty="0">
              <a:cs typeface="Arial" charset="0"/>
            </a:endParaRPr>
          </a:p>
        </p:txBody>
      </p:sp>
    </p:spTree>
    <p:extLst>
      <p:ext uri="{BB962C8B-B14F-4D97-AF65-F5344CB8AC3E}">
        <p14:creationId xmlns:p14="http://schemas.microsoft.com/office/powerpoint/2010/main" val="366104119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6546" name="Rectangle 2"/>
          <p:cNvSpPr>
            <a:spLocks noGrp="1" noRot="1" noChangeAspect="1" noChangeArrowheads="1" noTextEdit="1"/>
          </p:cNvSpPr>
          <p:nvPr>
            <p:ph type="sldImg"/>
          </p:nvPr>
        </p:nvSpPr>
        <p:spPr>
          <a:ln/>
        </p:spPr>
      </p:sp>
      <p:sp>
        <p:nvSpPr>
          <p:cNvPr id="236547" name="Rectangle 3"/>
          <p:cNvSpPr>
            <a:spLocks noGrp="1" noChangeArrowheads="1"/>
          </p:cNvSpPr>
          <p:nvPr>
            <p:ph type="body" idx="1"/>
          </p:nvPr>
        </p:nvSpPr>
        <p:spPr>
          <a:noFill/>
          <a:ln/>
        </p:spPr>
        <p:txBody>
          <a:bodyPr/>
          <a:lstStyle/>
          <a:p>
            <a:pPr eaLnBrk="1" hangingPunct="1"/>
            <a:r>
              <a:rPr lang="en-US" b="1" dirty="0">
                <a:cs typeface="Arial" charset="0"/>
              </a:rPr>
              <a:t>Key Message: </a:t>
            </a:r>
            <a:r>
              <a:rPr lang="en-US" dirty="0">
                <a:cs typeface="Arial" charset="0"/>
              </a:rPr>
              <a:t>Expand on the longitudinal buffer space</a:t>
            </a:r>
          </a:p>
          <a:p>
            <a:pPr eaLnBrk="1" hangingPunct="1"/>
            <a:r>
              <a:rPr lang="en-US" b="1" dirty="0">
                <a:cs typeface="Arial" charset="0"/>
              </a:rPr>
              <a:t>Est. Presentation Time: </a:t>
            </a:r>
            <a:r>
              <a:rPr lang="en-US" dirty="0">
                <a:cs typeface="Arial" charset="0"/>
              </a:rPr>
              <a:t>1-2 minute(s)</a:t>
            </a:r>
            <a:endParaRPr lang="en-US" b="1" dirty="0">
              <a:cs typeface="Arial" charset="0"/>
            </a:endParaRPr>
          </a:p>
          <a:p>
            <a:pPr eaLnBrk="1" hangingPunct="1"/>
            <a:r>
              <a:rPr lang="en-US" b="1" dirty="0">
                <a:cs typeface="Arial" charset="0"/>
              </a:rPr>
              <a:t>Explanation of Cues/Builds: </a:t>
            </a:r>
            <a:r>
              <a:rPr lang="en-US" dirty="0">
                <a:cs typeface="Arial" charset="0"/>
              </a:rPr>
              <a:t>Text box appears upon click</a:t>
            </a:r>
          </a:p>
          <a:p>
            <a:pPr eaLnBrk="1" hangingPunct="1"/>
            <a:r>
              <a:rPr lang="en-US" b="1" dirty="0">
                <a:cs typeface="Arial" charset="0"/>
              </a:rPr>
              <a:t>Suggested Comments: </a:t>
            </a:r>
            <a:r>
              <a:rPr lang="en-US" dirty="0">
                <a:cs typeface="Arial" charset="0"/>
              </a:rPr>
              <a:t>Remember, buffer spaces should be used unless you have a documented reason not to do so.</a:t>
            </a:r>
          </a:p>
          <a:p>
            <a:pPr eaLnBrk="1" hangingPunct="1"/>
            <a:r>
              <a:rPr lang="en-US" b="1" dirty="0">
                <a:cs typeface="Arial" charset="0"/>
              </a:rPr>
              <a:t>Suggested Questions: </a:t>
            </a:r>
            <a:r>
              <a:rPr lang="en-US" dirty="0">
                <a:cs typeface="Arial" charset="0"/>
              </a:rPr>
              <a:t>What about a truck-mounted attenuator? Can it be in the buffer space? No, it should be in the work area.</a:t>
            </a:r>
          </a:p>
          <a:p>
            <a:pPr eaLnBrk="1" hangingPunct="1"/>
            <a:r>
              <a:rPr lang="en-US" b="1" dirty="0">
                <a:cs typeface="Arial" charset="0"/>
              </a:rPr>
              <a:t>Additional Information: </a:t>
            </a:r>
            <a:r>
              <a:rPr lang="en-US" dirty="0">
                <a:cs typeface="Arial" charset="0"/>
              </a:rPr>
              <a:t>None</a:t>
            </a:r>
          </a:p>
          <a:p>
            <a:pPr eaLnBrk="1" hangingPunct="1"/>
            <a:r>
              <a:rPr lang="en-US" b="1" dirty="0">
                <a:cs typeface="Arial" charset="0"/>
              </a:rPr>
              <a:t>Possible Problems: </a:t>
            </a:r>
            <a:r>
              <a:rPr lang="en-US" dirty="0">
                <a:cs typeface="Arial" charset="0"/>
              </a:rPr>
              <a:t>Emphasize the use of buffer spaces even though they are not required.</a:t>
            </a:r>
          </a:p>
          <a:p>
            <a:pPr eaLnBrk="1" hangingPunct="1"/>
            <a:endParaRPr lang="en-US" dirty="0">
              <a:cs typeface="Arial" charset="0"/>
            </a:endParaRPr>
          </a:p>
        </p:txBody>
      </p:sp>
    </p:spTree>
    <p:extLst>
      <p:ext uri="{BB962C8B-B14F-4D97-AF65-F5344CB8AC3E}">
        <p14:creationId xmlns:p14="http://schemas.microsoft.com/office/powerpoint/2010/main" val="5027543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706" name="Rectangle 2"/>
          <p:cNvSpPr>
            <a:spLocks noGrp="1" noRot="1" noChangeAspect="1" noChangeArrowheads="1" noTextEdit="1"/>
          </p:cNvSpPr>
          <p:nvPr>
            <p:ph type="sldImg"/>
          </p:nvPr>
        </p:nvSpPr>
        <p:spPr>
          <a:ln/>
        </p:spPr>
      </p:sp>
      <p:sp>
        <p:nvSpPr>
          <p:cNvPr id="200707" name="Rectangle 3"/>
          <p:cNvSpPr>
            <a:spLocks noGrp="1" noChangeArrowheads="1"/>
          </p:cNvSpPr>
          <p:nvPr>
            <p:ph type="body" idx="1"/>
          </p:nvPr>
        </p:nvSpPr>
        <p:spPr>
          <a:xfrm>
            <a:off x="533400" y="4343400"/>
            <a:ext cx="5715000" cy="4114800"/>
          </a:xfrm>
          <a:noFill/>
          <a:ln/>
        </p:spPr>
        <p:txBody>
          <a:bodyPr/>
          <a:lstStyle/>
          <a:p>
            <a:pPr eaLnBrk="1" hangingPunct="1"/>
            <a:r>
              <a:rPr lang="en-US" b="1" dirty="0">
                <a:cs typeface="Arial" charset="0"/>
              </a:rPr>
              <a:t>Key Message: </a:t>
            </a:r>
            <a:r>
              <a:rPr lang="en-US" dirty="0">
                <a:cs typeface="Arial" charset="0"/>
              </a:rPr>
              <a:t>Define a TTC zone</a:t>
            </a:r>
          </a:p>
          <a:p>
            <a:pPr eaLnBrk="1" hangingPunct="1"/>
            <a:r>
              <a:rPr lang="en-US" b="1" dirty="0">
                <a:cs typeface="Arial" charset="0"/>
              </a:rPr>
              <a:t>Est. Presentation Time: </a:t>
            </a:r>
            <a:r>
              <a:rPr lang="en-US" dirty="0">
                <a:cs typeface="Arial" charset="0"/>
              </a:rPr>
              <a:t>2 minute(s)</a:t>
            </a:r>
            <a:endParaRPr lang="en-US" b="1" dirty="0">
              <a:cs typeface="Arial" charset="0"/>
            </a:endParaRPr>
          </a:p>
          <a:p>
            <a:pPr eaLnBrk="1" hangingPunct="1"/>
            <a:r>
              <a:rPr lang="en-US" b="1" dirty="0">
                <a:cs typeface="Arial" charset="0"/>
              </a:rPr>
              <a:t>Explanation of Cues/Builds: </a:t>
            </a:r>
            <a:endParaRPr lang="en-US" dirty="0">
              <a:cs typeface="Arial" charset="0"/>
            </a:endParaRPr>
          </a:p>
          <a:p>
            <a:pPr eaLnBrk="1" hangingPunct="1"/>
            <a:r>
              <a:rPr lang="en-US" b="1" dirty="0">
                <a:cs typeface="Arial" charset="0"/>
              </a:rPr>
              <a:t>Suggested Comments: </a:t>
            </a:r>
            <a:r>
              <a:rPr lang="en-US" dirty="0">
                <a:cs typeface="Arial" charset="0"/>
              </a:rPr>
              <a:t>Quote the definition. Interpretation of this definition has led to a “spin off.” </a:t>
            </a:r>
          </a:p>
          <a:p>
            <a:pPr eaLnBrk="1" hangingPunct="1"/>
            <a:r>
              <a:rPr lang="en-US" b="1" dirty="0">
                <a:cs typeface="Arial" charset="0"/>
              </a:rPr>
              <a:t>Suggested Questions: </a:t>
            </a:r>
            <a:r>
              <a:rPr lang="en-US" dirty="0">
                <a:cs typeface="Arial" charset="0"/>
              </a:rPr>
              <a:t>A question might be, “Is there any obligation of the TTC person (AGENCY) for traffic incidents that may occur outside this area of traffic control?” The answer to that could be, “Yes, there could be.” If the operation and/or consequence of the activity adversely affects nearby traffic flow, I.e., on a cross street or access ramp, then there might be some associated liability. Notice the keyword here is MIGHT. Each case must be evaluated on it’s own merits.</a:t>
            </a:r>
          </a:p>
          <a:p>
            <a:pPr eaLnBrk="1" hangingPunct="1"/>
            <a:r>
              <a:rPr lang="en-US" b="1" dirty="0">
                <a:cs typeface="Arial" charset="0"/>
              </a:rPr>
              <a:t>Additional Information: </a:t>
            </a:r>
            <a:r>
              <a:rPr lang="en-US" dirty="0">
                <a:cs typeface="Arial" charset="0"/>
              </a:rPr>
              <a:t>None</a:t>
            </a:r>
            <a:endParaRPr lang="en-US" b="1" dirty="0">
              <a:cs typeface="Arial" charset="0"/>
            </a:endParaRPr>
          </a:p>
          <a:p>
            <a:pPr eaLnBrk="1" hangingPunct="1"/>
            <a:r>
              <a:rPr lang="en-US" b="1" dirty="0">
                <a:cs typeface="Arial" charset="0"/>
              </a:rPr>
              <a:t>Possible Problems: </a:t>
            </a:r>
            <a:r>
              <a:rPr lang="en-US" dirty="0">
                <a:cs typeface="Arial" charset="0"/>
              </a:rPr>
              <a:t>None</a:t>
            </a:r>
          </a:p>
          <a:p>
            <a:pPr eaLnBrk="1" hangingPunct="1"/>
            <a:endParaRPr lang="en-US" dirty="0">
              <a:cs typeface="Arial" charset="0"/>
            </a:endParaRPr>
          </a:p>
          <a:p>
            <a:pPr eaLnBrk="1" hangingPunct="1"/>
            <a:endParaRPr lang="en-US" dirty="0">
              <a:cs typeface="Arial" charset="0"/>
            </a:endParaRPr>
          </a:p>
        </p:txBody>
      </p:sp>
    </p:spTree>
    <p:extLst>
      <p:ext uri="{BB962C8B-B14F-4D97-AF65-F5344CB8AC3E}">
        <p14:creationId xmlns:p14="http://schemas.microsoft.com/office/powerpoint/2010/main" val="131514008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9378" name="Rectangle 2"/>
          <p:cNvSpPr>
            <a:spLocks noGrp="1" noRot="1" noChangeAspect="1" noChangeArrowheads="1" noTextEdit="1"/>
          </p:cNvSpPr>
          <p:nvPr>
            <p:ph type="sldImg"/>
          </p:nvPr>
        </p:nvSpPr>
        <p:spPr>
          <a:ln/>
        </p:spPr>
      </p:sp>
      <p:sp>
        <p:nvSpPr>
          <p:cNvPr id="229379" name="Rectangle 3"/>
          <p:cNvSpPr>
            <a:spLocks noGrp="1" noChangeArrowheads="1"/>
          </p:cNvSpPr>
          <p:nvPr>
            <p:ph type="body" idx="1"/>
          </p:nvPr>
        </p:nvSpPr>
        <p:spPr>
          <a:xfrm>
            <a:off x="609600" y="4343400"/>
            <a:ext cx="5715000" cy="4114800"/>
          </a:xfrm>
          <a:noFill/>
          <a:ln/>
        </p:spPr>
        <p:txBody>
          <a:bodyPr/>
          <a:lstStyle/>
          <a:p>
            <a:pPr eaLnBrk="1" hangingPunct="1"/>
            <a:r>
              <a:rPr lang="en-US" b="1" dirty="0">
                <a:cs typeface="Arial" charset="0"/>
              </a:rPr>
              <a:t>Key Message: </a:t>
            </a:r>
            <a:r>
              <a:rPr lang="en-US" dirty="0">
                <a:cs typeface="Arial" charset="0"/>
              </a:rPr>
              <a:t>Illustrate the longitudinal buffer space</a:t>
            </a:r>
          </a:p>
          <a:p>
            <a:pPr eaLnBrk="1" hangingPunct="1"/>
            <a:r>
              <a:rPr lang="en-US" b="1" dirty="0">
                <a:cs typeface="Arial" charset="0"/>
              </a:rPr>
              <a:t>Est. Presentation Time: </a:t>
            </a:r>
            <a:r>
              <a:rPr lang="en-US" dirty="0">
                <a:cs typeface="Arial" charset="0"/>
              </a:rPr>
              <a:t>Less than 1</a:t>
            </a:r>
            <a:r>
              <a:rPr lang="en-US" b="1" dirty="0">
                <a:cs typeface="Arial" charset="0"/>
              </a:rPr>
              <a:t> </a:t>
            </a:r>
            <a:r>
              <a:rPr lang="en-US" dirty="0">
                <a:cs typeface="Arial" charset="0"/>
              </a:rPr>
              <a:t>minute(s)</a:t>
            </a:r>
            <a:endParaRPr lang="en-US" b="1" dirty="0">
              <a:cs typeface="Arial" charset="0"/>
            </a:endParaRPr>
          </a:p>
          <a:p>
            <a:pPr eaLnBrk="1" hangingPunct="1"/>
            <a:r>
              <a:rPr lang="en-US" b="1" dirty="0">
                <a:cs typeface="Arial" charset="0"/>
              </a:rPr>
              <a:t>Explanation of Cues/Builds: </a:t>
            </a:r>
            <a:r>
              <a:rPr lang="en-US" dirty="0">
                <a:cs typeface="Arial" charset="0"/>
              </a:rPr>
              <a:t>None</a:t>
            </a:r>
          </a:p>
          <a:p>
            <a:pPr eaLnBrk="1" hangingPunct="1"/>
            <a:r>
              <a:rPr lang="en-US" b="1" dirty="0">
                <a:cs typeface="Arial" charset="0"/>
              </a:rPr>
              <a:t>Suggested Comments: </a:t>
            </a:r>
            <a:r>
              <a:rPr lang="en-US" dirty="0">
                <a:cs typeface="Arial" charset="0"/>
              </a:rPr>
              <a:t>This illustrates the longitudinal buffer space.</a:t>
            </a:r>
          </a:p>
          <a:p>
            <a:pPr eaLnBrk="1" hangingPunct="1"/>
            <a:r>
              <a:rPr lang="en-US" b="1" dirty="0">
                <a:cs typeface="Arial" charset="0"/>
              </a:rPr>
              <a:t>Suggested Questions: </a:t>
            </a:r>
            <a:r>
              <a:rPr lang="en-US" dirty="0">
                <a:cs typeface="Arial" charset="0"/>
              </a:rPr>
              <a:t>None</a:t>
            </a:r>
          </a:p>
          <a:p>
            <a:pPr eaLnBrk="1" hangingPunct="1"/>
            <a:r>
              <a:rPr lang="en-US" b="1" dirty="0">
                <a:cs typeface="Arial" charset="0"/>
              </a:rPr>
              <a:t>Additional Information: </a:t>
            </a:r>
            <a:r>
              <a:rPr lang="en-US" dirty="0">
                <a:cs typeface="Arial" charset="0"/>
              </a:rPr>
              <a:t>The buffer space is a lateral and/or longitudinal area that separates road user flow from the work space or an unsafe area, and might provide some recovery space for an errant vehicle. Buffer spaces are highly recommended. A longitudinal buffer space may be placed in advance of a work space. Neither work activity nor storage of equipment, vehicles, or material should occur within a buffer space.</a:t>
            </a:r>
            <a:endParaRPr lang="en-US" b="1" dirty="0">
              <a:cs typeface="Arial" charset="0"/>
            </a:endParaRPr>
          </a:p>
          <a:p>
            <a:pPr eaLnBrk="1" hangingPunct="1"/>
            <a:r>
              <a:rPr lang="en-US" b="1" dirty="0">
                <a:cs typeface="Arial" charset="0"/>
              </a:rPr>
              <a:t>Possible Problems: </a:t>
            </a:r>
            <a:r>
              <a:rPr lang="en-US" dirty="0">
                <a:cs typeface="Arial" charset="0"/>
              </a:rPr>
              <a:t>None</a:t>
            </a:r>
          </a:p>
          <a:p>
            <a:pPr eaLnBrk="1" hangingPunct="1"/>
            <a:endParaRPr lang="en-US" dirty="0">
              <a:cs typeface="Arial" charset="0"/>
            </a:endParaRPr>
          </a:p>
        </p:txBody>
      </p:sp>
    </p:spTree>
    <p:extLst>
      <p:ext uri="{BB962C8B-B14F-4D97-AF65-F5344CB8AC3E}">
        <p14:creationId xmlns:p14="http://schemas.microsoft.com/office/powerpoint/2010/main" val="260914192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7570" name="Rectangle 2"/>
          <p:cNvSpPr>
            <a:spLocks noGrp="1" noRot="1" noChangeAspect="1" noChangeArrowheads="1" noTextEdit="1"/>
          </p:cNvSpPr>
          <p:nvPr>
            <p:ph type="sldImg"/>
          </p:nvPr>
        </p:nvSpPr>
        <p:spPr>
          <a:ln/>
        </p:spPr>
      </p:sp>
      <p:sp>
        <p:nvSpPr>
          <p:cNvPr id="237571" name="Rectangle 3"/>
          <p:cNvSpPr>
            <a:spLocks noGrp="1" noChangeArrowheads="1"/>
          </p:cNvSpPr>
          <p:nvPr>
            <p:ph type="body" idx="1"/>
          </p:nvPr>
        </p:nvSpPr>
        <p:spPr>
          <a:noFill/>
          <a:ln/>
        </p:spPr>
        <p:txBody>
          <a:bodyPr/>
          <a:lstStyle/>
          <a:p>
            <a:pPr eaLnBrk="1" hangingPunct="1"/>
            <a:r>
              <a:rPr lang="en-US" b="1" dirty="0">
                <a:cs typeface="Arial" charset="0"/>
              </a:rPr>
              <a:t>Key Message: </a:t>
            </a:r>
            <a:r>
              <a:rPr lang="en-US" dirty="0">
                <a:cs typeface="Arial" charset="0"/>
              </a:rPr>
              <a:t>Quantify the length of the longitudinal buffer space</a:t>
            </a:r>
          </a:p>
          <a:p>
            <a:pPr eaLnBrk="1" hangingPunct="1"/>
            <a:r>
              <a:rPr lang="en-US" b="1" dirty="0">
                <a:cs typeface="Arial" charset="0"/>
              </a:rPr>
              <a:t>Est. Presentation Time: </a:t>
            </a:r>
            <a:r>
              <a:rPr lang="en-US" dirty="0">
                <a:cs typeface="Arial" charset="0"/>
              </a:rPr>
              <a:t>3 minute(s)</a:t>
            </a:r>
            <a:endParaRPr lang="en-US" b="1" dirty="0">
              <a:cs typeface="Arial" charset="0"/>
            </a:endParaRPr>
          </a:p>
          <a:p>
            <a:pPr eaLnBrk="1" hangingPunct="1"/>
            <a:r>
              <a:rPr lang="en-US" b="1" dirty="0">
                <a:cs typeface="Arial" charset="0"/>
              </a:rPr>
              <a:t>Explanation of Cues/Builds: </a:t>
            </a:r>
            <a:r>
              <a:rPr lang="en-US" dirty="0">
                <a:cs typeface="Arial" charset="0"/>
              </a:rPr>
              <a:t>None</a:t>
            </a:r>
          </a:p>
          <a:p>
            <a:pPr eaLnBrk="1" hangingPunct="1"/>
            <a:r>
              <a:rPr lang="en-US" b="1" dirty="0">
                <a:cs typeface="Arial" charset="0"/>
              </a:rPr>
              <a:t>Suggested Comments: </a:t>
            </a:r>
            <a:r>
              <a:rPr lang="en-US" dirty="0">
                <a:cs typeface="Arial" charset="0"/>
              </a:rPr>
              <a:t>These are minimum distances. If warranted, longer distances may be used.</a:t>
            </a:r>
          </a:p>
          <a:p>
            <a:pPr eaLnBrk="1" hangingPunct="1"/>
            <a:r>
              <a:rPr lang="en-US" b="1" dirty="0">
                <a:cs typeface="Arial" charset="0"/>
              </a:rPr>
              <a:t>Suggested Questions: </a:t>
            </a:r>
            <a:r>
              <a:rPr lang="en-US" dirty="0">
                <a:cs typeface="Arial" charset="0"/>
              </a:rPr>
              <a:t>Which speed do we use to go into this table? The posted speed? You may use the posted speed as a minimum, but traffic usually travels faster. We will discuss other speeds that may be used later. How long is a buffer for 40 miles per hour? 305 feet or about the length of a football field!</a:t>
            </a:r>
          </a:p>
          <a:p>
            <a:pPr eaLnBrk="1" hangingPunct="1"/>
            <a:r>
              <a:rPr lang="en-US" b="1" dirty="0">
                <a:cs typeface="Arial" charset="0"/>
              </a:rPr>
              <a:t>Additional Information: </a:t>
            </a:r>
            <a:r>
              <a:rPr lang="en-US" dirty="0">
                <a:cs typeface="Arial" charset="0"/>
              </a:rPr>
              <a:t>Source: 2009 MUTCD, Table 6C-2. Stopping Sight Distance as a Function of Speed. Page 51</a:t>
            </a:r>
          </a:p>
          <a:p>
            <a:pPr eaLnBrk="1" hangingPunct="1"/>
            <a:r>
              <a:rPr lang="en-US" b="1" dirty="0">
                <a:cs typeface="Arial" charset="0"/>
              </a:rPr>
              <a:t>Possible Problems: </a:t>
            </a:r>
            <a:r>
              <a:rPr lang="en-US" dirty="0">
                <a:cs typeface="Arial" charset="0"/>
              </a:rPr>
              <a:t>None</a:t>
            </a:r>
          </a:p>
          <a:p>
            <a:pPr eaLnBrk="1" hangingPunct="1"/>
            <a:endParaRPr lang="en-US" dirty="0">
              <a:cs typeface="Arial" charset="0"/>
            </a:endParaRPr>
          </a:p>
          <a:p>
            <a:pPr eaLnBrk="1" hangingPunct="1"/>
            <a:endParaRPr lang="en-US" dirty="0">
              <a:cs typeface="Arial" charset="0"/>
            </a:endParaRPr>
          </a:p>
          <a:p>
            <a:pPr eaLnBrk="1" hangingPunct="1"/>
            <a:endParaRPr lang="en-US" dirty="0">
              <a:cs typeface="Arial" charset="0"/>
            </a:endParaRPr>
          </a:p>
          <a:p>
            <a:pPr eaLnBrk="1" hangingPunct="1"/>
            <a:endParaRPr lang="en-US" dirty="0">
              <a:cs typeface="Arial" charset="0"/>
            </a:endParaRPr>
          </a:p>
        </p:txBody>
      </p:sp>
    </p:spTree>
    <p:extLst>
      <p:ext uri="{BB962C8B-B14F-4D97-AF65-F5344CB8AC3E}">
        <p14:creationId xmlns:p14="http://schemas.microsoft.com/office/powerpoint/2010/main" val="148274650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I-95 SB, near</a:t>
            </a:r>
            <a:r>
              <a:rPr lang="en-US" baseline="0" dirty="0"/>
              <a:t> Woodbridge, VA by J. Morales</a:t>
            </a:r>
            <a:endParaRPr lang="en-US" dirty="0"/>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pPr>
              <a:defRPr/>
            </a:pPr>
            <a:fld id="{F7FE352A-8CB5-48DB-AFC4-68C471D23C8B}" type="slidenum">
              <a:rPr lang="en-US" smtClean="0"/>
              <a:pPr>
                <a:defRPr/>
              </a:pPr>
              <a:t>42</a:t>
            </a:fld>
            <a:endParaRPr lang="en-US" dirty="0"/>
          </a:p>
        </p:txBody>
      </p:sp>
    </p:spTree>
    <p:extLst>
      <p:ext uri="{BB962C8B-B14F-4D97-AF65-F5344CB8AC3E}">
        <p14:creationId xmlns:p14="http://schemas.microsoft.com/office/powerpoint/2010/main" val="235400917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8" name="Rectangle 2"/>
          <p:cNvSpPr>
            <a:spLocks noGrp="1" noRot="1" noChangeAspect="1" noChangeArrowheads="1" noTextEdit="1"/>
          </p:cNvSpPr>
          <p:nvPr>
            <p:ph type="sldImg"/>
          </p:nvPr>
        </p:nvSpPr>
        <p:spPr>
          <a:ln/>
        </p:spPr>
      </p:sp>
      <p:sp>
        <p:nvSpPr>
          <p:cNvPr id="239619" name="Rectangle 3"/>
          <p:cNvSpPr>
            <a:spLocks noGrp="1" noChangeArrowheads="1"/>
          </p:cNvSpPr>
          <p:nvPr>
            <p:ph type="body" idx="1"/>
          </p:nvPr>
        </p:nvSpPr>
        <p:spPr>
          <a:noFill/>
          <a:ln/>
        </p:spPr>
        <p:txBody>
          <a:bodyPr/>
          <a:lstStyle/>
          <a:p>
            <a:pPr eaLnBrk="1" hangingPunct="1"/>
            <a:r>
              <a:rPr lang="en-US" b="1" dirty="0">
                <a:cs typeface="Arial" charset="0"/>
              </a:rPr>
              <a:t>Key Message: </a:t>
            </a:r>
            <a:r>
              <a:rPr lang="en-US" dirty="0">
                <a:cs typeface="Arial" charset="0"/>
              </a:rPr>
              <a:t>Present the “combo” table</a:t>
            </a:r>
            <a:endParaRPr lang="en-US" b="1" dirty="0">
              <a:cs typeface="Arial" charset="0"/>
            </a:endParaRPr>
          </a:p>
          <a:p>
            <a:pPr eaLnBrk="1" hangingPunct="1"/>
            <a:r>
              <a:rPr lang="en-US" b="1" dirty="0">
                <a:cs typeface="Arial" charset="0"/>
              </a:rPr>
              <a:t>Est. Presentation Time: </a:t>
            </a:r>
            <a:r>
              <a:rPr lang="en-US" dirty="0">
                <a:cs typeface="Arial" charset="0"/>
              </a:rPr>
              <a:t>Less than 1 minute(s)</a:t>
            </a:r>
            <a:endParaRPr lang="en-US" b="1" dirty="0">
              <a:cs typeface="Arial" charset="0"/>
            </a:endParaRPr>
          </a:p>
          <a:p>
            <a:pPr eaLnBrk="1" hangingPunct="1"/>
            <a:r>
              <a:rPr lang="en-US" b="1" dirty="0">
                <a:cs typeface="Arial" charset="0"/>
              </a:rPr>
              <a:t>Explanation of Cues/Builds: </a:t>
            </a:r>
            <a:r>
              <a:rPr lang="en-US" dirty="0">
                <a:cs typeface="Arial" charset="0"/>
              </a:rPr>
              <a:t>None</a:t>
            </a:r>
          </a:p>
          <a:p>
            <a:pPr eaLnBrk="1" hangingPunct="1"/>
            <a:r>
              <a:rPr lang="en-US" b="1" dirty="0">
                <a:cs typeface="Arial" charset="0"/>
              </a:rPr>
              <a:t>Suggested Comments: </a:t>
            </a:r>
            <a:r>
              <a:rPr lang="en-US" dirty="0">
                <a:cs typeface="Arial" charset="0"/>
              </a:rPr>
              <a:t>This is the table for L that we saw earlier, but we have added the buffer space so we have both in the same table.</a:t>
            </a:r>
          </a:p>
          <a:p>
            <a:pPr eaLnBrk="1" hangingPunct="1"/>
            <a:r>
              <a:rPr lang="en-US" b="1" dirty="0">
                <a:cs typeface="Arial" charset="0"/>
              </a:rPr>
              <a:t>Suggested Questions: </a:t>
            </a:r>
            <a:r>
              <a:rPr lang="en-US" dirty="0">
                <a:cs typeface="Arial" charset="0"/>
              </a:rPr>
              <a:t>None</a:t>
            </a:r>
          </a:p>
          <a:p>
            <a:pPr eaLnBrk="1" hangingPunct="1"/>
            <a:r>
              <a:rPr lang="en-US" b="1" dirty="0">
                <a:cs typeface="Arial" charset="0"/>
              </a:rPr>
              <a:t>Additional Information: </a:t>
            </a:r>
            <a:r>
              <a:rPr lang="en-US" dirty="0">
                <a:cs typeface="Arial" charset="0"/>
              </a:rPr>
              <a:t>None</a:t>
            </a:r>
          </a:p>
          <a:p>
            <a:pPr eaLnBrk="1" hangingPunct="1"/>
            <a:r>
              <a:rPr lang="en-US" b="1" dirty="0">
                <a:cs typeface="Arial" charset="0"/>
              </a:rPr>
              <a:t>Possible Problems: </a:t>
            </a:r>
            <a:r>
              <a:rPr lang="en-US" dirty="0">
                <a:cs typeface="Arial" charset="0"/>
              </a:rPr>
              <a:t>None</a:t>
            </a:r>
          </a:p>
          <a:p>
            <a:pPr eaLnBrk="1" hangingPunct="1"/>
            <a:endParaRPr lang="en-US" dirty="0">
              <a:cs typeface="Arial" charset="0"/>
            </a:endParaRPr>
          </a:p>
        </p:txBody>
      </p:sp>
    </p:spTree>
    <p:extLst>
      <p:ext uri="{BB962C8B-B14F-4D97-AF65-F5344CB8AC3E}">
        <p14:creationId xmlns:p14="http://schemas.microsoft.com/office/powerpoint/2010/main" val="2595097765"/>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3714" name="Rectangle 2"/>
          <p:cNvSpPr>
            <a:spLocks noGrp="1" noRot="1" noChangeAspect="1" noChangeArrowheads="1" noTextEdit="1"/>
          </p:cNvSpPr>
          <p:nvPr>
            <p:ph type="sldImg"/>
          </p:nvPr>
        </p:nvSpPr>
        <p:spPr>
          <a:solidFill>
            <a:srgbClr val="FFFFFF"/>
          </a:solidFill>
          <a:ln/>
        </p:spPr>
      </p:sp>
      <p:sp>
        <p:nvSpPr>
          <p:cNvPr id="243715" name="Rectangle 3"/>
          <p:cNvSpPr>
            <a:spLocks noGrp="1" noChangeArrowheads="1"/>
          </p:cNvSpPr>
          <p:nvPr>
            <p:ph type="body" idx="1"/>
          </p:nvPr>
        </p:nvSpPr>
        <p:spPr>
          <a:solidFill>
            <a:srgbClr val="FFFFFF"/>
          </a:solidFill>
          <a:ln/>
        </p:spPr>
        <p:txBody>
          <a:bodyPr/>
          <a:lstStyle/>
          <a:p>
            <a:pPr eaLnBrk="1" hangingPunct="1"/>
            <a:r>
              <a:rPr lang="en-US" b="1" dirty="0">
                <a:cs typeface="Arial" charset="0"/>
              </a:rPr>
              <a:t>Key Message: </a:t>
            </a:r>
            <a:r>
              <a:rPr lang="en-US" dirty="0">
                <a:cs typeface="Arial" charset="0"/>
              </a:rPr>
              <a:t>Discuss multiple tapers</a:t>
            </a:r>
            <a:endParaRPr lang="en-US" b="1" dirty="0">
              <a:cs typeface="Arial" charset="0"/>
            </a:endParaRPr>
          </a:p>
          <a:p>
            <a:pPr eaLnBrk="1" hangingPunct="1"/>
            <a:r>
              <a:rPr lang="en-US" b="1" dirty="0">
                <a:cs typeface="Arial" charset="0"/>
              </a:rPr>
              <a:t>Est. Presentation Time: </a:t>
            </a:r>
            <a:r>
              <a:rPr lang="en-US" dirty="0">
                <a:cs typeface="Arial" charset="0"/>
              </a:rPr>
              <a:t>Less than 1 minute(s)</a:t>
            </a:r>
            <a:endParaRPr lang="en-US" b="1" dirty="0">
              <a:cs typeface="Arial" charset="0"/>
            </a:endParaRPr>
          </a:p>
          <a:p>
            <a:pPr eaLnBrk="1" hangingPunct="1"/>
            <a:r>
              <a:rPr lang="en-US" b="1" dirty="0">
                <a:cs typeface="Arial" charset="0"/>
              </a:rPr>
              <a:t>Explanation of Cues/Builds: </a:t>
            </a:r>
            <a:r>
              <a:rPr lang="en-US" dirty="0">
                <a:cs typeface="Arial" charset="0"/>
              </a:rPr>
              <a:t>None</a:t>
            </a:r>
          </a:p>
          <a:p>
            <a:pPr eaLnBrk="1" hangingPunct="1"/>
            <a:r>
              <a:rPr lang="en-US" b="1" dirty="0">
                <a:cs typeface="Arial" charset="0"/>
              </a:rPr>
              <a:t>Suggested Comments: </a:t>
            </a:r>
            <a:r>
              <a:rPr lang="en-US" dirty="0">
                <a:cs typeface="Arial" charset="0"/>
              </a:rPr>
              <a:t>When consecutive tapers are needed, they shall be separated by a tangent transition section, to allow motorists to adjust to one condition before moving to another. There is no name for this tangent section. It can be called “transition between tapers”.</a:t>
            </a:r>
          </a:p>
          <a:p>
            <a:pPr eaLnBrk="1" hangingPunct="1"/>
            <a:r>
              <a:rPr lang="en-US" b="1" dirty="0">
                <a:cs typeface="Arial" charset="0"/>
              </a:rPr>
              <a:t>Suggested Questions: </a:t>
            </a:r>
            <a:r>
              <a:rPr lang="en-US" dirty="0">
                <a:cs typeface="Arial" charset="0"/>
              </a:rPr>
              <a:t>What is a tangent? Straight! </a:t>
            </a:r>
          </a:p>
          <a:p>
            <a:pPr eaLnBrk="1" hangingPunct="1"/>
            <a:r>
              <a:rPr lang="en-US" b="1" dirty="0">
                <a:cs typeface="Arial" charset="0"/>
              </a:rPr>
              <a:t>Additional Information: </a:t>
            </a:r>
            <a:r>
              <a:rPr lang="en-US" dirty="0">
                <a:cs typeface="Arial" charset="0"/>
              </a:rPr>
              <a:t>None</a:t>
            </a:r>
          </a:p>
          <a:p>
            <a:pPr eaLnBrk="1" hangingPunct="1"/>
            <a:r>
              <a:rPr lang="en-US" b="1" dirty="0">
                <a:cs typeface="Arial" charset="0"/>
              </a:rPr>
              <a:t>Possible Problems: </a:t>
            </a:r>
            <a:r>
              <a:rPr lang="en-US" dirty="0">
                <a:cs typeface="Arial" charset="0"/>
              </a:rPr>
              <a:t>None</a:t>
            </a:r>
          </a:p>
        </p:txBody>
      </p:sp>
    </p:spTree>
    <p:extLst>
      <p:ext uri="{BB962C8B-B14F-4D97-AF65-F5344CB8AC3E}">
        <p14:creationId xmlns:p14="http://schemas.microsoft.com/office/powerpoint/2010/main" val="97112743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4738" name="Rectangle 2"/>
          <p:cNvSpPr>
            <a:spLocks noGrp="1" noRot="1" noChangeAspect="1" noChangeArrowheads="1" noTextEdit="1"/>
          </p:cNvSpPr>
          <p:nvPr>
            <p:ph type="sldImg"/>
          </p:nvPr>
        </p:nvSpPr>
        <p:spPr>
          <a:ln/>
        </p:spPr>
      </p:sp>
      <p:sp>
        <p:nvSpPr>
          <p:cNvPr id="244739" name="Rectangle 3"/>
          <p:cNvSpPr>
            <a:spLocks noGrp="1" noChangeArrowheads="1"/>
          </p:cNvSpPr>
          <p:nvPr>
            <p:ph type="body" idx="1"/>
          </p:nvPr>
        </p:nvSpPr>
        <p:spPr>
          <a:noFill/>
          <a:ln/>
        </p:spPr>
        <p:txBody>
          <a:bodyPr/>
          <a:lstStyle/>
          <a:p>
            <a:pPr eaLnBrk="1" hangingPunct="1"/>
            <a:r>
              <a:rPr lang="en-US" b="1" dirty="0">
                <a:cs typeface="Arial" charset="0"/>
              </a:rPr>
              <a:t>Key Message: </a:t>
            </a:r>
            <a:r>
              <a:rPr lang="en-US" dirty="0">
                <a:cs typeface="Arial" charset="0"/>
              </a:rPr>
              <a:t>Discuss multiple tapers</a:t>
            </a:r>
            <a:endParaRPr lang="en-US" b="1" dirty="0">
              <a:cs typeface="Arial" charset="0"/>
            </a:endParaRPr>
          </a:p>
          <a:p>
            <a:pPr eaLnBrk="1" hangingPunct="1"/>
            <a:r>
              <a:rPr lang="en-US" b="1" dirty="0">
                <a:cs typeface="Arial" charset="0"/>
              </a:rPr>
              <a:t>Est. Presentation Time: </a:t>
            </a:r>
            <a:r>
              <a:rPr lang="en-US" dirty="0">
                <a:cs typeface="Arial" charset="0"/>
              </a:rPr>
              <a:t>Less than 1 minute(s)</a:t>
            </a:r>
            <a:endParaRPr lang="en-US" b="1" dirty="0">
              <a:cs typeface="Arial" charset="0"/>
            </a:endParaRPr>
          </a:p>
          <a:p>
            <a:pPr eaLnBrk="1" hangingPunct="1"/>
            <a:r>
              <a:rPr lang="en-US" b="1" dirty="0">
                <a:cs typeface="Arial" charset="0"/>
              </a:rPr>
              <a:t>Explanation of Cues/Builds: </a:t>
            </a:r>
            <a:r>
              <a:rPr lang="en-US" dirty="0">
                <a:cs typeface="Arial" charset="0"/>
              </a:rPr>
              <a:t>None</a:t>
            </a:r>
          </a:p>
          <a:p>
            <a:pPr eaLnBrk="1" hangingPunct="1"/>
            <a:r>
              <a:rPr lang="en-US" b="1" dirty="0">
                <a:cs typeface="Arial" charset="0"/>
              </a:rPr>
              <a:t>Suggested Comments: </a:t>
            </a:r>
            <a:r>
              <a:rPr lang="en-US" dirty="0">
                <a:cs typeface="Arial" charset="0"/>
              </a:rPr>
              <a:t>There are two cases of back-to-back tapers. They are listed here. Let’s look at each one.</a:t>
            </a:r>
          </a:p>
          <a:p>
            <a:pPr eaLnBrk="1" hangingPunct="1"/>
            <a:r>
              <a:rPr lang="en-US" b="1" dirty="0">
                <a:cs typeface="Arial" charset="0"/>
              </a:rPr>
              <a:t>Suggested Questions: </a:t>
            </a:r>
            <a:r>
              <a:rPr lang="en-US" dirty="0">
                <a:cs typeface="Arial" charset="0"/>
              </a:rPr>
              <a:t>None</a:t>
            </a:r>
          </a:p>
          <a:p>
            <a:pPr eaLnBrk="1" hangingPunct="1"/>
            <a:r>
              <a:rPr lang="en-US" b="1" dirty="0">
                <a:cs typeface="Arial" charset="0"/>
              </a:rPr>
              <a:t>Additional Information: </a:t>
            </a:r>
            <a:r>
              <a:rPr lang="en-US" dirty="0">
                <a:cs typeface="Arial" charset="0"/>
              </a:rPr>
              <a:t>None</a:t>
            </a:r>
          </a:p>
          <a:p>
            <a:pPr eaLnBrk="1" hangingPunct="1"/>
            <a:r>
              <a:rPr lang="en-US" b="1" dirty="0">
                <a:cs typeface="Arial" charset="0"/>
              </a:rPr>
              <a:t>Possible Problems: </a:t>
            </a:r>
            <a:r>
              <a:rPr lang="en-US" dirty="0">
                <a:cs typeface="Arial" charset="0"/>
              </a:rPr>
              <a:t>None</a:t>
            </a:r>
          </a:p>
        </p:txBody>
      </p:sp>
    </p:spTree>
    <p:extLst>
      <p:ext uri="{BB962C8B-B14F-4D97-AF65-F5344CB8AC3E}">
        <p14:creationId xmlns:p14="http://schemas.microsoft.com/office/powerpoint/2010/main" val="757468685"/>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62" name="Rectangle 2"/>
          <p:cNvSpPr>
            <a:spLocks noGrp="1" noRot="1" noChangeAspect="1" noChangeArrowheads="1" noTextEdit="1"/>
          </p:cNvSpPr>
          <p:nvPr>
            <p:ph type="sldImg"/>
          </p:nvPr>
        </p:nvSpPr>
        <p:spPr>
          <a:xfrm>
            <a:off x="1152525" y="682625"/>
            <a:ext cx="4556125" cy="3416300"/>
          </a:xfrm>
          <a:solidFill>
            <a:srgbClr val="FFFFFF"/>
          </a:solidFill>
          <a:ln/>
        </p:spPr>
      </p:sp>
      <p:sp>
        <p:nvSpPr>
          <p:cNvPr id="279555" name="Rectangle 3"/>
          <p:cNvSpPr>
            <a:spLocks noGrp="1" noChangeArrowheads="1"/>
          </p:cNvSpPr>
          <p:nvPr>
            <p:ph type="body" idx="1"/>
          </p:nvPr>
        </p:nvSpPr>
        <p:spPr>
          <a:xfrm>
            <a:off x="914400" y="4327525"/>
            <a:ext cx="5029200" cy="4097338"/>
          </a:xfrm>
          <a:solidFill>
            <a:srgbClr val="FFFFFF"/>
          </a:solidFill>
          <a:ln/>
        </p:spPr>
        <p:txBody>
          <a:bodyPr lIns="92135" tIns="46068" rIns="92135" bIns="46068"/>
          <a:lstStyle/>
          <a:p>
            <a:pPr eaLnBrk="1" hangingPunct="1">
              <a:defRPr/>
            </a:pPr>
            <a:r>
              <a:rPr lang="en-US" b="1" dirty="0"/>
              <a:t>Key Message: </a:t>
            </a:r>
            <a:r>
              <a:rPr lang="en-US" dirty="0"/>
              <a:t>Discuss merging taper followed by a merging taper</a:t>
            </a:r>
            <a:br>
              <a:rPr lang="en-US" sz="1050" dirty="0"/>
            </a:br>
            <a:r>
              <a:rPr lang="en-US" b="1" dirty="0"/>
              <a:t>Est. Presentation Time: </a:t>
            </a:r>
            <a:r>
              <a:rPr lang="en-US" dirty="0"/>
              <a:t>Less than 1 minute(s)</a:t>
            </a:r>
            <a:endParaRPr lang="en-US" b="1" dirty="0"/>
          </a:p>
          <a:p>
            <a:pPr eaLnBrk="1" hangingPunct="1">
              <a:defRPr/>
            </a:pPr>
            <a:r>
              <a:rPr lang="en-US" b="1" dirty="0"/>
              <a:t>Explanation of Cues/Builds: </a:t>
            </a:r>
            <a:r>
              <a:rPr lang="en-US" dirty="0"/>
              <a:t>None</a:t>
            </a:r>
          </a:p>
          <a:p>
            <a:pPr eaLnBrk="1" hangingPunct="1">
              <a:defRPr/>
            </a:pPr>
            <a:r>
              <a:rPr lang="en-US" b="1" dirty="0"/>
              <a:t>Suggested Comments: </a:t>
            </a:r>
            <a:r>
              <a:rPr lang="en-US" dirty="0"/>
              <a:t>In the case of a merge, followed by another merge, a much longer time is required to make the adjustments, BEFORE</a:t>
            </a:r>
            <a:r>
              <a:rPr lang="en-US" b="1" dirty="0"/>
              <a:t> </a:t>
            </a:r>
            <a:r>
              <a:rPr lang="en-US" dirty="0"/>
              <a:t>another movement is required; the shift. Thus, the longer distance. Since it is desirable to have the motorist make all their adjustments before they are told to do another action a long distance of 2L is required.</a:t>
            </a:r>
          </a:p>
          <a:p>
            <a:pPr eaLnBrk="1" hangingPunct="1">
              <a:defRPr/>
            </a:pPr>
            <a:r>
              <a:rPr lang="en-US" b="1" dirty="0"/>
              <a:t>Suggested Questions: </a:t>
            </a:r>
            <a:r>
              <a:rPr lang="en-US" dirty="0"/>
              <a:t>None</a:t>
            </a:r>
          </a:p>
          <a:p>
            <a:pPr eaLnBrk="1" hangingPunct="1">
              <a:defRPr/>
            </a:pPr>
            <a:r>
              <a:rPr lang="en-US" b="1" dirty="0"/>
              <a:t>Additional Information: </a:t>
            </a:r>
            <a:r>
              <a:rPr lang="en-US" dirty="0"/>
              <a:t>MUTCD Page 203</a:t>
            </a:r>
          </a:p>
          <a:p>
            <a:pPr eaLnBrk="1" hangingPunct="1">
              <a:defRPr/>
            </a:pPr>
            <a:r>
              <a:rPr lang="en-US" b="1" dirty="0"/>
              <a:t>Possible Problems: </a:t>
            </a:r>
            <a:r>
              <a:rPr lang="en-US" dirty="0"/>
              <a:t>None</a:t>
            </a:r>
          </a:p>
        </p:txBody>
      </p:sp>
    </p:spTree>
    <p:extLst>
      <p:ext uri="{BB962C8B-B14F-4D97-AF65-F5344CB8AC3E}">
        <p14:creationId xmlns:p14="http://schemas.microsoft.com/office/powerpoint/2010/main" val="3473463925"/>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6786" name="Rectangle 2"/>
          <p:cNvSpPr>
            <a:spLocks noGrp="1" noRot="1" noChangeAspect="1" noChangeArrowheads="1" noTextEdit="1"/>
          </p:cNvSpPr>
          <p:nvPr>
            <p:ph type="sldImg"/>
          </p:nvPr>
        </p:nvSpPr>
        <p:spPr>
          <a:ln/>
        </p:spPr>
      </p:sp>
      <p:sp>
        <p:nvSpPr>
          <p:cNvPr id="291843" name="Rectangle 3"/>
          <p:cNvSpPr>
            <a:spLocks noGrp="1" noChangeArrowheads="1"/>
          </p:cNvSpPr>
          <p:nvPr>
            <p:ph type="body" idx="1"/>
          </p:nvPr>
        </p:nvSpPr>
        <p:spPr/>
        <p:txBody>
          <a:bodyPr/>
          <a:lstStyle/>
          <a:p>
            <a:pPr eaLnBrk="1" hangingPunct="1">
              <a:defRPr/>
            </a:pPr>
            <a:r>
              <a:rPr lang="en-US" b="1" dirty="0"/>
              <a:t>Key Message: </a:t>
            </a:r>
            <a:r>
              <a:rPr lang="en-US" dirty="0"/>
              <a:t>Discuss merging taper followed by a merging taper</a:t>
            </a:r>
            <a:br>
              <a:rPr lang="en-US" sz="1050" dirty="0"/>
            </a:br>
            <a:r>
              <a:rPr lang="en-US" b="1" dirty="0"/>
              <a:t>Est. Presentation Time: </a:t>
            </a:r>
            <a:r>
              <a:rPr lang="en-US" dirty="0"/>
              <a:t>Less than 1 minute(s)</a:t>
            </a:r>
            <a:endParaRPr lang="en-US" b="1" dirty="0"/>
          </a:p>
          <a:p>
            <a:pPr eaLnBrk="1" hangingPunct="1">
              <a:defRPr/>
            </a:pPr>
            <a:r>
              <a:rPr lang="en-US" b="1" dirty="0"/>
              <a:t>Explanation of Cues/Builds: </a:t>
            </a:r>
            <a:r>
              <a:rPr lang="en-US" dirty="0"/>
              <a:t>None</a:t>
            </a:r>
          </a:p>
          <a:p>
            <a:pPr eaLnBrk="1" hangingPunct="1">
              <a:defRPr/>
            </a:pPr>
            <a:r>
              <a:rPr lang="en-US" b="1" dirty="0"/>
              <a:t>Suggested Comments: </a:t>
            </a:r>
            <a:r>
              <a:rPr lang="en-US" dirty="0"/>
              <a:t>Example. Self explanatory.</a:t>
            </a:r>
          </a:p>
          <a:p>
            <a:pPr eaLnBrk="1" hangingPunct="1">
              <a:defRPr/>
            </a:pPr>
            <a:r>
              <a:rPr lang="en-US" b="1" dirty="0"/>
              <a:t>Suggested Questions: </a:t>
            </a:r>
            <a:r>
              <a:rPr lang="en-US" dirty="0"/>
              <a:t>None</a:t>
            </a:r>
          </a:p>
          <a:p>
            <a:pPr eaLnBrk="1" hangingPunct="1">
              <a:defRPr/>
            </a:pPr>
            <a:r>
              <a:rPr lang="en-US" b="1" dirty="0"/>
              <a:t>Additional Information: </a:t>
            </a:r>
            <a:r>
              <a:rPr lang="en-US" dirty="0"/>
              <a:t>MUTCD Page 203</a:t>
            </a:r>
          </a:p>
          <a:p>
            <a:pPr eaLnBrk="1" hangingPunct="1">
              <a:defRPr/>
            </a:pPr>
            <a:r>
              <a:rPr lang="en-US" b="1" dirty="0"/>
              <a:t>Possible Problems: </a:t>
            </a:r>
            <a:r>
              <a:rPr lang="en-US" dirty="0"/>
              <a:t>This may vary by state.</a:t>
            </a:r>
          </a:p>
          <a:p>
            <a:pPr eaLnBrk="1" hangingPunct="1">
              <a:defRPr/>
            </a:pPr>
            <a:endParaRPr lang="en-US" dirty="0"/>
          </a:p>
        </p:txBody>
      </p:sp>
    </p:spTree>
    <p:extLst>
      <p:ext uri="{BB962C8B-B14F-4D97-AF65-F5344CB8AC3E}">
        <p14:creationId xmlns:p14="http://schemas.microsoft.com/office/powerpoint/2010/main" val="3115832909"/>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7810" name="Rectangle 2"/>
          <p:cNvSpPr>
            <a:spLocks noGrp="1" noRot="1" noChangeAspect="1" noChangeArrowheads="1" noTextEdit="1"/>
          </p:cNvSpPr>
          <p:nvPr>
            <p:ph type="sldImg"/>
          </p:nvPr>
        </p:nvSpPr>
        <p:spPr>
          <a:xfrm>
            <a:off x="1152525" y="682625"/>
            <a:ext cx="4556125" cy="3416300"/>
          </a:xfrm>
          <a:solidFill>
            <a:srgbClr val="FFFFFF"/>
          </a:solidFill>
          <a:ln/>
        </p:spPr>
      </p:sp>
      <p:sp>
        <p:nvSpPr>
          <p:cNvPr id="282627" name="Rectangle 3"/>
          <p:cNvSpPr>
            <a:spLocks noGrp="1" noChangeArrowheads="1"/>
          </p:cNvSpPr>
          <p:nvPr>
            <p:ph type="body" idx="1"/>
          </p:nvPr>
        </p:nvSpPr>
        <p:spPr>
          <a:xfrm>
            <a:off x="914400" y="4327525"/>
            <a:ext cx="5029200" cy="4097338"/>
          </a:xfrm>
          <a:solidFill>
            <a:srgbClr val="FFFFFF"/>
          </a:solidFill>
          <a:ln/>
        </p:spPr>
        <p:txBody>
          <a:bodyPr lIns="92135" tIns="46068" rIns="92135" bIns="46068"/>
          <a:lstStyle/>
          <a:p>
            <a:pPr eaLnBrk="1" hangingPunct="1">
              <a:defRPr/>
            </a:pPr>
            <a:r>
              <a:rPr lang="en-US" b="1" dirty="0"/>
              <a:t>Key Message: </a:t>
            </a:r>
            <a:r>
              <a:rPr lang="en-US" dirty="0"/>
              <a:t>Discuss merging taper followed by shifting taper</a:t>
            </a:r>
            <a:br>
              <a:rPr lang="en-US" sz="1050" dirty="0"/>
            </a:br>
            <a:r>
              <a:rPr lang="en-US" b="1" dirty="0"/>
              <a:t>Est. Presentation Time: </a:t>
            </a:r>
            <a:r>
              <a:rPr lang="en-US" dirty="0"/>
              <a:t>1-2 minute(s)</a:t>
            </a:r>
            <a:endParaRPr lang="en-US" b="1" dirty="0"/>
          </a:p>
          <a:p>
            <a:pPr eaLnBrk="1" hangingPunct="1">
              <a:defRPr/>
            </a:pPr>
            <a:r>
              <a:rPr lang="en-US" b="1" dirty="0"/>
              <a:t>Explanation of Cues/Builds: </a:t>
            </a:r>
            <a:r>
              <a:rPr lang="en-US" dirty="0"/>
              <a:t>None</a:t>
            </a:r>
          </a:p>
          <a:p>
            <a:pPr eaLnBrk="1" hangingPunct="1">
              <a:defRPr/>
            </a:pPr>
            <a:r>
              <a:rPr lang="en-US" b="1" dirty="0"/>
              <a:t>Suggested Comments: </a:t>
            </a:r>
            <a:r>
              <a:rPr lang="en-US" dirty="0"/>
              <a:t>A ½ L distance required when a merge is followed by a shift. Here, a shorter separation distance is needed because the driver can still make his adjustments while going through the shift.</a:t>
            </a:r>
          </a:p>
          <a:p>
            <a:pPr eaLnBrk="1" hangingPunct="1">
              <a:defRPr/>
            </a:pPr>
            <a:r>
              <a:rPr lang="en-US" b="1" dirty="0"/>
              <a:t>Suggested Questions: </a:t>
            </a:r>
            <a:r>
              <a:rPr lang="en-US" dirty="0"/>
              <a:t>None</a:t>
            </a:r>
          </a:p>
          <a:p>
            <a:pPr eaLnBrk="1" hangingPunct="1">
              <a:defRPr/>
            </a:pPr>
            <a:r>
              <a:rPr lang="en-US" b="1" dirty="0"/>
              <a:t>Additional Information: </a:t>
            </a:r>
            <a:r>
              <a:rPr lang="en-US" dirty="0"/>
              <a:t>MUTCD Page 6H-79</a:t>
            </a:r>
          </a:p>
          <a:p>
            <a:pPr eaLnBrk="1" hangingPunct="1">
              <a:defRPr/>
            </a:pPr>
            <a:r>
              <a:rPr lang="en-US" b="1" dirty="0"/>
              <a:t>Possible Problems: </a:t>
            </a:r>
            <a:r>
              <a:rPr lang="en-US" dirty="0"/>
              <a:t>This may vary by state. Also, notice that this drawing is NOT TO SCALE and that the ½ L for the separation and the ½ L for the shifting tapers are not equal. They should be. Also notice that this picture does not show a buffer space since it is optional in the MUTCD. It may be required in your state.</a:t>
            </a:r>
          </a:p>
        </p:txBody>
      </p:sp>
    </p:spTree>
    <p:extLst>
      <p:ext uri="{BB962C8B-B14F-4D97-AF65-F5344CB8AC3E}">
        <p14:creationId xmlns:p14="http://schemas.microsoft.com/office/powerpoint/2010/main" val="4222268275"/>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8834" name="Rectangle 2"/>
          <p:cNvSpPr>
            <a:spLocks noGrp="1" noRot="1" noChangeAspect="1" noChangeArrowheads="1" noTextEdit="1"/>
          </p:cNvSpPr>
          <p:nvPr>
            <p:ph type="sldImg"/>
          </p:nvPr>
        </p:nvSpPr>
        <p:spPr>
          <a:solidFill>
            <a:srgbClr val="FFFFFF"/>
          </a:solidFill>
          <a:ln/>
        </p:spPr>
      </p:sp>
      <p:sp>
        <p:nvSpPr>
          <p:cNvPr id="284675" name="Rectangle 3"/>
          <p:cNvSpPr>
            <a:spLocks noGrp="1" noChangeArrowheads="1"/>
          </p:cNvSpPr>
          <p:nvPr>
            <p:ph type="body" idx="1"/>
          </p:nvPr>
        </p:nvSpPr>
        <p:spPr>
          <a:solidFill>
            <a:srgbClr val="FFFFFF"/>
          </a:solidFill>
          <a:ln/>
        </p:spPr>
        <p:txBody>
          <a:bodyPr/>
          <a:lstStyle/>
          <a:p>
            <a:pPr eaLnBrk="1" hangingPunct="1">
              <a:defRPr/>
            </a:pPr>
            <a:r>
              <a:rPr lang="en-US" b="1" dirty="0"/>
              <a:t>Key Message: </a:t>
            </a:r>
            <a:r>
              <a:rPr lang="en-US" dirty="0"/>
              <a:t>Discuss merging taper followed by shifting taper</a:t>
            </a:r>
            <a:br>
              <a:rPr lang="en-US" sz="1050" dirty="0"/>
            </a:br>
            <a:r>
              <a:rPr lang="en-US" b="1" dirty="0"/>
              <a:t>Est. Presentation Time: </a:t>
            </a:r>
            <a:r>
              <a:rPr lang="en-US" dirty="0"/>
              <a:t>1-2 minute(s)</a:t>
            </a:r>
            <a:endParaRPr lang="en-US" b="1" dirty="0"/>
          </a:p>
          <a:p>
            <a:pPr eaLnBrk="1" hangingPunct="1">
              <a:defRPr/>
            </a:pPr>
            <a:r>
              <a:rPr lang="en-US" b="1" dirty="0"/>
              <a:t>Explanation of Cues/Builds: </a:t>
            </a:r>
            <a:r>
              <a:rPr lang="en-US" dirty="0"/>
              <a:t>None</a:t>
            </a:r>
          </a:p>
          <a:p>
            <a:pPr eaLnBrk="1" hangingPunct="1">
              <a:defRPr/>
            </a:pPr>
            <a:r>
              <a:rPr lang="en-US" b="1" dirty="0"/>
              <a:t>Suggested Comments: </a:t>
            </a:r>
            <a:r>
              <a:rPr lang="en-US" dirty="0"/>
              <a:t>Example. Self explanatory.</a:t>
            </a:r>
          </a:p>
          <a:p>
            <a:pPr eaLnBrk="1" hangingPunct="1">
              <a:defRPr/>
            </a:pPr>
            <a:r>
              <a:rPr lang="en-US" b="1" dirty="0"/>
              <a:t>Suggested Questions: </a:t>
            </a:r>
            <a:r>
              <a:rPr lang="en-US" dirty="0"/>
              <a:t>None</a:t>
            </a:r>
          </a:p>
          <a:p>
            <a:pPr eaLnBrk="1" hangingPunct="1">
              <a:defRPr/>
            </a:pPr>
            <a:r>
              <a:rPr lang="en-US" b="1" dirty="0"/>
              <a:t>Additional Information: </a:t>
            </a:r>
            <a:r>
              <a:rPr lang="en-US" dirty="0"/>
              <a:t>MUTCD Page 6H-79</a:t>
            </a:r>
          </a:p>
          <a:p>
            <a:pPr eaLnBrk="1" hangingPunct="1">
              <a:defRPr/>
            </a:pPr>
            <a:r>
              <a:rPr lang="en-US" b="1" dirty="0"/>
              <a:t>Possible Problems: </a:t>
            </a:r>
            <a:r>
              <a:rPr lang="en-US" dirty="0"/>
              <a:t>This may vary by state. Also, notice that this drawing is not to scale and that the ½ L for the separation and the ½ L for the shifting tapers are not equal. They should be. Also notice that this picture does not show a buffer space since it is optional in the MUTCD. It may be required in your state.</a:t>
            </a:r>
          </a:p>
        </p:txBody>
      </p:sp>
    </p:spTree>
    <p:extLst>
      <p:ext uri="{BB962C8B-B14F-4D97-AF65-F5344CB8AC3E}">
        <p14:creationId xmlns:p14="http://schemas.microsoft.com/office/powerpoint/2010/main" val="310282234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1730" name="Slide Image Placeholder 1"/>
          <p:cNvSpPr>
            <a:spLocks noGrp="1" noRot="1" noChangeAspect="1" noTextEdit="1"/>
          </p:cNvSpPr>
          <p:nvPr>
            <p:ph type="sldImg"/>
          </p:nvPr>
        </p:nvSpPr>
        <p:spPr>
          <a:ln/>
        </p:spPr>
      </p:sp>
      <p:sp>
        <p:nvSpPr>
          <p:cNvPr id="201731" name="Notes Placeholder 2"/>
          <p:cNvSpPr>
            <a:spLocks noGrp="1"/>
          </p:cNvSpPr>
          <p:nvPr>
            <p:ph type="body" idx="1"/>
          </p:nvPr>
        </p:nvSpPr>
        <p:spPr>
          <a:noFill/>
          <a:ln/>
        </p:spPr>
        <p:txBody>
          <a:bodyPr/>
          <a:lstStyle/>
          <a:p>
            <a:pPr eaLnBrk="1" hangingPunct="1"/>
            <a:r>
              <a:rPr lang="en-US" b="1" dirty="0">
                <a:cs typeface="Arial" charset="0"/>
              </a:rPr>
              <a:t>Key Message: </a:t>
            </a:r>
            <a:r>
              <a:rPr lang="en-US" dirty="0">
                <a:cs typeface="Arial" charset="0"/>
              </a:rPr>
              <a:t>Review what a TCP is</a:t>
            </a:r>
            <a:endParaRPr lang="en-US" b="1" dirty="0">
              <a:cs typeface="Arial" charset="0"/>
            </a:endParaRPr>
          </a:p>
          <a:p>
            <a:pPr eaLnBrk="1" hangingPunct="1"/>
            <a:r>
              <a:rPr lang="en-US" b="1" dirty="0">
                <a:cs typeface="Arial" charset="0"/>
              </a:rPr>
              <a:t>Est. Presentation Time:  </a:t>
            </a:r>
            <a:r>
              <a:rPr lang="en-US" dirty="0">
                <a:cs typeface="Arial" charset="0"/>
              </a:rPr>
              <a:t>1 minute(s)</a:t>
            </a:r>
            <a:endParaRPr lang="en-US" b="1" dirty="0">
              <a:cs typeface="Arial" charset="0"/>
            </a:endParaRPr>
          </a:p>
          <a:p>
            <a:pPr eaLnBrk="1" hangingPunct="1"/>
            <a:r>
              <a:rPr lang="en-US" b="1" dirty="0">
                <a:cs typeface="Arial" charset="0"/>
              </a:rPr>
              <a:t>Explanation of Cues/Builds: </a:t>
            </a:r>
            <a:r>
              <a:rPr lang="en-US" dirty="0">
                <a:cs typeface="Arial" charset="0"/>
              </a:rPr>
              <a:t>None</a:t>
            </a:r>
          </a:p>
          <a:p>
            <a:pPr eaLnBrk="1" hangingPunct="1"/>
            <a:r>
              <a:rPr lang="en-US" b="1" dirty="0">
                <a:cs typeface="Arial" charset="0"/>
              </a:rPr>
              <a:t>Suggested Comments: </a:t>
            </a:r>
            <a:r>
              <a:rPr lang="en-US" dirty="0">
                <a:cs typeface="Arial" charset="0"/>
              </a:rPr>
              <a:t>Self explanatory. </a:t>
            </a:r>
          </a:p>
          <a:p>
            <a:pPr eaLnBrk="1" hangingPunct="1"/>
            <a:r>
              <a:rPr lang="en-US" b="1" dirty="0">
                <a:cs typeface="Arial" charset="0"/>
              </a:rPr>
              <a:t>Suggested Questions: </a:t>
            </a:r>
            <a:r>
              <a:rPr lang="en-US" dirty="0">
                <a:cs typeface="Arial" charset="0"/>
              </a:rPr>
              <a:t>None</a:t>
            </a:r>
          </a:p>
          <a:p>
            <a:r>
              <a:rPr lang="en-US" b="1" dirty="0">
                <a:cs typeface="Arial" charset="0"/>
              </a:rPr>
              <a:t>Additional Information: </a:t>
            </a:r>
            <a:r>
              <a:rPr lang="en-US" dirty="0">
                <a:cs typeface="Arial" charset="0"/>
              </a:rPr>
              <a:t>See FHWA website: http://ops.fhwa.dot.gov/wz/resources/final_rule/tmp_examples.htm</a:t>
            </a:r>
          </a:p>
          <a:p>
            <a:pPr eaLnBrk="1" hangingPunct="1"/>
            <a:r>
              <a:rPr lang="en-US" b="1" dirty="0">
                <a:cs typeface="Arial" charset="0"/>
              </a:rPr>
              <a:t>Possible Problems: </a:t>
            </a:r>
            <a:r>
              <a:rPr lang="en-US" dirty="0">
                <a:cs typeface="Arial" charset="0"/>
              </a:rPr>
              <a:t>A TTC Plan may be called a TCP or an MOT.</a:t>
            </a:r>
          </a:p>
          <a:p>
            <a:endParaRPr lang="en-US" dirty="0">
              <a:cs typeface="Arial" charset="0"/>
            </a:endParaRPr>
          </a:p>
        </p:txBody>
      </p:sp>
    </p:spTree>
    <p:extLst>
      <p:ext uri="{BB962C8B-B14F-4D97-AF65-F5344CB8AC3E}">
        <p14:creationId xmlns:p14="http://schemas.microsoft.com/office/powerpoint/2010/main" val="438844227"/>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7026" name="Slide Image Placeholder 1"/>
          <p:cNvSpPr>
            <a:spLocks noGrp="1" noRot="1" noChangeAspect="1" noTextEdit="1"/>
          </p:cNvSpPr>
          <p:nvPr>
            <p:ph type="sldImg"/>
          </p:nvPr>
        </p:nvSpPr>
        <p:spPr>
          <a:ln/>
        </p:spPr>
      </p:sp>
      <p:sp>
        <p:nvSpPr>
          <p:cNvPr id="257027" name="Notes Placeholder 2"/>
          <p:cNvSpPr>
            <a:spLocks noGrp="1"/>
          </p:cNvSpPr>
          <p:nvPr>
            <p:ph type="body" idx="1"/>
          </p:nvPr>
        </p:nvSpPr>
        <p:spPr>
          <a:noFill/>
          <a:ln/>
        </p:spPr>
        <p:txBody>
          <a:bodyPr/>
          <a:lstStyle/>
          <a:p>
            <a:pPr eaLnBrk="1" hangingPunct="1"/>
            <a:r>
              <a:rPr lang="en-US" b="1" dirty="0">
                <a:cs typeface="Arial" charset="0"/>
              </a:rPr>
              <a:t>Key Message: </a:t>
            </a:r>
            <a:r>
              <a:rPr lang="en-US" dirty="0">
                <a:cs typeface="Arial" charset="0"/>
              </a:rPr>
              <a:t>Discuss shared ROW</a:t>
            </a:r>
          </a:p>
          <a:p>
            <a:pPr eaLnBrk="1" hangingPunct="1"/>
            <a:r>
              <a:rPr lang="en-US" b="1" dirty="0">
                <a:cs typeface="Arial" charset="0"/>
              </a:rPr>
              <a:t>Est. Presentation Time: </a:t>
            </a:r>
            <a:r>
              <a:rPr lang="en-US" dirty="0">
                <a:cs typeface="Arial" charset="0"/>
              </a:rPr>
              <a:t>1 minute(s)</a:t>
            </a:r>
          </a:p>
          <a:p>
            <a:pPr eaLnBrk="1" hangingPunct="1"/>
            <a:r>
              <a:rPr lang="en-US" b="1" dirty="0">
                <a:cs typeface="Arial" charset="0"/>
              </a:rPr>
              <a:t>Explanation of Cues/Builds: </a:t>
            </a:r>
            <a:r>
              <a:rPr lang="en-US" dirty="0">
                <a:cs typeface="Arial" charset="0"/>
              </a:rPr>
              <a:t>None</a:t>
            </a:r>
          </a:p>
          <a:p>
            <a:r>
              <a:rPr lang="en-US" b="1" dirty="0">
                <a:cs typeface="Arial" charset="0"/>
              </a:rPr>
              <a:t>Suggested Comments: </a:t>
            </a:r>
            <a:r>
              <a:rPr lang="en-US" dirty="0">
                <a:cs typeface="Arial" charset="0"/>
              </a:rPr>
              <a:t>Shared Row is another possibility, where traffic is alternated. </a:t>
            </a:r>
            <a:r>
              <a:rPr lang="en-US" i="1" dirty="0">
                <a:cs typeface="Arial" charset="0"/>
              </a:rPr>
              <a:t>Alternating one-way operation: a construction work zone</a:t>
            </a:r>
          </a:p>
          <a:p>
            <a:r>
              <a:rPr lang="en-US" dirty="0">
                <a:cs typeface="Arial" charset="0"/>
              </a:rPr>
              <a:t>mitigation strategy used on two-way roadways wherein opposing directions of travel take turns using a single travel lane. Flaggers, with or without pilot vehicles; STOP signs; or signals are normally used to coordinate the two directions of traffic. This strategy compensates for the removal of permanent travel lanes from service and is sometimes referred to as </a:t>
            </a:r>
            <a:r>
              <a:rPr lang="en-US" i="1" dirty="0">
                <a:cs typeface="Arial" charset="0"/>
              </a:rPr>
              <a:t>one-lane, two-way operation. </a:t>
            </a:r>
            <a:r>
              <a:rPr lang="en-US" dirty="0">
                <a:cs typeface="Arial" charset="0"/>
              </a:rPr>
              <a:t>There are several variations of this strategy related to the type of control employed (e.g., STOP sign, temporary signal control,</a:t>
            </a:r>
          </a:p>
          <a:p>
            <a:r>
              <a:rPr lang="en-US" dirty="0">
                <a:cs typeface="Arial" charset="0"/>
              </a:rPr>
              <a:t>or pilot car), as outlined in the MUTCD. Design and TTC provisions are also required to facilitate transition from high-speed approaches to stop conditions for the spectrum of operational conditions (e.g., day-night and weather). The agency cost and non transportation impacts of this strategy are generally low.</a:t>
            </a:r>
          </a:p>
          <a:p>
            <a:pPr eaLnBrk="1" hangingPunct="1"/>
            <a:r>
              <a:rPr lang="en-US" b="1" dirty="0">
                <a:cs typeface="Arial" charset="0"/>
              </a:rPr>
              <a:t>Suggested Questions: </a:t>
            </a:r>
            <a:r>
              <a:rPr lang="en-US" dirty="0">
                <a:cs typeface="Arial" charset="0"/>
              </a:rPr>
              <a:t>What else would be needed here? Flaggers!</a:t>
            </a:r>
          </a:p>
          <a:p>
            <a:pPr eaLnBrk="1" hangingPunct="1"/>
            <a:r>
              <a:rPr lang="en-US" b="1" dirty="0">
                <a:cs typeface="Arial" charset="0"/>
              </a:rPr>
              <a:t>Additional Information: </a:t>
            </a:r>
            <a:r>
              <a:rPr lang="en-US" dirty="0">
                <a:cs typeface="Arial" charset="0"/>
              </a:rPr>
              <a:t>None</a:t>
            </a:r>
          </a:p>
          <a:p>
            <a:pPr eaLnBrk="1" hangingPunct="1"/>
            <a:r>
              <a:rPr lang="en-US" b="1" dirty="0">
                <a:cs typeface="Arial" charset="0"/>
              </a:rPr>
              <a:t>Possible Problems: </a:t>
            </a:r>
            <a:r>
              <a:rPr lang="en-US" dirty="0">
                <a:cs typeface="Arial" charset="0"/>
              </a:rPr>
              <a:t>None</a:t>
            </a:r>
          </a:p>
          <a:p>
            <a:endParaRPr lang="en-US" dirty="0">
              <a:cs typeface="Arial" charset="0"/>
            </a:endParaRPr>
          </a:p>
        </p:txBody>
      </p:sp>
    </p:spTree>
    <p:extLst>
      <p:ext uri="{BB962C8B-B14F-4D97-AF65-F5344CB8AC3E}">
        <p14:creationId xmlns:p14="http://schemas.microsoft.com/office/powerpoint/2010/main" val="1619901577"/>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8050" name="Slide Image Placeholder 1"/>
          <p:cNvSpPr>
            <a:spLocks noGrp="1" noRot="1" noChangeAspect="1" noTextEdit="1"/>
          </p:cNvSpPr>
          <p:nvPr>
            <p:ph type="sldImg"/>
          </p:nvPr>
        </p:nvSpPr>
        <p:spPr>
          <a:ln/>
        </p:spPr>
      </p:sp>
      <p:sp>
        <p:nvSpPr>
          <p:cNvPr id="258051" name="Notes Placeholder 2"/>
          <p:cNvSpPr>
            <a:spLocks noGrp="1"/>
          </p:cNvSpPr>
          <p:nvPr>
            <p:ph type="body" idx="1"/>
          </p:nvPr>
        </p:nvSpPr>
        <p:spPr>
          <a:noFill/>
          <a:ln/>
        </p:spPr>
        <p:txBody>
          <a:bodyPr/>
          <a:lstStyle/>
          <a:p>
            <a:pPr eaLnBrk="1" hangingPunct="1"/>
            <a:r>
              <a:rPr lang="en-US" b="1" dirty="0">
                <a:cs typeface="Arial" charset="0"/>
              </a:rPr>
              <a:t>Key Message: </a:t>
            </a:r>
            <a:r>
              <a:rPr lang="en-US" dirty="0">
                <a:cs typeface="Arial" charset="0"/>
              </a:rPr>
              <a:t>Discuss shared ROW</a:t>
            </a:r>
          </a:p>
          <a:p>
            <a:pPr eaLnBrk="1" hangingPunct="1"/>
            <a:r>
              <a:rPr lang="en-US" b="1" dirty="0">
                <a:cs typeface="Arial" charset="0"/>
              </a:rPr>
              <a:t>Est. Presentation Time: </a:t>
            </a:r>
            <a:r>
              <a:rPr lang="en-US" dirty="0">
                <a:cs typeface="Arial" charset="0"/>
              </a:rPr>
              <a:t>1 minute(s)</a:t>
            </a:r>
          </a:p>
          <a:p>
            <a:pPr eaLnBrk="1" hangingPunct="1"/>
            <a:r>
              <a:rPr lang="en-US" b="1" dirty="0">
                <a:cs typeface="Arial" charset="0"/>
              </a:rPr>
              <a:t>Explanation of Cues/Builds: </a:t>
            </a:r>
            <a:r>
              <a:rPr lang="en-US" dirty="0">
                <a:cs typeface="Arial" charset="0"/>
              </a:rPr>
              <a:t>None</a:t>
            </a:r>
          </a:p>
          <a:p>
            <a:pPr eaLnBrk="1" hangingPunct="1"/>
            <a:r>
              <a:rPr lang="en-US" b="1" dirty="0">
                <a:cs typeface="Arial" charset="0"/>
              </a:rPr>
              <a:t>Suggested Comments: </a:t>
            </a:r>
            <a:r>
              <a:rPr lang="en-US" dirty="0">
                <a:cs typeface="Arial" charset="0"/>
              </a:rPr>
              <a:t>Self explanatory. Emphasize key points and keep brief.</a:t>
            </a:r>
          </a:p>
          <a:p>
            <a:pPr eaLnBrk="1" hangingPunct="1"/>
            <a:r>
              <a:rPr lang="en-US" b="1" dirty="0">
                <a:cs typeface="Arial" charset="0"/>
              </a:rPr>
              <a:t>Suggested Questions: </a:t>
            </a:r>
            <a:r>
              <a:rPr lang="en-US" dirty="0">
                <a:cs typeface="Arial" charset="0"/>
              </a:rPr>
              <a:t>None</a:t>
            </a:r>
          </a:p>
          <a:p>
            <a:pPr eaLnBrk="1" hangingPunct="1"/>
            <a:r>
              <a:rPr lang="en-US" b="1" dirty="0">
                <a:cs typeface="Arial" charset="0"/>
              </a:rPr>
              <a:t>Additional Information: </a:t>
            </a:r>
            <a:r>
              <a:rPr lang="en-US" dirty="0">
                <a:cs typeface="Arial" charset="0"/>
              </a:rPr>
              <a:t>None</a:t>
            </a:r>
          </a:p>
          <a:p>
            <a:pPr eaLnBrk="1" hangingPunct="1"/>
            <a:r>
              <a:rPr lang="en-US" b="1" dirty="0">
                <a:cs typeface="Arial" charset="0"/>
              </a:rPr>
              <a:t>Possible Problems: </a:t>
            </a:r>
            <a:r>
              <a:rPr lang="en-US" dirty="0">
                <a:cs typeface="Arial" charset="0"/>
              </a:rPr>
              <a:t>None</a:t>
            </a:r>
          </a:p>
          <a:p>
            <a:endParaRPr lang="en-US" dirty="0">
              <a:cs typeface="Arial" charset="0"/>
            </a:endParaRPr>
          </a:p>
        </p:txBody>
      </p:sp>
    </p:spTree>
    <p:extLst>
      <p:ext uri="{BB962C8B-B14F-4D97-AF65-F5344CB8AC3E}">
        <p14:creationId xmlns:p14="http://schemas.microsoft.com/office/powerpoint/2010/main" val="4085707823"/>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9074" name="Rectangle 2"/>
          <p:cNvSpPr>
            <a:spLocks noGrp="1" noRot="1" noChangeAspect="1" noChangeArrowheads="1" noTextEdit="1"/>
          </p:cNvSpPr>
          <p:nvPr>
            <p:ph type="sldImg"/>
          </p:nvPr>
        </p:nvSpPr>
        <p:spPr>
          <a:ln/>
        </p:spPr>
      </p:sp>
      <p:sp>
        <p:nvSpPr>
          <p:cNvPr id="259075" name="Rectangle 3"/>
          <p:cNvSpPr>
            <a:spLocks noGrp="1" noChangeArrowheads="1"/>
          </p:cNvSpPr>
          <p:nvPr>
            <p:ph type="body" idx="1"/>
          </p:nvPr>
        </p:nvSpPr>
        <p:spPr>
          <a:noFill/>
          <a:ln/>
        </p:spPr>
        <p:txBody>
          <a:bodyPr/>
          <a:lstStyle/>
          <a:p>
            <a:pPr eaLnBrk="1" hangingPunct="1"/>
            <a:r>
              <a:rPr lang="en-US" b="1" dirty="0">
                <a:cs typeface="Arial" charset="0"/>
              </a:rPr>
              <a:t>Key Message: </a:t>
            </a:r>
            <a:r>
              <a:rPr lang="en-US" dirty="0">
                <a:cs typeface="Arial" charset="0"/>
              </a:rPr>
              <a:t>Discuss one-lane two-way tapers</a:t>
            </a:r>
            <a:endParaRPr lang="en-US" b="1" dirty="0">
              <a:cs typeface="Arial" charset="0"/>
            </a:endParaRPr>
          </a:p>
          <a:p>
            <a:pPr eaLnBrk="1" hangingPunct="1"/>
            <a:r>
              <a:rPr lang="en-US" b="1" dirty="0">
                <a:cs typeface="Arial" charset="0"/>
              </a:rPr>
              <a:t>Est. Presentation Time: </a:t>
            </a:r>
            <a:r>
              <a:rPr lang="en-US" dirty="0">
                <a:cs typeface="Arial" charset="0"/>
              </a:rPr>
              <a:t>2 minute(s)</a:t>
            </a:r>
            <a:endParaRPr lang="en-US" b="1" dirty="0">
              <a:cs typeface="Arial" charset="0"/>
            </a:endParaRPr>
          </a:p>
          <a:p>
            <a:pPr eaLnBrk="1" hangingPunct="1"/>
            <a:r>
              <a:rPr lang="en-US" b="1" dirty="0">
                <a:cs typeface="Arial" charset="0"/>
              </a:rPr>
              <a:t>Explanation of Cues/Builds: </a:t>
            </a:r>
            <a:r>
              <a:rPr lang="en-US" dirty="0">
                <a:cs typeface="Arial" charset="0"/>
              </a:rPr>
              <a:t>None</a:t>
            </a:r>
          </a:p>
          <a:p>
            <a:pPr eaLnBrk="1" hangingPunct="1"/>
            <a:r>
              <a:rPr lang="en-US" b="1" dirty="0">
                <a:cs typeface="Arial" charset="0"/>
              </a:rPr>
              <a:t>Suggested Comments: </a:t>
            </a:r>
            <a:r>
              <a:rPr lang="en-US" dirty="0">
                <a:cs typeface="Arial" charset="0"/>
              </a:rPr>
              <a:t>The one-lane, two-way taper is used in advance of an activity area that occupies part of a two-way roadway in such a way that a portion of the road is used alternately by traffic in each direction. Traffic should be controlled by a flagger or temporary traffic control signal (if sight distance is limited), or a STOP or YIELD sign. A short taper having a maximum length of 30 m (100 ft) with channelizing devices at approximately 10-20 ft. spacing should be used to guide traffic into the one-way section. We call these roads a “special case” since the taper has a fixed length.</a:t>
            </a:r>
          </a:p>
          <a:p>
            <a:pPr eaLnBrk="1" hangingPunct="1"/>
            <a:r>
              <a:rPr lang="en-US" b="1" dirty="0">
                <a:cs typeface="Arial" charset="0"/>
              </a:rPr>
              <a:t>Suggested Questions: </a:t>
            </a:r>
            <a:r>
              <a:rPr lang="en-US" dirty="0">
                <a:cs typeface="Arial" charset="0"/>
              </a:rPr>
              <a:t>Which devices are never used on two-lane roads? Arrow boards (displaying arrows). Why would these tapers have a maximum length? Short tapers encourage drivers to slow down!</a:t>
            </a:r>
          </a:p>
          <a:p>
            <a:pPr eaLnBrk="1" hangingPunct="1"/>
            <a:r>
              <a:rPr lang="en-US" b="1" dirty="0">
                <a:cs typeface="Arial" charset="0"/>
              </a:rPr>
              <a:t>Additional Information: </a:t>
            </a:r>
            <a:r>
              <a:rPr lang="en-US" dirty="0">
                <a:cs typeface="Arial" charset="0"/>
              </a:rPr>
              <a:t>None</a:t>
            </a:r>
          </a:p>
          <a:p>
            <a:pPr eaLnBrk="1" hangingPunct="1"/>
            <a:r>
              <a:rPr lang="en-US" b="1" dirty="0">
                <a:cs typeface="Arial" charset="0"/>
              </a:rPr>
              <a:t>Possible Problems: </a:t>
            </a:r>
            <a:r>
              <a:rPr lang="en-US" dirty="0">
                <a:cs typeface="Arial" charset="0"/>
              </a:rPr>
              <a:t>The length of the flagging taper may vary by State.</a:t>
            </a:r>
          </a:p>
          <a:p>
            <a:pPr eaLnBrk="1" hangingPunct="1"/>
            <a:endParaRPr lang="en-US" dirty="0">
              <a:cs typeface="Arial" charset="0"/>
            </a:endParaRPr>
          </a:p>
        </p:txBody>
      </p:sp>
    </p:spTree>
    <p:extLst>
      <p:ext uri="{BB962C8B-B14F-4D97-AF65-F5344CB8AC3E}">
        <p14:creationId xmlns:p14="http://schemas.microsoft.com/office/powerpoint/2010/main" val="2167803006"/>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0098" name="Rectangle 2"/>
          <p:cNvSpPr>
            <a:spLocks noGrp="1" noRot="1" noChangeAspect="1" noChangeArrowheads="1" noTextEdit="1"/>
          </p:cNvSpPr>
          <p:nvPr>
            <p:ph type="sldImg"/>
          </p:nvPr>
        </p:nvSpPr>
        <p:spPr>
          <a:ln/>
        </p:spPr>
      </p:sp>
      <p:sp>
        <p:nvSpPr>
          <p:cNvPr id="260099" name="Rectangle 3"/>
          <p:cNvSpPr>
            <a:spLocks noGrp="1" noChangeArrowheads="1"/>
          </p:cNvSpPr>
          <p:nvPr>
            <p:ph type="body" idx="1"/>
          </p:nvPr>
        </p:nvSpPr>
        <p:spPr>
          <a:noFill/>
          <a:ln/>
        </p:spPr>
        <p:txBody>
          <a:bodyPr/>
          <a:lstStyle/>
          <a:p>
            <a:pPr eaLnBrk="1" hangingPunct="1"/>
            <a:r>
              <a:rPr lang="en-US" b="1" dirty="0">
                <a:cs typeface="Arial" charset="0"/>
              </a:rPr>
              <a:t>Key Message: </a:t>
            </a:r>
            <a:r>
              <a:rPr lang="en-US" dirty="0">
                <a:cs typeface="Arial" charset="0"/>
              </a:rPr>
              <a:t>Discuss tapers on two-lane roads</a:t>
            </a:r>
            <a:endParaRPr lang="en-US" b="1" dirty="0">
              <a:cs typeface="Arial" charset="0"/>
            </a:endParaRPr>
          </a:p>
          <a:p>
            <a:pPr eaLnBrk="1" hangingPunct="1"/>
            <a:r>
              <a:rPr lang="en-US" b="1" dirty="0">
                <a:cs typeface="Arial" charset="0"/>
              </a:rPr>
              <a:t>Est. Presentation Time: </a:t>
            </a:r>
            <a:r>
              <a:rPr lang="en-US" dirty="0">
                <a:cs typeface="Arial" charset="0"/>
              </a:rPr>
              <a:t>2 minute(s)</a:t>
            </a:r>
            <a:endParaRPr lang="en-US" b="1" dirty="0">
              <a:cs typeface="Arial" charset="0"/>
            </a:endParaRPr>
          </a:p>
          <a:p>
            <a:pPr eaLnBrk="1" hangingPunct="1"/>
            <a:r>
              <a:rPr lang="en-US" b="1" dirty="0">
                <a:cs typeface="Arial" charset="0"/>
              </a:rPr>
              <a:t>Explanation of Cues/Builds: </a:t>
            </a:r>
            <a:r>
              <a:rPr lang="en-US" dirty="0">
                <a:cs typeface="Arial" charset="0"/>
              </a:rPr>
              <a:t>None</a:t>
            </a:r>
          </a:p>
          <a:p>
            <a:pPr eaLnBrk="1" hangingPunct="1"/>
            <a:r>
              <a:rPr lang="en-US" b="1" dirty="0">
                <a:cs typeface="Arial" charset="0"/>
              </a:rPr>
              <a:t>Suggested Comments: </a:t>
            </a:r>
            <a:r>
              <a:rPr lang="en-US" dirty="0">
                <a:cs typeface="Arial" charset="0"/>
              </a:rPr>
              <a:t>How long are tapers on 2-lane roads? 50-100 ft max. Notice the buffer space.</a:t>
            </a:r>
          </a:p>
          <a:p>
            <a:pPr eaLnBrk="1" hangingPunct="1"/>
            <a:r>
              <a:rPr lang="en-US" b="1" dirty="0">
                <a:cs typeface="Arial" charset="0"/>
              </a:rPr>
              <a:t>Suggested Questions: </a:t>
            </a:r>
            <a:r>
              <a:rPr lang="en-US" dirty="0">
                <a:cs typeface="Arial" charset="0"/>
              </a:rPr>
              <a:t>Which device is never used on these roads? Arrow board (displaying arrows). </a:t>
            </a:r>
          </a:p>
          <a:p>
            <a:pPr eaLnBrk="1" hangingPunct="1"/>
            <a:r>
              <a:rPr lang="en-US" b="1" dirty="0">
                <a:cs typeface="Arial" charset="0"/>
              </a:rPr>
              <a:t>Additional Information: </a:t>
            </a:r>
            <a:r>
              <a:rPr lang="en-US" dirty="0">
                <a:cs typeface="Arial" charset="0"/>
              </a:rPr>
              <a:t>The one-lane, two-way taper is used in advance of an activity area that occupies part of a two-way roadway in such a way that a portion of the road is used alternately by traffic in each direction. Traffic should be controlled by a flagger or temporary traffic control signal (if sight distance is limited), or a STOP or YIELD sign. A short taper having a maximum length of 100 ft with channelizing devices at approximately 20 ft spacing should be used to guide traffic into the one-way section. An example of a one-lane, two-way traffic taper is shown in MUTCD Figure 6C-3.</a:t>
            </a:r>
          </a:p>
          <a:p>
            <a:pPr eaLnBrk="1" hangingPunct="1"/>
            <a:r>
              <a:rPr lang="en-US" b="1" dirty="0">
                <a:cs typeface="Arial" charset="0"/>
              </a:rPr>
              <a:t>Possible Problems: </a:t>
            </a:r>
            <a:r>
              <a:rPr lang="en-US" dirty="0">
                <a:cs typeface="Arial" charset="0"/>
              </a:rPr>
              <a:t>Note that both flaggers are on the shoulder! Flagger symbol appears to be on the road.</a:t>
            </a:r>
          </a:p>
          <a:p>
            <a:pPr eaLnBrk="1" hangingPunct="1"/>
            <a:endParaRPr lang="en-US" dirty="0">
              <a:cs typeface="Arial" charset="0"/>
            </a:endParaRPr>
          </a:p>
        </p:txBody>
      </p:sp>
    </p:spTree>
    <p:extLst>
      <p:ext uri="{BB962C8B-B14F-4D97-AF65-F5344CB8AC3E}">
        <p14:creationId xmlns:p14="http://schemas.microsoft.com/office/powerpoint/2010/main" val="648004765"/>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7506" name="Slide Image Placeholder 1"/>
          <p:cNvSpPr>
            <a:spLocks noGrp="1" noRot="1" noChangeAspect="1" noTextEdit="1"/>
          </p:cNvSpPr>
          <p:nvPr>
            <p:ph type="sldImg"/>
          </p:nvPr>
        </p:nvSpPr>
        <p:spPr>
          <a:ln/>
        </p:spPr>
      </p:sp>
      <p:sp>
        <p:nvSpPr>
          <p:cNvPr id="277507" name="Notes Placeholder 2"/>
          <p:cNvSpPr>
            <a:spLocks noGrp="1"/>
          </p:cNvSpPr>
          <p:nvPr>
            <p:ph type="body" idx="1"/>
          </p:nvPr>
        </p:nvSpPr>
        <p:spPr>
          <a:noFill/>
          <a:ln w="9525"/>
        </p:spPr>
        <p:txBody>
          <a:bodyPr/>
          <a:lstStyle/>
          <a:p>
            <a:endParaRPr lang="en-US" dirty="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1122" name="Slide Image Placeholder 1"/>
          <p:cNvSpPr>
            <a:spLocks noGrp="1" noRot="1" noChangeAspect="1" noTextEdit="1"/>
          </p:cNvSpPr>
          <p:nvPr>
            <p:ph type="sldImg"/>
          </p:nvPr>
        </p:nvSpPr>
        <p:spPr>
          <a:ln/>
        </p:spPr>
      </p:sp>
      <p:sp>
        <p:nvSpPr>
          <p:cNvPr id="261123" name="Notes Placeholder 2"/>
          <p:cNvSpPr>
            <a:spLocks noGrp="1"/>
          </p:cNvSpPr>
          <p:nvPr>
            <p:ph type="body" idx="1"/>
          </p:nvPr>
        </p:nvSpPr>
        <p:spPr>
          <a:noFill/>
          <a:ln/>
        </p:spPr>
        <p:txBody>
          <a:bodyPr/>
          <a:lstStyle/>
          <a:p>
            <a:pPr eaLnBrk="1" hangingPunct="1"/>
            <a:r>
              <a:rPr lang="en-US" b="1" dirty="0">
                <a:cs typeface="Arial" charset="0"/>
              </a:rPr>
              <a:t>Key Message: </a:t>
            </a:r>
            <a:r>
              <a:rPr lang="en-US" dirty="0">
                <a:cs typeface="Arial" charset="0"/>
              </a:rPr>
              <a:t>Discuss shared right-of-way</a:t>
            </a:r>
          </a:p>
          <a:p>
            <a:pPr eaLnBrk="1" hangingPunct="1"/>
            <a:r>
              <a:rPr lang="en-US" b="1" dirty="0">
                <a:cs typeface="Arial" charset="0"/>
              </a:rPr>
              <a:t>Est. Presentation Time: </a:t>
            </a:r>
            <a:r>
              <a:rPr lang="en-US" dirty="0">
                <a:cs typeface="Arial" charset="0"/>
              </a:rPr>
              <a:t>1 minute(s)</a:t>
            </a:r>
          </a:p>
          <a:p>
            <a:pPr eaLnBrk="1" hangingPunct="1"/>
            <a:r>
              <a:rPr lang="en-US" b="1" dirty="0">
                <a:cs typeface="Arial" charset="0"/>
              </a:rPr>
              <a:t>Explanation of Cues/Builds: </a:t>
            </a:r>
            <a:r>
              <a:rPr lang="en-US" dirty="0">
                <a:cs typeface="Arial" charset="0"/>
              </a:rPr>
              <a:t>None</a:t>
            </a:r>
          </a:p>
          <a:p>
            <a:pPr eaLnBrk="1" hangingPunct="1"/>
            <a:r>
              <a:rPr lang="en-US" b="1" dirty="0">
                <a:cs typeface="Arial" charset="0"/>
              </a:rPr>
              <a:t>Suggested Comments: </a:t>
            </a:r>
            <a:r>
              <a:rPr lang="en-US" dirty="0">
                <a:cs typeface="Arial" charset="0"/>
              </a:rPr>
              <a:t>Self explanatory. Emphasize key points and keep brief.</a:t>
            </a:r>
          </a:p>
          <a:p>
            <a:pPr eaLnBrk="1" hangingPunct="1"/>
            <a:r>
              <a:rPr lang="en-US" b="1" dirty="0">
                <a:cs typeface="Arial" charset="0"/>
              </a:rPr>
              <a:t>Suggested Questions: </a:t>
            </a:r>
            <a:r>
              <a:rPr lang="en-US" dirty="0">
                <a:cs typeface="Arial" charset="0"/>
              </a:rPr>
              <a:t>None</a:t>
            </a:r>
          </a:p>
          <a:p>
            <a:pPr eaLnBrk="1" hangingPunct="1"/>
            <a:r>
              <a:rPr lang="en-US" b="1" dirty="0">
                <a:cs typeface="Arial" charset="0"/>
              </a:rPr>
              <a:t>Additional Information: </a:t>
            </a:r>
            <a:r>
              <a:rPr lang="en-US" dirty="0">
                <a:cs typeface="Arial" charset="0"/>
              </a:rPr>
              <a:t>None</a:t>
            </a:r>
          </a:p>
          <a:p>
            <a:pPr eaLnBrk="1" hangingPunct="1"/>
            <a:r>
              <a:rPr lang="en-US" b="1" dirty="0">
                <a:cs typeface="Arial" charset="0"/>
              </a:rPr>
              <a:t>Possible Problems: </a:t>
            </a:r>
            <a:r>
              <a:rPr lang="en-US" dirty="0">
                <a:cs typeface="Arial" charset="0"/>
              </a:rPr>
              <a:t>None</a:t>
            </a:r>
          </a:p>
          <a:p>
            <a:endParaRPr lang="en-US" dirty="0">
              <a:cs typeface="Arial" charset="0"/>
            </a:endParaRPr>
          </a:p>
        </p:txBody>
      </p:sp>
    </p:spTree>
    <p:extLst>
      <p:ext uri="{BB962C8B-B14F-4D97-AF65-F5344CB8AC3E}">
        <p14:creationId xmlns:p14="http://schemas.microsoft.com/office/powerpoint/2010/main" val="1887387419"/>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2146" name="Slide Image Placeholder 1"/>
          <p:cNvSpPr>
            <a:spLocks noGrp="1" noRot="1" noChangeAspect="1" noTextEdit="1"/>
          </p:cNvSpPr>
          <p:nvPr>
            <p:ph type="sldImg"/>
          </p:nvPr>
        </p:nvSpPr>
        <p:spPr>
          <a:ln/>
        </p:spPr>
      </p:sp>
      <p:sp>
        <p:nvSpPr>
          <p:cNvPr id="262147" name="Notes Placeholder 2"/>
          <p:cNvSpPr>
            <a:spLocks noGrp="1"/>
          </p:cNvSpPr>
          <p:nvPr>
            <p:ph type="body" idx="1"/>
          </p:nvPr>
        </p:nvSpPr>
        <p:spPr>
          <a:noFill/>
          <a:ln/>
        </p:spPr>
        <p:txBody>
          <a:bodyPr/>
          <a:lstStyle/>
          <a:p>
            <a:pPr eaLnBrk="1" hangingPunct="1"/>
            <a:r>
              <a:rPr lang="en-US" b="1" dirty="0">
                <a:cs typeface="Arial" charset="0"/>
              </a:rPr>
              <a:t>Key Message: </a:t>
            </a:r>
            <a:r>
              <a:rPr lang="en-US" dirty="0">
                <a:cs typeface="Arial" charset="0"/>
              </a:rPr>
              <a:t>Discuss temporary bypass</a:t>
            </a:r>
          </a:p>
          <a:p>
            <a:pPr eaLnBrk="1" hangingPunct="1"/>
            <a:r>
              <a:rPr lang="en-US" b="1" dirty="0">
                <a:cs typeface="Arial" charset="0"/>
              </a:rPr>
              <a:t>Est. Presentation Time: </a:t>
            </a:r>
            <a:r>
              <a:rPr lang="en-US" dirty="0">
                <a:cs typeface="Arial" charset="0"/>
              </a:rPr>
              <a:t>1 minute(s)</a:t>
            </a:r>
          </a:p>
          <a:p>
            <a:pPr eaLnBrk="1" hangingPunct="1"/>
            <a:r>
              <a:rPr lang="en-US" b="1" dirty="0">
                <a:cs typeface="Arial" charset="0"/>
              </a:rPr>
              <a:t>Explanation of Cues/Builds: </a:t>
            </a:r>
            <a:r>
              <a:rPr lang="en-US" dirty="0">
                <a:cs typeface="Arial" charset="0"/>
              </a:rPr>
              <a:t>None</a:t>
            </a:r>
          </a:p>
          <a:p>
            <a:pPr eaLnBrk="1" hangingPunct="1"/>
            <a:r>
              <a:rPr lang="en-US" b="1" dirty="0">
                <a:cs typeface="Arial" charset="0"/>
              </a:rPr>
              <a:t>Suggested Comments: </a:t>
            </a:r>
            <a:r>
              <a:rPr lang="en-US" dirty="0">
                <a:cs typeface="Arial" charset="0"/>
              </a:rPr>
              <a:t>Temporary bypass is another type. Here a portion of the shoulder is used as a travel lane. Traffic is routed to a temporary bypass constructed within the highway’s right-of-way. It involves total closure of one or both directions of travel on the roadway. This involves the use of shifting tapers.</a:t>
            </a:r>
          </a:p>
          <a:p>
            <a:pPr eaLnBrk="1" hangingPunct="1"/>
            <a:r>
              <a:rPr lang="en-US" b="1" dirty="0">
                <a:cs typeface="Arial" charset="0"/>
              </a:rPr>
              <a:t>Suggested Questions: </a:t>
            </a:r>
            <a:r>
              <a:rPr lang="en-US" dirty="0">
                <a:cs typeface="Arial" charset="0"/>
              </a:rPr>
              <a:t>What type of taper is this? Shifting taper!</a:t>
            </a:r>
          </a:p>
          <a:p>
            <a:pPr eaLnBrk="1" hangingPunct="1"/>
            <a:r>
              <a:rPr lang="en-US" b="1" dirty="0">
                <a:cs typeface="Arial" charset="0"/>
              </a:rPr>
              <a:t>Additional Information: </a:t>
            </a:r>
            <a:r>
              <a:rPr lang="en-US" dirty="0">
                <a:cs typeface="Arial" charset="0"/>
              </a:rPr>
              <a:t>None</a:t>
            </a:r>
          </a:p>
          <a:p>
            <a:pPr eaLnBrk="1" hangingPunct="1"/>
            <a:r>
              <a:rPr lang="en-US" b="1" dirty="0">
                <a:cs typeface="Arial" charset="0"/>
              </a:rPr>
              <a:t>Possible Problems: </a:t>
            </a:r>
            <a:r>
              <a:rPr lang="en-US" dirty="0">
                <a:cs typeface="Arial" charset="0"/>
              </a:rPr>
              <a:t>None</a:t>
            </a:r>
          </a:p>
          <a:p>
            <a:endParaRPr lang="en-US" dirty="0">
              <a:cs typeface="Arial" charset="0"/>
            </a:endParaRPr>
          </a:p>
        </p:txBody>
      </p:sp>
    </p:spTree>
    <p:extLst>
      <p:ext uri="{BB962C8B-B14F-4D97-AF65-F5344CB8AC3E}">
        <p14:creationId xmlns:p14="http://schemas.microsoft.com/office/powerpoint/2010/main" val="2488031111"/>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3170" name="Rectangle 2"/>
          <p:cNvSpPr>
            <a:spLocks noGrp="1" noRot="1" noChangeAspect="1" noChangeArrowheads="1" noTextEdit="1"/>
          </p:cNvSpPr>
          <p:nvPr>
            <p:ph type="sldImg"/>
          </p:nvPr>
        </p:nvSpPr>
        <p:spPr>
          <a:ln/>
        </p:spPr>
      </p:sp>
      <p:sp>
        <p:nvSpPr>
          <p:cNvPr id="263171" name="Rectangle 3"/>
          <p:cNvSpPr>
            <a:spLocks noGrp="1" noChangeArrowheads="1"/>
          </p:cNvSpPr>
          <p:nvPr>
            <p:ph type="body" idx="1"/>
          </p:nvPr>
        </p:nvSpPr>
        <p:spPr>
          <a:noFill/>
          <a:ln/>
        </p:spPr>
        <p:txBody>
          <a:bodyPr/>
          <a:lstStyle/>
          <a:p>
            <a:pPr eaLnBrk="1" hangingPunct="1"/>
            <a:r>
              <a:rPr lang="en-US" b="1" dirty="0">
                <a:cs typeface="Arial" charset="0"/>
              </a:rPr>
              <a:t>Key Message: </a:t>
            </a:r>
            <a:r>
              <a:rPr lang="en-US" dirty="0">
                <a:cs typeface="Arial" charset="0"/>
              </a:rPr>
              <a:t>Show shifting taper example</a:t>
            </a:r>
            <a:endParaRPr lang="en-US" b="1" dirty="0">
              <a:cs typeface="Arial" charset="0"/>
            </a:endParaRPr>
          </a:p>
          <a:p>
            <a:pPr eaLnBrk="1" hangingPunct="1"/>
            <a:r>
              <a:rPr lang="en-US" b="1" dirty="0">
                <a:cs typeface="Arial" charset="0"/>
              </a:rPr>
              <a:t>Est. Presentation Time: </a:t>
            </a:r>
            <a:r>
              <a:rPr lang="en-US" dirty="0">
                <a:cs typeface="Arial" charset="0"/>
              </a:rPr>
              <a:t>Less than 1 minute(s)</a:t>
            </a:r>
            <a:endParaRPr lang="en-US" b="1" dirty="0">
              <a:cs typeface="Arial" charset="0"/>
            </a:endParaRPr>
          </a:p>
          <a:p>
            <a:pPr eaLnBrk="1" hangingPunct="1"/>
            <a:r>
              <a:rPr lang="en-US" b="1" dirty="0">
                <a:cs typeface="Arial" charset="0"/>
              </a:rPr>
              <a:t>Explanation of Cues/Builds: </a:t>
            </a:r>
            <a:r>
              <a:rPr lang="en-US" dirty="0">
                <a:cs typeface="Arial" charset="0"/>
              </a:rPr>
              <a:t>None</a:t>
            </a:r>
          </a:p>
          <a:p>
            <a:pPr eaLnBrk="1" hangingPunct="1"/>
            <a:r>
              <a:rPr lang="en-US" b="1" dirty="0">
                <a:cs typeface="Arial" charset="0"/>
              </a:rPr>
              <a:t>Suggested Comments: </a:t>
            </a:r>
            <a:r>
              <a:rPr lang="en-US" dirty="0">
                <a:cs typeface="Arial" charset="0"/>
              </a:rPr>
              <a:t>Self explanatory. Give more examples. Notice the TMA in the work area, not the buffer space.</a:t>
            </a:r>
          </a:p>
          <a:p>
            <a:pPr eaLnBrk="1" hangingPunct="1"/>
            <a:r>
              <a:rPr lang="en-US" b="1" dirty="0">
                <a:cs typeface="Arial" charset="0"/>
              </a:rPr>
              <a:t>Suggested Questions: </a:t>
            </a:r>
            <a:r>
              <a:rPr lang="en-US" dirty="0">
                <a:cs typeface="Arial" charset="0"/>
              </a:rPr>
              <a:t>What is W here? The width of the lane since this is a full lane shift.</a:t>
            </a:r>
          </a:p>
          <a:p>
            <a:pPr eaLnBrk="1" hangingPunct="1"/>
            <a:r>
              <a:rPr lang="en-US" b="1" dirty="0">
                <a:cs typeface="Arial" charset="0"/>
              </a:rPr>
              <a:t>Additional Information: </a:t>
            </a:r>
            <a:r>
              <a:rPr lang="en-US" dirty="0">
                <a:cs typeface="Arial" charset="0"/>
              </a:rPr>
              <a:t>None</a:t>
            </a:r>
          </a:p>
          <a:p>
            <a:pPr eaLnBrk="1" hangingPunct="1"/>
            <a:r>
              <a:rPr lang="en-US" b="1" dirty="0">
                <a:cs typeface="Arial" charset="0"/>
              </a:rPr>
              <a:t>Possible Problems: </a:t>
            </a:r>
            <a:r>
              <a:rPr lang="en-US" dirty="0">
                <a:cs typeface="Arial" charset="0"/>
              </a:rPr>
              <a:t>Notice that the taper past the work space is a shifting taper, not a downstream taper.</a:t>
            </a:r>
          </a:p>
          <a:p>
            <a:pPr eaLnBrk="1" hangingPunct="1"/>
            <a:endParaRPr lang="en-US" dirty="0">
              <a:cs typeface="Arial" charset="0"/>
            </a:endParaRPr>
          </a:p>
        </p:txBody>
      </p:sp>
    </p:spTree>
    <p:extLst>
      <p:ext uri="{BB962C8B-B14F-4D97-AF65-F5344CB8AC3E}">
        <p14:creationId xmlns:p14="http://schemas.microsoft.com/office/powerpoint/2010/main" val="1932481922"/>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4194" name="Rectangle 2"/>
          <p:cNvSpPr>
            <a:spLocks noGrp="1" noRot="1" noChangeAspect="1" noChangeArrowheads="1" noTextEdit="1"/>
          </p:cNvSpPr>
          <p:nvPr>
            <p:ph type="sldImg"/>
          </p:nvPr>
        </p:nvSpPr>
        <p:spPr>
          <a:ln/>
        </p:spPr>
      </p:sp>
      <p:sp>
        <p:nvSpPr>
          <p:cNvPr id="264195" name="Rectangle 3"/>
          <p:cNvSpPr>
            <a:spLocks noGrp="1" noChangeArrowheads="1"/>
          </p:cNvSpPr>
          <p:nvPr>
            <p:ph type="body" idx="1"/>
          </p:nvPr>
        </p:nvSpPr>
        <p:spPr>
          <a:noFill/>
          <a:ln/>
        </p:spPr>
        <p:txBody>
          <a:bodyPr/>
          <a:lstStyle/>
          <a:p>
            <a:pPr eaLnBrk="1" hangingPunct="1"/>
            <a:r>
              <a:rPr lang="en-US" b="1" dirty="0">
                <a:cs typeface="Arial" charset="0"/>
              </a:rPr>
              <a:t>Key Message: </a:t>
            </a:r>
            <a:r>
              <a:rPr lang="en-US" dirty="0">
                <a:cs typeface="Arial" charset="0"/>
              </a:rPr>
              <a:t>Give shifting taper examples</a:t>
            </a:r>
            <a:endParaRPr lang="en-US" b="1" dirty="0">
              <a:cs typeface="Arial" charset="0"/>
            </a:endParaRPr>
          </a:p>
          <a:p>
            <a:pPr eaLnBrk="1" hangingPunct="1"/>
            <a:r>
              <a:rPr lang="en-US" b="1" dirty="0">
                <a:cs typeface="Arial" charset="0"/>
              </a:rPr>
              <a:t>Est. Presentation Time: </a:t>
            </a:r>
            <a:r>
              <a:rPr lang="en-US" dirty="0">
                <a:cs typeface="Arial" charset="0"/>
              </a:rPr>
              <a:t>1 minute(s)</a:t>
            </a:r>
            <a:endParaRPr lang="en-US" b="1" dirty="0">
              <a:cs typeface="Arial" charset="0"/>
            </a:endParaRPr>
          </a:p>
          <a:p>
            <a:pPr eaLnBrk="1" hangingPunct="1"/>
            <a:r>
              <a:rPr lang="en-US" b="1" dirty="0">
                <a:cs typeface="Arial" charset="0"/>
              </a:rPr>
              <a:t>Explanation of Cues/Builds: </a:t>
            </a:r>
            <a:r>
              <a:rPr lang="en-US" dirty="0">
                <a:cs typeface="Arial" charset="0"/>
              </a:rPr>
              <a:t>None</a:t>
            </a:r>
          </a:p>
          <a:p>
            <a:pPr eaLnBrk="1" hangingPunct="1"/>
            <a:r>
              <a:rPr lang="en-US" b="1" dirty="0">
                <a:cs typeface="Arial" charset="0"/>
              </a:rPr>
              <a:t>Suggested Comments: </a:t>
            </a:r>
            <a:r>
              <a:rPr lang="en-US" dirty="0">
                <a:cs typeface="Arial" charset="0"/>
              </a:rPr>
              <a:t>Self explanatory. Give several examples.</a:t>
            </a:r>
          </a:p>
          <a:p>
            <a:pPr eaLnBrk="1" hangingPunct="1"/>
            <a:r>
              <a:rPr lang="en-US" b="1" dirty="0">
                <a:cs typeface="Arial" charset="0"/>
              </a:rPr>
              <a:t>Suggested Questions: </a:t>
            </a:r>
            <a:r>
              <a:rPr lang="en-US" dirty="0">
                <a:cs typeface="Arial" charset="0"/>
              </a:rPr>
              <a:t>None</a:t>
            </a:r>
          </a:p>
          <a:p>
            <a:pPr eaLnBrk="1" hangingPunct="1"/>
            <a:r>
              <a:rPr lang="en-US" b="1" dirty="0">
                <a:cs typeface="Arial" charset="0"/>
              </a:rPr>
              <a:t>Additional Information: </a:t>
            </a:r>
            <a:r>
              <a:rPr lang="en-US" dirty="0">
                <a:cs typeface="Arial" charset="0"/>
              </a:rPr>
              <a:t>None</a:t>
            </a:r>
          </a:p>
          <a:p>
            <a:pPr eaLnBrk="1" hangingPunct="1"/>
            <a:r>
              <a:rPr lang="en-US" b="1" dirty="0">
                <a:cs typeface="Arial" charset="0"/>
              </a:rPr>
              <a:t>Possible Problems: </a:t>
            </a:r>
            <a:r>
              <a:rPr lang="en-US" dirty="0">
                <a:cs typeface="Arial" charset="0"/>
              </a:rPr>
              <a:t>If W is something other than 9-12, may need to use the formulas, or (tip!) take a fraction of these numbers. For example, for S = 50 mph and W = 3 feet, L would be ¼ (12/4 = 3) of the number shown on the “12’” column, or 150 feet.</a:t>
            </a:r>
          </a:p>
          <a:p>
            <a:pPr eaLnBrk="1" hangingPunct="1"/>
            <a:endParaRPr lang="en-US" dirty="0">
              <a:cs typeface="Arial" charset="0"/>
            </a:endParaRPr>
          </a:p>
        </p:txBody>
      </p:sp>
    </p:spTree>
    <p:extLst>
      <p:ext uri="{BB962C8B-B14F-4D97-AF65-F5344CB8AC3E}">
        <p14:creationId xmlns:p14="http://schemas.microsoft.com/office/powerpoint/2010/main" val="4196176528"/>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5218" name="Slide Image Placeholder 1"/>
          <p:cNvSpPr>
            <a:spLocks noGrp="1" noRot="1" noChangeAspect="1" noTextEdit="1"/>
          </p:cNvSpPr>
          <p:nvPr>
            <p:ph type="sldImg"/>
          </p:nvPr>
        </p:nvSpPr>
        <p:spPr>
          <a:ln/>
        </p:spPr>
      </p:sp>
      <p:sp>
        <p:nvSpPr>
          <p:cNvPr id="265219" name="Notes Placeholder 2"/>
          <p:cNvSpPr>
            <a:spLocks noGrp="1"/>
          </p:cNvSpPr>
          <p:nvPr>
            <p:ph type="body" idx="1"/>
          </p:nvPr>
        </p:nvSpPr>
        <p:spPr>
          <a:noFill/>
          <a:ln/>
        </p:spPr>
        <p:txBody>
          <a:bodyPr/>
          <a:lstStyle/>
          <a:p>
            <a:pPr eaLnBrk="1" hangingPunct="1"/>
            <a:r>
              <a:rPr lang="en-US" b="1" dirty="0">
                <a:cs typeface="Arial" charset="0"/>
              </a:rPr>
              <a:t>Key Message: </a:t>
            </a:r>
            <a:r>
              <a:rPr lang="en-US" dirty="0">
                <a:cs typeface="Arial" charset="0"/>
              </a:rPr>
              <a:t>Discuss temporary bypass</a:t>
            </a:r>
          </a:p>
          <a:p>
            <a:pPr eaLnBrk="1" hangingPunct="1"/>
            <a:r>
              <a:rPr lang="en-US" b="1" dirty="0">
                <a:cs typeface="Arial" charset="0"/>
              </a:rPr>
              <a:t>Est. Presentation Time: </a:t>
            </a:r>
            <a:r>
              <a:rPr lang="en-US" dirty="0">
                <a:cs typeface="Arial" charset="0"/>
              </a:rPr>
              <a:t>1 minute(s)</a:t>
            </a:r>
          </a:p>
          <a:p>
            <a:pPr eaLnBrk="1" hangingPunct="1"/>
            <a:r>
              <a:rPr lang="en-US" b="1" dirty="0">
                <a:cs typeface="Arial" charset="0"/>
              </a:rPr>
              <a:t>Explanation of Cues/Builds: </a:t>
            </a:r>
            <a:r>
              <a:rPr lang="en-US" dirty="0">
                <a:cs typeface="Arial" charset="0"/>
              </a:rPr>
              <a:t>None</a:t>
            </a:r>
          </a:p>
          <a:p>
            <a:pPr eaLnBrk="1" hangingPunct="1"/>
            <a:r>
              <a:rPr lang="en-US" b="1" dirty="0">
                <a:cs typeface="Arial" charset="0"/>
              </a:rPr>
              <a:t>Suggested Comments: </a:t>
            </a:r>
            <a:r>
              <a:rPr lang="en-US" dirty="0">
                <a:cs typeface="Arial" charset="0"/>
              </a:rPr>
              <a:t>Self explanatory. Emphasize key points and keep brief.</a:t>
            </a:r>
          </a:p>
          <a:p>
            <a:pPr eaLnBrk="1" hangingPunct="1"/>
            <a:r>
              <a:rPr lang="en-US" b="1" dirty="0">
                <a:cs typeface="Arial" charset="0"/>
              </a:rPr>
              <a:t>Suggested Questions: </a:t>
            </a:r>
            <a:r>
              <a:rPr lang="en-US" dirty="0">
                <a:cs typeface="Arial" charset="0"/>
              </a:rPr>
              <a:t>None</a:t>
            </a:r>
          </a:p>
          <a:p>
            <a:pPr eaLnBrk="1" hangingPunct="1"/>
            <a:r>
              <a:rPr lang="en-US" b="1" dirty="0">
                <a:cs typeface="Arial" charset="0"/>
              </a:rPr>
              <a:t>Additional Information: </a:t>
            </a:r>
            <a:r>
              <a:rPr lang="en-US" dirty="0">
                <a:cs typeface="Arial" charset="0"/>
              </a:rPr>
              <a:t>None</a:t>
            </a:r>
          </a:p>
          <a:p>
            <a:pPr eaLnBrk="1" hangingPunct="1"/>
            <a:r>
              <a:rPr lang="en-US" b="1" dirty="0">
                <a:cs typeface="Arial" charset="0"/>
              </a:rPr>
              <a:t>Possible Problems: </a:t>
            </a:r>
            <a:r>
              <a:rPr lang="en-US" dirty="0">
                <a:cs typeface="Arial" charset="0"/>
              </a:rPr>
              <a:t>None</a:t>
            </a:r>
          </a:p>
          <a:p>
            <a:endParaRPr lang="en-US" dirty="0">
              <a:cs typeface="Arial" charset="0"/>
            </a:endParaRPr>
          </a:p>
        </p:txBody>
      </p:sp>
    </p:spTree>
    <p:extLst>
      <p:ext uri="{BB962C8B-B14F-4D97-AF65-F5344CB8AC3E}">
        <p14:creationId xmlns:p14="http://schemas.microsoft.com/office/powerpoint/2010/main" val="6456965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2754" name="Rectangle 2"/>
          <p:cNvSpPr>
            <a:spLocks noGrp="1" noRot="1" noChangeAspect="1" noChangeArrowheads="1" noTextEdit="1"/>
          </p:cNvSpPr>
          <p:nvPr>
            <p:ph type="sldImg"/>
          </p:nvPr>
        </p:nvSpPr>
        <p:spPr>
          <a:xfrm>
            <a:off x="1108075" y="654050"/>
            <a:ext cx="4646613" cy="3484563"/>
          </a:xfrm>
          <a:ln/>
        </p:spPr>
      </p:sp>
      <p:sp>
        <p:nvSpPr>
          <p:cNvPr id="202755" name="Rectangle 3"/>
          <p:cNvSpPr>
            <a:spLocks noGrp="1" noChangeArrowheads="1"/>
          </p:cNvSpPr>
          <p:nvPr>
            <p:ph type="body" idx="1"/>
          </p:nvPr>
        </p:nvSpPr>
        <p:spPr>
          <a:xfrm>
            <a:off x="609600" y="4267200"/>
            <a:ext cx="5791200" cy="4370388"/>
          </a:xfrm>
          <a:noFill/>
          <a:ln/>
        </p:spPr>
        <p:txBody>
          <a:bodyPr lIns="91434" tIns="45716" rIns="91434" bIns="45716"/>
          <a:lstStyle/>
          <a:p>
            <a:pPr eaLnBrk="1" hangingPunct="1"/>
            <a:r>
              <a:rPr lang="en-US" b="1" dirty="0">
                <a:cs typeface="Arial" charset="0"/>
              </a:rPr>
              <a:t>Key Message: </a:t>
            </a:r>
            <a:r>
              <a:rPr lang="en-US" dirty="0">
                <a:cs typeface="Arial" charset="0"/>
              </a:rPr>
              <a:t>Introduce the MUTCD</a:t>
            </a:r>
          </a:p>
          <a:p>
            <a:pPr eaLnBrk="1" hangingPunct="1"/>
            <a:r>
              <a:rPr lang="en-US" b="1" dirty="0">
                <a:cs typeface="Arial" charset="0"/>
              </a:rPr>
              <a:t>Est. Presentation Time: </a:t>
            </a:r>
            <a:r>
              <a:rPr lang="en-US" dirty="0">
                <a:cs typeface="Arial" charset="0"/>
              </a:rPr>
              <a:t>1-2 minute(s)</a:t>
            </a:r>
            <a:endParaRPr lang="en-US" b="1" dirty="0">
              <a:cs typeface="Arial" charset="0"/>
            </a:endParaRPr>
          </a:p>
          <a:p>
            <a:pPr eaLnBrk="1" hangingPunct="1"/>
            <a:r>
              <a:rPr lang="en-US" b="1" dirty="0">
                <a:cs typeface="Arial" charset="0"/>
              </a:rPr>
              <a:t>Explanation of Cues/Builds: </a:t>
            </a:r>
            <a:r>
              <a:rPr lang="en-US" dirty="0">
                <a:cs typeface="Arial" charset="0"/>
              </a:rPr>
              <a:t>None</a:t>
            </a:r>
          </a:p>
          <a:p>
            <a:pPr eaLnBrk="1" hangingPunct="1"/>
            <a:r>
              <a:rPr lang="en-US" b="1" dirty="0">
                <a:cs typeface="Arial" charset="0"/>
              </a:rPr>
              <a:t>Suggested Comments: </a:t>
            </a:r>
            <a:r>
              <a:rPr lang="en-US" dirty="0">
                <a:cs typeface="Arial" charset="0"/>
              </a:rPr>
              <a:t>States are required to adopt a manual in substantial conformance with  the MUTCD issued by FHWA.  In some states the manual is entirely rewritten, in other states, just some things are changed.</a:t>
            </a:r>
            <a:endParaRPr lang="en-US" b="1" dirty="0">
              <a:cs typeface="Arial" charset="0"/>
            </a:endParaRPr>
          </a:p>
          <a:p>
            <a:pPr eaLnBrk="1" hangingPunct="1"/>
            <a:r>
              <a:rPr lang="en-US" b="1" dirty="0">
                <a:cs typeface="Arial" charset="0"/>
              </a:rPr>
              <a:t>Suggested Questions: </a:t>
            </a:r>
            <a:r>
              <a:rPr lang="en-US" dirty="0">
                <a:cs typeface="Arial" charset="0"/>
              </a:rPr>
              <a:t>Where does the MUTCD apply?</a:t>
            </a:r>
          </a:p>
          <a:p>
            <a:pPr eaLnBrk="1" hangingPunct="1"/>
            <a:r>
              <a:rPr lang="en-US" b="1" dirty="0">
                <a:cs typeface="Arial" charset="0"/>
              </a:rPr>
              <a:t>Additional Information: </a:t>
            </a:r>
            <a:r>
              <a:rPr lang="en-US" dirty="0">
                <a:cs typeface="Arial" charset="0"/>
              </a:rPr>
              <a:t>http://mutcd.fhwa.dot.gov</a:t>
            </a:r>
          </a:p>
          <a:p>
            <a:pPr eaLnBrk="1" hangingPunct="1"/>
            <a:r>
              <a:rPr lang="en-US" b="1" dirty="0">
                <a:cs typeface="Arial" charset="0"/>
              </a:rPr>
              <a:t>Possible Problems: </a:t>
            </a:r>
            <a:r>
              <a:rPr lang="en-US" dirty="0">
                <a:cs typeface="Arial" charset="0"/>
              </a:rPr>
              <a:t>Some may ask if the MUTCD applies in private areas, like shopping center parking lots. Unless there is an ordinance, the answer is no, since there is no way to enforce it.</a:t>
            </a:r>
          </a:p>
        </p:txBody>
      </p:sp>
    </p:spTree>
    <p:extLst>
      <p:ext uri="{BB962C8B-B14F-4D97-AF65-F5344CB8AC3E}">
        <p14:creationId xmlns:p14="http://schemas.microsoft.com/office/powerpoint/2010/main" val="217271559"/>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5218" name="Slide Image Placeholder 1"/>
          <p:cNvSpPr>
            <a:spLocks noGrp="1" noRot="1" noChangeAspect="1" noTextEdit="1"/>
          </p:cNvSpPr>
          <p:nvPr>
            <p:ph type="sldImg"/>
          </p:nvPr>
        </p:nvSpPr>
        <p:spPr>
          <a:ln/>
        </p:spPr>
      </p:sp>
      <p:sp>
        <p:nvSpPr>
          <p:cNvPr id="265219" name="Notes Placeholder 2"/>
          <p:cNvSpPr>
            <a:spLocks noGrp="1"/>
          </p:cNvSpPr>
          <p:nvPr>
            <p:ph type="body" idx="1"/>
          </p:nvPr>
        </p:nvSpPr>
        <p:spPr>
          <a:noFill/>
          <a:ln/>
        </p:spPr>
        <p:txBody>
          <a:bodyPr/>
          <a:lstStyle/>
          <a:p>
            <a:pPr eaLnBrk="1" hangingPunct="1"/>
            <a:r>
              <a:rPr lang="en-US" b="1" dirty="0">
                <a:cs typeface="Arial" charset="0"/>
              </a:rPr>
              <a:t>Key Message: </a:t>
            </a:r>
            <a:r>
              <a:rPr lang="en-US" dirty="0">
                <a:cs typeface="Arial" charset="0"/>
              </a:rPr>
              <a:t>Discuss temporary bypass</a:t>
            </a:r>
          </a:p>
          <a:p>
            <a:pPr eaLnBrk="1" hangingPunct="1"/>
            <a:r>
              <a:rPr lang="en-US" b="1" dirty="0">
                <a:cs typeface="Arial" charset="0"/>
              </a:rPr>
              <a:t>Est. Presentation Time: </a:t>
            </a:r>
            <a:r>
              <a:rPr lang="en-US" dirty="0">
                <a:cs typeface="Arial" charset="0"/>
              </a:rPr>
              <a:t>1 minute(s)</a:t>
            </a:r>
          </a:p>
          <a:p>
            <a:pPr eaLnBrk="1" hangingPunct="1"/>
            <a:r>
              <a:rPr lang="en-US" b="1" dirty="0">
                <a:cs typeface="Arial" charset="0"/>
              </a:rPr>
              <a:t>Explanation of Cues/Builds: </a:t>
            </a:r>
            <a:r>
              <a:rPr lang="en-US" dirty="0">
                <a:cs typeface="Arial" charset="0"/>
              </a:rPr>
              <a:t>None</a:t>
            </a:r>
          </a:p>
          <a:p>
            <a:pPr eaLnBrk="1" hangingPunct="1"/>
            <a:r>
              <a:rPr lang="en-US" b="1" dirty="0">
                <a:cs typeface="Arial" charset="0"/>
              </a:rPr>
              <a:t>Suggested Comments: </a:t>
            </a:r>
            <a:r>
              <a:rPr lang="en-US" dirty="0">
                <a:cs typeface="Arial" charset="0"/>
              </a:rPr>
              <a:t>Self explanatory. Emphasize key points and keep brief.</a:t>
            </a:r>
          </a:p>
          <a:p>
            <a:pPr eaLnBrk="1" hangingPunct="1"/>
            <a:r>
              <a:rPr lang="en-US" b="1" dirty="0">
                <a:cs typeface="Arial" charset="0"/>
              </a:rPr>
              <a:t>Suggested Questions: </a:t>
            </a:r>
            <a:r>
              <a:rPr lang="en-US" dirty="0">
                <a:cs typeface="Arial" charset="0"/>
              </a:rPr>
              <a:t>None</a:t>
            </a:r>
          </a:p>
          <a:p>
            <a:pPr eaLnBrk="1" hangingPunct="1"/>
            <a:r>
              <a:rPr lang="en-US" b="1" dirty="0">
                <a:cs typeface="Arial" charset="0"/>
              </a:rPr>
              <a:t>Additional Information: </a:t>
            </a:r>
            <a:r>
              <a:rPr lang="en-US" dirty="0">
                <a:cs typeface="Arial" charset="0"/>
              </a:rPr>
              <a:t>None</a:t>
            </a:r>
          </a:p>
          <a:p>
            <a:pPr eaLnBrk="1" hangingPunct="1"/>
            <a:r>
              <a:rPr lang="en-US" b="1" dirty="0">
                <a:cs typeface="Arial" charset="0"/>
              </a:rPr>
              <a:t>Possible Problems: </a:t>
            </a:r>
            <a:r>
              <a:rPr lang="en-US" dirty="0">
                <a:cs typeface="Arial" charset="0"/>
              </a:rPr>
              <a:t>None</a:t>
            </a:r>
          </a:p>
          <a:p>
            <a:endParaRPr lang="en-US" dirty="0">
              <a:cs typeface="Arial" charset="0"/>
            </a:endParaRPr>
          </a:p>
        </p:txBody>
      </p:sp>
    </p:spTree>
    <p:extLst>
      <p:ext uri="{BB962C8B-B14F-4D97-AF65-F5344CB8AC3E}">
        <p14:creationId xmlns:p14="http://schemas.microsoft.com/office/powerpoint/2010/main" val="2274124245"/>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42" name="Slide Image Placeholder 1"/>
          <p:cNvSpPr>
            <a:spLocks noGrp="1" noRot="1" noChangeAspect="1" noTextEdit="1"/>
          </p:cNvSpPr>
          <p:nvPr>
            <p:ph type="sldImg"/>
          </p:nvPr>
        </p:nvSpPr>
        <p:spPr>
          <a:ln/>
        </p:spPr>
      </p:sp>
      <p:sp>
        <p:nvSpPr>
          <p:cNvPr id="266243" name="Notes Placeholder 2"/>
          <p:cNvSpPr>
            <a:spLocks noGrp="1"/>
          </p:cNvSpPr>
          <p:nvPr>
            <p:ph type="body" idx="1"/>
          </p:nvPr>
        </p:nvSpPr>
        <p:spPr>
          <a:noFill/>
          <a:ln/>
        </p:spPr>
        <p:txBody>
          <a:bodyPr/>
          <a:lstStyle/>
          <a:p>
            <a:pPr eaLnBrk="1" hangingPunct="1"/>
            <a:r>
              <a:rPr lang="en-US" b="1" dirty="0">
                <a:cs typeface="Arial" charset="0"/>
              </a:rPr>
              <a:t>Key Message: </a:t>
            </a:r>
            <a:r>
              <a:rPr lang="en-US" dirty="0">
                <a:cs typeface="Arial" charset="0"/>
              </a:rPr>
              <a:t>Discuss intermittent closures</a:t>
            </a:r>
          </a:p>
          <a:p>
            <a:pPr eaLnBrk="1" hangingPunct="1"/>
            <a:r>
              <a:rPr lang="en-US" b="1" dirty="0">
                <a:cs typeface="Arial" charset="0"/>
              </a:rPr>
              <a:t>Est. Presentation Time: </a:t>
            </a:r>
            <a:r>
              <a:rPr lang="en-US" dirty="0">
                <a:cs typeface="Arial" charset="0"/>
              </a:rPr>
              <a:t>1 minute(s)</a:t>
            </a:r>
          </a:p>
          <a:p>
            <a:pPr eaLnBrk="1" hangingPunct="1"/>
            <a:r>
              <a:rPr lang="en-US" b="1" dirty="0">
                <a:cs typeface="Arial" charset="0"/>
              </a:rPr>
              <a:t>Explanation of Cues/Builds: </a:t>
            </a:r>
            <a:r>
              <a:rPr lang="en-US" dirty="0">
                <a:cs typeface="Arial" charset="0"/>
              </a:rPr>
              <a:t>None</a:t>
            </a:r>
          </a:p>
          <a:p>
            <a:pPr eaLnBrk="1" hangingPunct="1"/>
            <a:r>
              <a:rPr lang="en-US" b="1" dirty="0">
                <a:cs typeface="Arial" charset="0"/>
              </a:rPr>
              <a:t>Suggested Comments: </a:t>
            </a:r>
            <a:r>
              <a:rPr lang="en-US" dirty="0">
                <a:cs typeface="Arial" charset="0"/>
              </a:rPr>
              <a:t>Intermittent closures involve stopping all traffic in both directions for a relatively short time to allow the work to proceed. After certain amount of time, driven by the traffic volume or completion of the work activity, the roadway is reopened.</a:t>
            </a:r>
          </a:p>
          <a:p>
            <a:pPr eaLnBrk="1" hangingPunct="1"/>
            <a:r>
              <a:rPr lang="en-US" b="1" dirty="0">
                <a:cs typeface="Arial" charset="0"/>
              </a:rPr>
              <a:t>Suggested Questions: </a:t>
            </a:r>
            <a:r>
              <a:rPr lang="en-US" dirty="0">
                <a:cs typeface="Arial" charset="0"/>
              </a:rPr>
              <a:t>Are these common? Can you think of any conditions that would have to be met?</a:t>
            </a:r>
          </a:p>
          <a:p>
            <a:r>
              <a:rPr lang="en-US" b="1" dirty="0">
                <a:cs typeface="Arial" charset="0"/>
              </a:rPr>
              <a:t>Additional Information: </a:t>
            </a:r>
            <a:r>
              <a:rPr lang="en-US" i="1" dirty="0">
                <a:cs typeface="Arial" charset="0"/>
              </a:rPr>
              <a:t>Intermittent closure: a construction work zone mitigation </a:t>
            </a:r>
            <a:r>
              <a:rPr lang="en-US" dirty="0">
                <a:cs typeface="Arial" charset="0"/>
              </a:rPr>
              <a:t>strategy wherein all traffic in one or both directions is</a:t>
            </a:r>
          </a:p>
          <a:p>
            <a:r>
              <a:rPr lang="en-US" dirty="0">
                <a:cs typeface="Arial" charset="0"/>
              </a:rPr>
              <a:t>stopped for a relatively short period to allow for construction operations. This work zone strategy alone is generally not adequate for an entire construction project. It is often employed during specific operations (e.g., setting bridge beams, conducting blast detonation, and moving equipment) for which project personnel can select the beginning point and reasonably predict the duration. In nonemergency cases, intermittent closure should be used only if the duration of closure and period of traffic impact will be short (less than 20 minutes).</a:t>
            </a:r>
          </a:p>
          <a:p>
            <a:pPr eaLnBrk="1" hangingPunct="1"/>
            <a:r>
              <a:rPr lang="en-US" b="1" dirty="0">
                <a:cs typeface="Arial" charset="0"/>
              </a:rPr>
              <a:t>Possible Problems: </a:t>
            </a:r>
            <a:r>
              <a:rPr lang="en-US" dirty="0">
                <a:cs typeface="Arial" charset="0"/>
              </a:rPr>
              <a:t>None</a:t>
            </a:r>
          </a:p>
          <a:p>
            <a:endParaRPr lang="en-US" dirty="0">
              <a:cs typeface="Arial" charset="0"/>
            </a:endParaRPr>
          </a:p>
        </p:txBody>
      </p:sp>
    </p:spTree>
    <p:extLst>
      <p:ext uri="{BB962C8B-B14F-4D97-AF65-F5344CB8AC3E}">
        <p14:creationId xmlns:p14="http://schemas.microsoft.com/office/powerpoint/2010/main" val="632654426"/>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7266" name="Slide Image Placeholder 1"/>
          <p:cNvSpPr>
            <a:spLocks noGrp="1" noRot="1" noChangeAspect="1" noTextEdit="1"/>
          </p:cNvSpPr>
          <p:nvPr>
            <p:ph type="sldImg"/>
          </p:nvPr>
        </p:nvSpPr>
        <p:spPr>
          <a:ln/>
        </p:spPr>
      </p:sp>
      <p:sp>
        <p:nvSpPr>
          <p:cNvPr id="267267" name="Notes Placeholder 2"/>
          <p:cNvSpPr>
            <a:spLocks noGrp="1"/>
          </p:cNvSpPr>
          <p:nvPr>
            <p:ph type="body" idx="1"/>
          </p:nvPr>
        </p:nvSpPr>
        <p:spPr>
          <a:noFill/>
          <a:ln/>
        </p:spPr>
        <p:txBody>
          <a:bodyPr/>
          <a:lstStyle/>
          <a:p>
            <a:pPr eaLnBrk="1" hangingPunct="1"/>
            <a:r>
              <a:rPr lang="en-US" b="1" dirty="0">
                <a:cs typeface="Arial" charset="0"/>
              </a:rPr>
              <a:t>Key Message: </a:t>
            </a:r>
            <a:r>
              <a:rPr lang="en-US" dirty="0">
                <a:cs typeface="Arial" charset="0"/>
              </a:rPr>
              <a:t>Discuss intermittent closures</a:t>
            </a:r>
          </a:p>
          <a:p>
            <a:pPr eaLnBrk="1" hangingPunct="1"/>
            <a:r>
              <a:rPr lang="en-US" b="1" dirty="0">
                <a:cs typeface="Arial" charset="0"/>
              </a:rPr>
              <a:t>Est. Presentation Time: </a:t>
            </a:r>
            <a:r>
              <a:rPr lang="en-US" dirty="0">
                <a:cs typeface="Arial" charset="0"/>
              </a:rPr>
              <a:t>1 minute(s)</a:t>
            </a:r>
          </a:p>
          <a:p>
            <a:pPr eaLnBrk="1" hangingPunct="1"/>
            <a:r>
              <a:rPr lang="en-US" b="1" dirty="0">
                <a:cs typeface="Arial" charset="0"/>
              </a:rPr>
              <a:t>Explanation of Cues/Builds: </a:t>
            </a:r>
            <a:r>
              <a:rPr lang="en-US" dirty="0">
                <a:cs typeface="Arial" charset="0"/>
              </a:rPr>
              <a:t>None</a:t>
            </a:r>
          </a:p>
          <a:p>
            <a:pPr eaLnBrk="1" hangingPunct="1"/>
            <a:r>
              <a:rPr lang="en-US" b="1" dirty="0">
                <a:cs typeface="Arial" charset="0"/>
              </a:rPr>
              <a:t>Suggested Comments: </a:t>
            </a:r>
            <a:r>
              <a:rPr lang="en-US" dirty="0">
                <a:cs typeface="Arial" charset="0"/>
              </a:rPr>
              <a:t>Self explanatory. Emphasize key points and keep brief.</a:t>
            </a:r>
          </a:p>
          <a:p>
            <a:pPr eaLnBrk="1" hangingPunct="1"/>
            <a:r>
              <a:rPr lang="en-US" b="1" dirty="0">
                <a:cs typeface="Arial" charset="0"/>
              </a:rPr>
              <a:t>Suggested Questions: </a:t>
            </a:r>
            <a:r>
              <a:rPr lang="en-US" dirty="0">
                <a:cs typeface="Arial" charset="0"/>
              </a:rPr>
              <a:t>None</a:t>
            </a:r>
          </a:p>
          <a:p>
            <a:pPr eaLnBrk="1" hangingPunct="1"/>
            <a:r>
              <a:rPr lang="en-US" b="1" dirty="0">
                <a:cs typeface="Arial" charset="0"/>
              </a:rPr>
              <a:t>Additional Information: </a:t>
            </a:r>
            <a:r>
              <a:rPr lang="en-US" dirty="0">
                <a:cs typeface="Arial" charset="0"/>
              </a:rPr>
              <a:t>None</a:t>
            </a:r>
          </a:p>
          <a:p>
            <a:pPr eaLnBrk="1" hangingPunct="1"/>
            <a:r>
              <a:rPr lang="en-US" b="1" dirty="0">
                <a:cs typeface="Arial" charset="0"/>
              </a:rPr>
              <a:t>Possible Problems: </a:t>
            </a:r>
            <a:r>
              <a:rPr lang="en-US" dirty="0">
                <a:cs typeface="Arial" charset="0"/>
              </a:rPr>
              <a:t>None</a:t>
            </a:r>
          </a:p>
          <a:p>
            <a:endParaRPr lang="en-US" dirty="0">
              <a:cs typeface="Arial" charset="0"/>
            </a:endParaRPr>
          </a:p>
        </p:txBody>
      </p:sp>
    </p:spTree>
    <p:extLst>
      <p:ext uri="{BB962C8B-B14F-4D97-AF65-F5344CB8AC3E}">
        <p14:creationId xmlns:p14="http://schemas.microsoft.com/office/powerpoint/2010/main" val="1837709780"/>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8290" name="Slide Image Placeholder 1"/>
          <p:cNvSpPr>
            <a:spLocks noGrp="1" noRot="1" noChangeAspect="1" noTextEdit="1"/>
          </p:cNvSpPr>
          <p:nvPr>
            <p:ph type="sldImg"/>
          </p:nvPr>
        </p:nvSpPr>
        <p:spPr>
          <a:ln/>
        </p:spPr>
      </p:sp>
      <p:sp>
        <p:nvSpPr>
          <p:cNvPr id="268291" name="Notes Placeholder 2"/>
          <p:cNvSpPr>
            <a:spLocks noGrp="1"/>
          </p:cNvSpPr>
          <p:nvPr>
            <p:ph type="body" idx="1"/>
          </p:nvPr>
        </p:nvSpPr>
        <p:spPr>
          <a:noFill/>
          <a:ln/>
        </p:spPr>
        <p:txBody>
          <a:bodyPr/>
          <a:lstStyle/>
          <a:p>
            <a:pPr eaLnBrk="1" hangingPunct="1"/>
            <a:r>
              <a:rPr lang="en-US" b="1" dirty="0">
                <a:cs typeface="Arial" charset="0"/>
              </a:rPr>
              <a:t>Key Message: </a:t>
            </a:r>
            <a:r>
              <a:rPr lang="en-US" dirty="0">
                <a:cs typeface="Arial" charset="0"/>
              </a:rPr>
              <a:t>Discuss crossovers</a:t>
            </a:r>
          </a:p>
          <a:p>
            <a:pPr eaLnBrk="1" hangingPunct="1"/>
            <a:r>
              <a:rPr lang="en-US" b="1" dirty="0">
                <a:cs typeface="Arial" charset="0"/>
              </a:rPr>
              <a:t>Est. Presentation Time: </a:t>
            </a:r>
            <a:r>
              <a:rPr lang="en-US" dirty="0">
                <a:cs typeface="Arial" charset="0"/>
              </a:rPr>
              <a:t>1 minute(s)</a:t>
            </a:r>
          </a:p>
          <a:p>
            <a:pPr eaLnBrk="1" hangingPunct="1"/>
            <a:r>
              <a:rPr lang="en-US" b="1" dirty="0">
                <a:cs typeface="Arial" charset="0"/>
              </a:rPr>
              <a:t>Explanation of Cues/Builds: </a:t>
            </a:r>
            <a:r>
              <a:rPr lang="en-US" dirty="0">
                <a:cs typeface="Arial" charset="0"/>
              </a:rPr>
              <a:t>None</a:t>
            </a:r>
          </a:p>
          <a:p>
            <a:pPr eaLnBrk="1" hangingPunct="1"/>
            <a:r>
              <a:rPr lang="en-US" b="1" dirty="0">
                <a:cs typeface="Arial" charset="0"/>
              </a:rPr>
              <a:t>Suggested Comments: </a:t>
            </a:r>
            <a:r>
              <a:rPr lang="en-US" dirty="0">
                <a:cs typeface="Arial" charset="0"/>
              </a:rPr>
              <a:t>Crossovers involve routing the traffic from one direction onto a portion of the median and roadway of the opposing traffic. On higher speed roadways, a portable or temporary barrier is used to separate the two directions of traffic.</a:t>
            </a:r>
          </a:p>
          <a:p>
            <a:pPr eaLnBrk="1" hangingPunct="1"/>
            <a:r>
              <a:rPr lang="en-US" b="1" dirty="0">
                <a:cs typeface="Arial" charset="0"/>
              </a:rPr>
              <a:t>Suggested Questions: </a:t>
            </a:r>
            <a:r>
              <a:rPr lang="en-US" dirty="0">
                <a:cs typeface="Arial" charset="0"/>
              </a:rPr>
              <a:t>What types of tapers are these? What is the separation between these two tapers? This is a merging taper followed by a shifting taper (bottom figure)</a:t>
            </a:r>
          </a:p>
          <a:p>
            <a:pPr eaLnBrk="1" hangingPunct="1"/>
            <a:r>
              <a:rPr lang="en-US" b="1" dirty="0">
                <a:cs typeface="Arial" charset="0"/>
              </a:rPr>
              <a:t>Additional Information: </a:t>
            </a:r>
            <a:r>
              <a:rPr lang="en-US" dirty="0">
                <a:cs typeface="Arial" charset="0"/>
              </a:rPr>
              <a:t>None</a:t>
            </a:r>
          </a:p>
          <a:p>
            <a:pPr eaLnBrk="1" hangingPunct="1"/>
            <a:r>
              <a:rPr lang="en-US" b="1" dirty="0">
                <a:cs typeface="Arial" charset="0"/>
              </a:rPr>
              <a:t>Possible Problems: </a:t>
            </a:r>
            <a:r>
              <a:rPr lang="en-US" dirty="0">
                <a:cs typeface="Arial" charset="0"/>
              </a:rPr>
              <a:t>None</a:t>
            </a:r>
          </a:p>
          <a:p>
            <a:endParaRPr lang="en-US" dirty="0">
              <a:cs typeface="Arial" charset="0"/>
            </a:endParaRPr>
          </a:p>
        </p:txBody>
      </p:sp>
    </p:spTree>
    <p:extLst>
      <p:ext uri="{BB962C8B-B14F-4D97-AF65-F5344CB8AC3E}">
        <p14:creationId xmlns:p14="http://schemas.microsoft.com/office/powerpoint/2010/main" val="3498102213"/>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9314" name="Slide Image Placeholder 1"/>
          <p:cNvSpPr>
            <a:spLocks noGrp="1" noRot="1" noChangeAspect="1" noTextEdit="1"/>
          </p:cNvSpPr>
          <p:nvPr>
            <p:ph type="sldImg"/>
          </p:nvPr>
        </p:nvSpPr>
        <p:spPr>
          <a:ln/>
        </p:spPr>
      </p:sp>
      <p:sp>
        <p:nvSpPr>
          <p:cNvPr id="269315" name="Notes Placeholder 2"/>
          <p:cNvSpPr>
            <a:spLocks noGrp="1"/>
          </p:cNvSpPr>
          <p:nvPr>
            <p:ph type="body" idx="1"/>
          </p:nvPr>
        </p:nvSpPr>
        <p:spPr>
          <a:noFill/>
          <a:ln/>
        </p:spPr>
        <p:txBody>
          <a:bodyPr/>
          <a:lstStyle/>
          <a:p>
            <a:pPr eaLnBrk="1" hangingPunct="1"/>
            <a:r>
              <a:rPr lang="en-US" b="1" dirty="0">
                <a:cs typeface="Arial" charset="0"/>
              </a:rPr>
              <a:t>Key Message: </a:t>
            </a:r>
            <a:r>
              <a:rPr lang="en-US" dirty="0">
                <a:cs typeface="Arial" charset="0"/>
              </a:rPr>
              <a:t>Discuss crossovers</a:t>
            </a:r>
          </a:p>
          <a:p>
            <a:pPr eaLnBrk="1" hangingPunct="1"/>
            <a:r>
              <a:rPr lang="en-US" b="1" dirty="0">
                <a:cs typeface="Arial" charset="0"/>
              </a:rPr>
              <a:t>Est. Presentation Time: </a:t>
            </a:r>
            <a:r>
              <a:rPr lang="en-US" dirty="0">
                <a:cs typeface="Arial" charset="0"/>
              </a:rPr>
              <a:t>1 minute(s)</a:t>
            </a:r>
          </a:p>
          <a:p>
            <a:pPr eaLnBrk="1" hangingPunct="1"/>
            <a:r>
              <a:rPr lang="en-US" b="1" dirty="0">
                <a:cs typeface="Arial" charset="0"/>
              </a:rPr>
              <a:t>Explanation of Cues/Builds: </a:t>
            </a:r>
            <a:r>
              <a:rPr lang="en-US" dirty="0">
                <a:cs typeface="Arial" charset="0"/>
              </a:rPr>
              <a:t>None</a:t>
            </a:r>
          </a:p>
          <a:p>
            <a:pPr eaLnBrk="1" hangingPunct="1"/>
            <a:r>
              <a:rPr lang="en-US" b="1" dirty="0">
                <a:cs typeface="Arial" charset="0"/>
              </a:rPr>
              <a:t>Suggested Comments: </a:t>
            </a:r>
            <a:r>
              <a:rPr lang="en-US" dirty="0">
                <a:cs typeface="Arial" charset="0"/>
              </a:rPr>
              <a:t>Crossovers involve routing the traffic from one direction onto a portion of the median and roadway of the opposing traffic. On higher speed roadways, a portable or temporary barrier is used to separate the two directions of traffic.</a:t>
            </a:r>
          </a:p>
          <a:p>
            <a:pPr eaLnBrk="1" hangingPunct="1"/>
            <a:r>
              <a:rPr lang="en-US" b="1" dirty="0">
                <a:cs typeface="Arial" charset="0"/>
              </a:rPr>
              <a:t>Suggested Questions: </a:t>
            </a:r>
            <a:r>
              <a:rPr lang="en-US" dirty="0">
                <a:cs typeface="Arial" charset="0"/>
              </a:rPr>
              <a:t>What types of tapers are these? What is the separation between these two tapers? This is a merging taper followed by a shifting taper (bottom figure)</a:t>
            </a:r>
          </a:p>
          <a:p>
            <a:pPr eaLnBrk="1" hangingPunct="1"/>
            <a:r>
              <a:rPr lang="en-US" b="1" dirty="0">
                <a:cs typeface="Arial" charset="0"/>
              </a:rPr>
              <a:t>Additional Information: </a:t>
            </a:r>
            <a:r>
              <a:rPr lang="en-US" dirty="0">
                <a:cs typeface="Arial" charset="0"/>
              </a:rPr>
              <a:t>None</a:t>
            </a:r>
          </a:p>
          <a:p>
            <a:pPr eaLnBrk="1" hangingPunct="1"/>
            <a:r>
              <a:rPr lang="en-US" b="1" dirty="0">
                <a:cs typeface="Arial" charset="0"/>
              </a:rPr>
              <a:t>Possible Problems: </a:t>
            </a:r>
            <a:r>
              <a:rPr lang="en-US" dirty="0">
                <a:cs typeface="Arial" charset="0"/>
              </a:rPr>
              <a:t>None</a:t>
            </a:r>
          </a:p>
          <a:p>
            <a:endParaRPr lang="en-US" dirty="0">
              <a:cs typeface="Arial" charset="0"/>
            </a:endParaRPr>
          </a:p>
        </p:txBody>
      </p:sp>
    </p:spTree>
    <p:extLst>
      <p:ext uri="{BB962C8B-B14F-4D97-AF65-F5344CB8AC3E}">
        <p14:creationId xmlns:p14="http://schemas.microsoft.com/office/powerpoint/2010/main" val="811929298"/>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0338" name="Slide Image Placeholder 1"/>
          <p:cNvSpPr>
            <a:spLocks noGrp="1" noRot="1" noChangeAspect="1" noTextEdit="1"/>
          </p:cNvSpPr>
          <p:nvPr>
            <p:ph type="sldImg"/>
          </p:nvPr>
        </p:nvSpPr>
        <p:spPr>
          <a:ln/>
        </p:spPr>
      </p:sp>
      <p:sp>
        <p:nvSpPr>
          <p:cNvPr id="270339" name="Notes Placeholder 2"/>
          <p:cNvSpPr>
            <a:spLocks noGrp="1"/>
          </p:cNvSpPr>
          <p:nvPr>
            <p:ph type="body" idx="1"/>
          </p:nvPr>
        </p:nvSpPr>
        <p:spPr>
          <a:noFill/>
          <a:ln/>
        </p:spPr>
        <p:txBody>
          <a:bodyPr/>
          <a:lstStyle/>
          <a:p>
            <a:pPr eaLnBrk="1" hangingPunct="1"/>
            <a:r>
              <a:rPr lang="en-US" b="1" dirty="0">
                <a:cs typeface="Arial" charset="0"/>
              </a:rPr>
              <a:t>Key Message: </a:t>
            </a:r>
            <a:r>
              <a:rPr lang="en-US" dirty="0">
                <a:cs typeface="Arial" charset="0"/>
              </a:rPr>
              <a:t>Discuss crossovers</a:t>
            </a:r>
          </a:p>
          <a:p>
            <a:pPr eaLnBrk="1" hangingPunct="1"/>
            <a:r>
              <a:rPr lang="en-US" b="1" dirty="0">
                <a:cs typeface="Arial" charset="0"/>
              </a:rPr>
              <a:t>Est. Presentation Time: </a:t>
            </a:r>
            <a:r>
              <a:rPr lang="en-US" dirty="0">
                <a:cs typeface="Arial" charset="0"/>
              </a:rPr>
              <a:t>1 minute(s)</a:t>
            </a:r>
          </a:p>
          <a:p>
            <a:pPr eaLnBrk="1" hangingPunct="1"/>
            <a:r>
              <a:rPr lang="en-US" b="1" dirty="0">
                <a:cs typeface="Arial" charset="0"/>
              </a:rPr>
              <a:t>Explanation of Cues/Builds: </a:t>
            </a:r>
            <a:r>
              <a:rPr lang="en-US" dirty="0">
                <a:cs typeface="Arial" charset="0"/>
              </a:rPr>
              <a:t>None</a:t>
            </a:r>
          </a:p>
          <a:p>
            <a:pPr eaLnBrk="1" hangingPunct="1"/>
            <a:r>
              <a:rPr lang="en-US" b="1" dirty="0">
                <a:cs typeface="Arial" charset="0"/>
              </a:rPr>
              <a:t>Suggested Comments: </a:t>
            </a:r>
            <a:r>
              <a:rPr lang="en-US" dirty="0">
                <a:cs typeface="Arial" charset="0"/>
              </a:rPr>
              <a:t>Self explanatory. Emphasize key points and keep brief.. Also vehicles are in close proximity to each other. Long duration refers to the fact that this strategy in only suitable for long term projects. By definition, long term is 3 days or more.</a:t>
            </a:r>
          </a:p>
          <a:p>
            <a:pPr eaLnBrk="1" hangingPunct="1"/>
            <a:r>
              <a:rPr lang="en-US" b="1" dirty="0">
                <a:cs typeface="Arial" charset="0"/>
              </a:rPr>
              <a:t>Suggested Questions: </a:t>
            </a:r>
            <a:r>
              <a:rPr lang="en-US" dirty="0">
                <a:cs typeface="Arial" charset="0"/>
              </a:rPr>
              <a:t>None</a:t>
            </a:r>
          </a:p>
          <a:p>
            <a:pPr eaLnBrk="1" hangingPunct="1"/>
            <a:r>
              <a:rPr lang="en-US" b="1" dirty="0">
                <a:cs typeface="Arial" charset="0"/>
              </a:rPr>
              <a:t>Additional Information: </a:t>
            </a:r>
            <a:r>
              <a:rPr lang="en-US" dirty="0">
                <a:cs typeface="Arial" charset="0"/>
              </a:rPr>
              <a:t>None</a:t>
            </a:r>
          </a:p>
          <a:p>
            <a:pPr eaLnBrk="1" hangingPunct="1"/>
            <a:r>
              <a:rPr lang="en-US" b="1" dirty="0">
                <a:cs typeface="Arial" charset="0"/>
              </a:rPr>
              <a:t>Possible Problems: </a:t>
            </a:r>
            <a:r>
              <a:rPr lang="en-US" dirty="0">
                <a:cs typeface="Arial" charset="0"/>
              </a:rPr>
              <a:t>None</a:t>
            </a:r>
          </a:p>
          <a:p>
            <a:endParaRPr lang="en-US" dirty="0">
              <a:cs typeface="Arial" charset="0"/>
            </a:endParaRPr>
          </a:p>
        </p:txBody>
      </p:sp>
    </p:spTree>
    <p:extLst>
      <p:ext uri="{BB962C8B-B14F-4D97-AF65-F5344CB8AC3E}">
        <p14:creationId xmlns:p14="http://schemas.microsoft.com/office/powerpoint/2010/main" val="2822994741"/>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1362" name="Slide Image Placeholder 1"/>
          <p:cNvSpPr>
            <a:spLocks noGrp="1" noRot="1" noChangeAspect="1" noTextEdit="1"/>
          </p:cNvSpPr>
          <p:nvPr>
            <p:ph type="sldImg"/>
          </p:nvPr>
        </p:nvSpPr>
        <p:spPr>
          <a:ln/>
        </p:spPr>
      </p:sp>
      <p:sp>
        <p:nvSpPr>
          <p:cNvPr id="271363" name="Notes Placeholder 2"/>
          <p:cNvSpPr>
            <a:spLocks noGrp="1"/>
          </p:cNvSpPr>
          <p:nvPr>
            <p:ph type="body" idx="1"/>
          </p:nvPr>
        </p:nvSpPr>
        <p:spPr>
          <a:noFill/>
          <a:ln/>
        </p:spPr>
        <p:txBody>
          <a:bodyPr/>
          <a:lstStyle/>
          <a:p>
            <a:pPr eaLnBrk="1" hangingPunct="1"/>
            <a:r>
              <a:rPr lang="en-US" b="1" dirty="0">
                <a:cs typeface="Arial" charset="0"/>
              </a:rPr>
              <a:t>Key Message: </a:t>
            </a:r>
            <a:r>
              <a:rPr lang="en-US" dirty="0">
                <a:cs typeface="Arial" charset="0"/>
              </a:rPr>
              <a:t>Discuss shoulder use</a:t>
            </a:r>
          </a:p>
          <a:p>
            <a:pPr eaLnBrk="1" hangingPunct="1"/>
            <a:r>
              <a:rPr lang="en-US" b="1" dirty="0">
                <a:cs typeface="Arial" charset="0"/>
              </a:rPr>
              <a:t>Est. Presentation Time: </a:t>
            </a:r>
            <a:r>
              <a:rPr lang="en-US" dirty="0">
                <a:cs typeface="Arial" charset="0"/>
              </a:rPr>
              <a:t>1 minute(s)</a:t>
            </a:r>
          </a:p>
          <a:p>
            <a:pPr eaLnBrk="1" hangingPunct="1"/>
            <a:r>
              <a:rPr lang="en-US" b="1" dirty="0">
                <a:cs typeface="Arial" charset="0"/>
              </a:rPr>
              <a:t>Explanation of Cues/Builds: </a:t>
            </a:r>
            <a:r>
              <a:rPr lang="en-US" dirty="0">
                <a:cs typeface="Arial" charset="0"/>
              </a:rPr>
              <a:t>None</a:t>
            </a:r>
          </a:p>
          <a:p>
            <a:r>
              <a:rPr lang="en-US" b="1" dirty="0">
                <a:cs typeface="Arial" charset="0"/>
              </a:rPr>
              <a:t>Suggested Comments: </a:t>
            </a:r>
            <a:r>
              <a:rPr lang="en-US" i="1" dirty="0">
                <a:cs typeface="Arial" charset="0"/>
              </a:rPr>
              <a:t>Use of shoulder: a construction work zone mitigation strategy </a:t>
            </a:r>
            <a:r>
              <a:rPr lang="en-US" dirty="0">
                <a:cs typeface="Arial" charset="0"/>
              </a:rPr>
              <a:t>involving the use of a right-side or median shoulder as all or part</a:t>
            </a:r>
          </a:p>
          <a:p>
            <a:r>
              <a:rPr lang="en-US" dirty="0">
                <a:cs typeface="Arial" charset="0"/>
              </a:rPr>
              <a:t>of a temporary traffic lane. This strategy compensates for the removal of permanent travel lanes from service. Employing this strategy may require constructing or upgrading shoulder pavement structures to adequately support traffic loads. The traffic lanes are routed onto the shoulder. The structural capacity of the shoulder must first be analyzed to determine its ability to carry the proposed traffic.</a:t>
            </a:r>
          </a:p>
          <a:p>
            <a:pPr eaLnBrk="1" hangingPunct="1"/>
            <a:r>
              <a:rPr lang="en-US" b="1" dirty="0">
                <a:cs typeface="Arial" charset="0"/>
              </a:rPr>
              <a:t>Suggested Questions: </a:t>
            </a:r>
            <a:r>
              <a:rPr lang="en-US" dirty="0">
                <a:cs typeface="Arial" charset="0"/>
              </a:rPr>
              <a:t>What types of tapers are these? Shifting tapers? Why? The number of lanes stay the same!</a:t>
            </a:r>
          </a:p>
          <a:p>
            <a:pPr eaLnBrk="1" hangingPunct="1"/>
            <a:r>
              <a:rPr lang="en-US" b="1" dirty="0">
                <a:cs typeface="Arial" charset="0"/>
              </a:rPr>
              <a:t>Additional Information: </a:t>
            </a:r>
            <a:r>
              <a:rPr lang="en-US" dirty="0">
                <a:cs typeface="Arial" charset="0"/>
              </a:rPr>
              <a:t>None</a:t>
            </a:r>
          </a:p>
          <a:p>
            <a:pPr eaLnBrk="1" hangingPunct="1"/>
            <a:r>
              <a:rPr lang="en-US" b="1" dirty="0">
                <a:cs typeface="Arial" charset="0"/>
              </a:rPr>
              <a:t>Possible Problems: </a:t>
            </a:r>
            <a:r>
              <a:rPr lang="en-US" dirty="0">
                <a:cs typeface="Arial" charset="0"/>
              </a:rPr>
              <a:t>None</a:t>
            </a:r>
          </a:p>
          <a:p>
            <a:endParaRPr lang="en-US" dirty="0">
              <a:cs typeface="Arial" charset="0"/>
            </a:endParaRPr>
          </a:p>
        </p:txBody>
      </p:sp>
    </p:spTree>
    <p:extLst>
      <p:ext uri="{BB962C8B-B14F-4D97-AF65-F5344CB8AC3E}">
        <p14:creationId xmlns:p14="http://schemas.microsoft.com/office/powerpoint/2010/main" val="1230155378"/>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2386" name="Slide Image Placeholder 1"/>
          <p:cNvSpPr>
            <a:spLocks noGrp="1" noRot="1" noChangeAspect="1" noTextEdit="1"/>
          </p:cNvSpPr>
          <p:nvPr>
            <p:ph type="sldImg"/>
          </p:nvPr>
        </p:nvSpPr>
        <p:spPr>
          <a:ln/>
        </p:spPr>
      </p:sp>
      <p:sp>
        <p:nvSpPr>
          <p:cNvPr id="272387" name="Notes Placeholder 2"/>
          <p:cNvSpPr>
            <a:spLocks noGrp="1"/>
          </p:cNvSpPr>
          <p:nvPr>
            <p:ph type="body" idx="1"/>
          </p:nvPr>
        </p:nvSpPr>
        <p:spPr>
          <a:noFill/>
          <a:ln/>
        </p:spPr>
        <p:txBody>
          <a:bodyPr/>
          <a:lstStyle/>
          <a:p>
            <a:pPr eaLnBrk="1" hangingPunct="1"/>
            <a:r>
              <a:rPr lang="en-US" b="1" dirty="0">
                <a:cs typeface="Arial" charset="0"/>
              </a:rPr>
              <a:t>Key Message: </a:t>
            </a:r>
            <a:r>
              <a:rPr lang="en-US" dirty="0">
                <a:cs typeface="Arial" charset="0"/>
              </a:rPr>
              <a:t>Discuss shoulder use</a:t>
            </a:r>
          </a:p>
          <a:p>
            <a:pPr eaLnBrk="1" hangingPunct="1"/>
            <a:r>
              <a:rPr lang="en-US" b="1" dirty="0">
                <a:cs typeface="Arial" charset="0"/>
              </a:rPr>
              <a:t>Est. Presentation Time: </a:t>
            </a:r>
            <a:r>
              <a:rPr lang="en-US" dirty="0">
                <a:cs typeface="Arial" charset="0"/>
              </a:rPr>
              <a:t>1 minute(s)</a:t>
            </a:r>
          </a:p>
          <a:p>
            <a:pPr eaLnBrk="1" hangingPunct="1"/>
            <a:r>
              <a:rPr lang="en-US" b="1" dirty="0">
                <a:cs typeface="Arial" charset="0"/>
              </a:rPr>
              <a:t>Explanation of Cues/Builds: </a:t>
            </a:r>
            <a:r>
              <a:rPr lang="en-US" dirty="0">
                <a:cs typeface="Arial" charset="0"/>
              </a:rPr>
              <a:t>None</a:t>
            </a:r>
          </a:p>
          <a:p>
            <a:pPr eaLnBrk="1" hangingPunct="1"/>
            <a:r>
              <a:rPr lang="en-US" b="1" dirty="0">
                <a:cs typeface="Arial" charset="0"/>
              </a:rPr>
              <a:t>Suggested Comments: </a:t>
            </a:r>
            <a:r>
              <a:rPr lang="en-US" dirty="0">
                <a:cs typeface="Arial" charset="0"/>
              </a:rPr>
              <a:t>Self explanatory. Emphasize key points and keep brief.</a:t>
            </a:r>
          </a:p>
          <a:p>
            <a:pPr eaLnBrk="1" hangingPunct="1"/>
            <a:r>
              <a:rPr lang="en-US" b="1" dirty="0">
                <a:cs typeface="Arial" charset="0"/>
              </a:rPr>
              <a:t>Suggested Questions: </a:t>
            </a:r>
            <a:r>
              <a:rPr lang="en-US" dirty="0">
                <a:cs typeface="Arial" charset="0"/>
              </a:rPr>
              <a:t>None</a:t>
            </a:r>
          </a:p>
          <a:p>
            <a:pPr eaLnBrk="1" hangingPunct="1"/>
            <a:r>
              <a:rPr lang="en-US" b="1" dirty="0">
                <a:cs typeface="Arial" charset="0"/>
              </a:rPr>
              <a:t>Additional Information: </a:t>
            </a:r>
            <a:r>
              <a:rPr lang="en-US" dirty="0">
                <a:cs typeface="Arial" charset="0"/>
              </a:rPr>
              <a:t>None</a:t>
            </a:r>
          </a:p>
          <a:p>
            <a:pPr eaLnBrk="1" hangingPunct="1"/>
            <a:r>
              <a:rPr lang="en-US" b="1" dirty="0">
                <a:cs typeface="Arial" charset="0"/>
              </a:rPr>
              <a:t>Possible Problems: </a:t>
            </a:r>
            <a:r>
              <a:rPr lang="en-US" dirty="0">
                <a:cs typeface="Arial" charset="0"/>
              </a:rPr>
              <a:t>None</a:t>
            </a:r>
          </a:p>
          <a:p>
            <a:endParaRPr lang="en-US" dirty="0">
              <a:cs typeface="Arial" charset="0"/>
            </a:endParaRPr>
          </a:p>
        </p:txBody>
      </p:sp>
    </p:spTree>
    <p:extLst>
      <p:ext uri="{BB962C8B-B14F-4D97-AF65-F5344CB8AC3E}">
        <p14:creationId xmlns:p14="http://schemas.microsoft.com/office/powerpoint/2010/main" val="3026035541"/>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3410" name="Rectangle 2"/>
          <p:cNvSpPr>
            <a:spLocks noGrp="1" noRot="1" noChangeAspect="1" noChangeArrowheads="1" noTextEdit="1"/>
          </p:cNvSpPr>
          <p:nvPr>
            <p:ph type="sldImg"/>
          </p:nvPr>
        </p:nvSpPr>
        <p:spPr>
          <a:ln/>
        </p:spPr>
      </p:sp>
      <p:sp>
        <p:nvSpPr>
          <p:cNvPr id="273411" name="Rectangle 3"/>
          <p:cNvSpPr>
            <a:spLocks noGrp="1" noChangeArrowheads="1"/>
          </p:cNvSpPr>
          <p:nvPr>
            <p:ph type="body" idx="1"/>
          </p:nvPr>
        </p:nvSpPr>
        <p:spPr>
          <a:noFill/>
          <a:ln/>
        </p:spPr>
        <p:txBody>
          <a:bodyPr/>
          <a:lstStyle/>
          <a:p>
            <a:pPr eaLnBrk="1" hangingPunct="1"/>
            <a:r>
              <a:rPr lang="en-US" b="1" dirty="0">
                <a:cs typeface="Arial" charset="0"/>
              </a:rPr>
              <a:t>Key Message: </a:t>
            </a:r>
            <a:r>
              <a:rPr lang="en-US" dirty="0">
                <a:cs typeface="Arial" charset="0"/>
              </a:rPr>
              <a:t>Show shoulder taper example</a:t>
            </a:r>
            <a:endParaRPr lang="en-US" b="1" dirty="0">
              <a:cs typeface="Arial" charset="0"/>
            </a:endParaRPr>
          </a:p>
          <a:p>
            <a:pPr eaLnBrk="1" hangingPunct="1"/>
            <a:r>
              <a:rPr lang="en-US" b="1" dirty="0">
                <a:cs typeface="Arial" charset="0"/>
              </a:rPr>
              <a:t>Est. Presentation Time: </a:t>
            </a:r>
            <a:r>
              <a:rPr lang="en-US" dirty="0">
                <a:cs typeface="Arial" charset="0"/>
              </a:rPr>
              <a:t>Less than 1 minute(s)</a:t>
            </a:r>
            <a:endParaRPr lang="en-US" b="1" dirty="0">
              <a:cs typeface="Arial" charset="0"/>
            </a:endParaRPr>
          </a:p>
          <a:p>
            <a:pPr eaLnBrk="1" hangingPunct="1"/>
            <a:r>
              <a:rPr lang="en-US" b="1" dirty="0">
                <a:cs typeface="Arial" charset="0"/>
              </a:rPr>
              <a:t>Explanation of Cues/Builds: </a:t>
            </a:r>
            <a:r>
              <a:rPr lang="en-US" dirty="0">
                <a:cs typeface="Arial" charset="0"/>
              </a:rPr>
              <a:t>None</a:t>
            </a:r>
          </a:p>
          <a:p>
            <a:pPr eaLnBrk="1" hangingPunct="1"/>
            <a:r>
              <a:rPr lang="en-US" b="1" dirty="0">
                <a:cs typeface="Arial" charset="0"/>
              </a:rPr>
              <a:t>Suggested Comments: </a:t>
            </a:r>
            <a:r>
              <a:rPr lang="en-US" dirty="0">
                <a:cs typeface="Arial" charset="0"/>
              </a:rPr>
              <a:t>Self explanatory. Give more examples. Notice the TMA in the work area, not the buffer space.</a:t>
            </a:r>
          </a:p>
          <a:p>
            <a:pPr eaLnBrk="1" hangingPunct="1"/>
            <a:r>
              <a:rPr lang="en-US" b="1" dirty="0">
                <a:cs typeface="Arial" charset="0"/>
              </a:rPr>
              <a:t>Suggested Questions: </a:t>
            </a:r>
            <a:r>
              <a:rPr lang="en-US" dirty="0">
                <a:cs typeface="Arial" charset="0"/>
              </a:rPr>
              <a:t>What is the yellow area? The buffer space. How can you tell this is a merging taper? It is a lane closure.</a:t>
            </a:r>
          </a:p>
          <a:p>
            <a:pPr eaLnBrk="1" hangingPunct="1"/>
            <a:r>
              <a:rPr lang="en-US" b="1" dirty="0">
                <a:cs typeface="Arial" charset="0"/>
              </a:rPr>
              <a:t>Additional Information: </a:t>
            </a:r>
            <a:r>
              <a:rPr lang="en-US" dirty="0">
                <a:cs typeface="Arial" charset="0"/>
              </a:rPr>
              <a:t>When computing a shoulder taper, W is the width of the shoulder.</a:t>
            </a:r>
          </a:p>
          <a:p>
            <a:pPr eaLnBrk="1" hangingPunct="1"/>
            <a:r>
              <a:rPr lang="en-US" b="1" dirty="0">
                <a:cs typeface="Arial" charset="0"/>
              </a:rPr>
              <a:t>Possible Problems: </a:t>
            </a:r>
            <a:r>
              <a:rPr lang="en-US" dirty="0">
                <a:cs typeface="Arial" charset="0"/>
              </a:rPr>
              <a:t>Shoulder tapers are required in several states (Virginia, for example)</a:t>
            </a:r>
          </a:p>
          <a:p>
            <a:pPr eaLnBrk="1" hangingPunct="1"/>
            <a:endParaRPr lang="en-US" dirty="0">
              <a:cs typeface="Arial" charset="0"/>
            </a:endParaRPr>
          </a:p>
        </p:txBody>
      </p:sp>
    </p:spTree>
    <p:extLst>
      <p:ext uri="{BB962C8B-B14F-4D97-AF65-F5344CB8AC3E}">
        <p14:creationId xmlns:p14="http://schemas.microsoft.com/office/powerpoint/2010/main" val="1817114237"/>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4434" name="Rectangle 2"/>
          <p:cNvSpPr>
            <a:spLocks noGrp="1" noRot="1" noChangeAspect="1" noChangeArrowheads="1" noTextEdit="1"/>
          </p:cNvSpPr>
          <p:nvPr>
            <p:ph type="sldImg"/>
          </p:nvPr>
        </p:nvSpPr>
        <p:spPr>
          <a:ln/>
        </p:spPr>
      </p:sp>
      <p:sp>
        <p:nvSpPr>
          <p:cNvPr id="274435" name="Rectangle 3"/>
          <p:cNvSpPr>
            <a:spLocks noGrp="1" noChangeArrowheads="1"/>
          </p:cNvSpPr>
          <p:nvPr>
            <p:ph type="body" idx="1"/>
          </p:nvPr>
        </p:nvSpPr>
        <p:spPr>
          <a:noFill/>
          <a:ln/>
        </p:spPr>
        <p:txBody>
          <a:bodyPr/>
          <a:lstStyle/>
          <a:p>
            <a:pPr eaLnBrk="1" hangingPunct="1"/>
            <a:r>
              <a:rPr lang="en-US" b="1" dirty="0">
                <a:cs typeface="Arial" charset="0"/>
              </a:rPr>
              <a:t>Key Message: </a:t>
            </a:r>
            <a:r>
              <a:rPr lang="en-US" dirty="0">
                <a:cs typeface="Arial" charset="0"/>
              </a:rPr>
              <a:t>Give shoulder taper examples</a:t>
            </a:r>
            <a:endParaRPr lang="en-US" b="1" dirty="0">
              <a:cs typeface="Arial" charset="0"/>
            </a:endParaRPr>
          </a:p>
          <a:p>
            <a:pPr eaLnBrk="1" hangingPunct="1"/>
            <a:r>
              <a:rPr lang="en-US" b="1" dirty="0">
                <a:cs typeface="Arial" charset="0"/>
              </a:rPr>
              <a:t>Est. Presentation Time: </a:t>
            </a:r>
            <a:r>
              <a:rPr lang="en-US" dirty="0">
                <a:cs typeface="Arial" charset="0"/>
              </a:rPr>
              <a:t>1 minute(s)</a:t>
            </a:r>
            <a:endParaRPr lang="en-US" b="1" dirty="0">
              <a:cs typeface="Arial" charset="0"/>
            </a:endParaRPr>
          </a:p>
          <a:p>
            <a:pPr eaLnBrk="1" hangingPunct="1"/>
            <a:r>
              <a:rPr lang="en-US" b="1" dirty="0">
                <a:cs typeface="Arial" charset="0"/>
              </a:rPr>
              <a:t>Explanation of Cues/Builds: </a:t>
            </a:r>
            <a:r>
              <a:rPr lang="en-US" dirty="0">
                <a:cs typeface="Arial" charset="0"/>
              </a:rPr>
              <a:t>None</a:t>
            </a:r>
          </a:p>
          <a:p>
            <a:pPr eaLnBrk="1" hangingPunct="1"/>
            <a:r>
              <a:rPr lang="en-US" b="1" dirty="0">
                <a:cs typeface="Arial" charset="0"/>
              </a:rPr>
              <a:t>Suggested Comments: </a:t>
            </a:r>
            <a:r>
              <a:rPr lang="en-US" dirty="0">
                <a:cs typeface="Arial" charset="0"/>
              </a:rPr>
              <a:t>Self explanatory. Give several examples.</a:t>
            </a:r>
          </a:p>
          <a:p>
            <a:pPr eaLnBrk="1" hangingPunct="1"/>
            <a:r>
              <a:rPr lang="en-US" b="1" dirty="0">
                <a:cs typeface="Arial" charset="0"/>
              </a:rPr>
              <a:t>Suggested Questions: </a:t>
            </a:r>
            <a:r>
              <a:rPr lang="en-US" dirty="0">
                <a:cs typeface="Arial" charset="0"/>
              </a:rPr>
              <a:t>None</a:t>
            </a:r>
          </a:p>
          <a:p>
            <a:pPr eaLnBrk="1" hangingPunct="1"/>
            <a:r>
              <a:rPr lang="en-US" b="1" dirty="0">
                <a:cs typeface="Arial" charset="0"/>
              </a:rPr>
              <a:t>Additional Information: </a:t>
            </a:r>
            <a:r>
              <a:rPr lang="en-US" dirty="0">
                <a:cs typeface="Arial" charset="0"/>
              </a:rPr>
              <a:t>This example is for a 10-ft shoulder.</a:t>
            </a:r>
          </a:p>
          <a:p>
            <a:pPr eaLnBrk="1" hangingPunct="1"/>
            <a:r>
              <a:rPr lang="en-US" b="1" dirty="0">
                <a:cs typeface="Arial" charset="0"/>
              </a:rPr>
              <a:t>Possible Problems: </a:t>
            </a:r>
            <a:r>
              <a:rPr lang="en-US" dirty="0">
                <a:cs typeface="Arial" charset="0"/>
              </a:rPr>
              <a:t>None</a:t>
            </a:r>
          </a:p>
          <a:p>
            <a:pPr eaLnBrk="1" hangingPunct="1"/>
            <a:endParaRPr lang="en-US" dirty="0">
              <a:cs typeface="Arial" charset="0"/>
            </a:endParaRPr>
          </a:p>
        </p:txBody>
      </p:sp>
    </p:spTree>
    <p:extLst>
      <p:ext uri="{BB962C8B-B14F-4D97-AF65-F5344CB8AC3E}">
        <p14:creationId xmlns:p14="http://schemas.microsoft.com/office/powerpoint/2010/main" val="242957806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778" name="Rectangle 7"/>
          <p:cNvSpPr>
            <a:spLocks noGrp="1" noChangeArrowheads="1"/>
          </p:cNvSpPr>
          <p:nvPr>
            <p:ph type="sldNum" sz="quarter" idx="4294967295"/>
          </p:nvPr>
        </p:nvSpPr>
        <p:spPr bwMode="auto">
          <a:xfrm>
            <a:off x="3884613" y="8685213"/>
            <a:ext cx="2971800" cy="457200"/>
          </a:xfrm>
          <a:prstGeom prst="rect">
            <a:avLst/>
          </a:prstGeom>
          <a:noFill/>
          <a:ln>
            <a:miter lim="800000"/>
            <a:headEnd/>
            <a:tailEnd/>
          </a:ln>
        </p:spPr>
        <p:txBody>
          <a:bodyPr/>
          <a:lstStyle/>
          <a:p>
            <a:fld id="{48C8FD05-ABBA-4EB3-9C3C-5353290DE0D4}" type="slidenum">
              <a:rPr lang="en-US"/>
              <a:pPr/>
              <a:t>7</a:t>
            </a:fld>
            <a:endParaRPr lang="en-US" dirty="0"/>
          </a:p>
        </p:txBody>
      </p:sp>
      <p:sp>
        <p:nvSpPr>
          <p:cNvPr id="203779" name="Rectangle 2"/>
          <p:cNvSpPr>
            <a:spLocks noGrp="1" noRot="1" noChangeAspect="1" noChangeArrowheads="1" noTextEdit="1"/>
          </p:cNvSpPr>
          <p:nvPr>
            <p:ph type="sldImg"/>
          </p:nvPr>
        </p:nvSpPr>
        <p:spPr>
          <a:ln/>
        </p:spPr>
      </p:sp>
      <p:sp>
        <p:nvSpPr>
          <p:cNvPr id="203780" name="Rectangle 3"/>
          <p:cNvSpPr>
            <a:spLocks noGrp="1" noChangeArrowheads="1"/>
          </p:cNvSpPr>
          <p:nvPr>
            <p:ph type="body" idx="1"/>
          </p:nvPr>
        </p:nvSpPr>
        <p:spPr>
          <a:noFill/>
          <a:ln/>
        </p:spPr>
        <p:txBody>
          <a:bodyPr/>
          <a:lstStyle/>
          <a:p>
            <a:pPr eaLnBrk="1" hangingPunct="1"/>
            <a:r>
              <a:rPr lang="en-US" b="1" dirty="0">
                <a:cs typeface="Arial" charset="0"/>
              </a:rPr>
              <a:t>Key Message: </a:t>
            </a:r>
            <a:r>
              <a:rPr lang="en-US" dirty="0">
                <a:cs typeface="Arial" charset="0"/>
              </a:rPr>
              <a:t>Introduce the MUTCD</a:t>
            </a:r>
          </a:p>
          <a:p>
            <a:pPr eaLnBrk="1" hangingPunct="1"/>
            <a:r>
              <a:rPr lang="en-US" b="1" dirty="0">
                <a:cs typeface="Arial" charset="0"/>
              </a:rPr>
              <a:t>Est. Presentation Time: </a:t>
            </a:r>
            <a:r>
              <a:rPr lang="en-US" dirty="0">
                <a:cs typeface="Arial" charset="0"/>
              </a:rPr>
              <a:t>1-2 minute(s)</a:t>
            </a:r>
            <a:endParaRPr lang="en-US" b="1" dirty="0">
              <a:cs typeface="Arial" charset="0"/>
            </a:endParaRPr>
          </a:p>
          <a:p>
            <a:pPr eaLnBrk="1" hangingPunct="1"/>
            <a:r>
              <a:rPr lang="en-US" b="1" dirty="0">
                <a:cs typeface="Arial" charset="0"/>
              </a:rPr>
              <a:t>Explanation of Cues/Builds: </a:t>
            </a:r>
            <a:r>
              <a:rPr lang="en-US" dirty="0">
                <a:cs typeface="Arial" charset="0"/>
              </a:rPr>
              <a:t>None</a:t>
            </a:r>
          </a:p>
          <a:p>
            <a:pPr eaLnBrk="1" hangingPunct="1"/>
            <a:r>
              <a:rPr lang="en-US" b="1" dirty="0">
                <a:cs typeface="Arial" charset="0"/>
              </a:rPr>
              <a:t>Suggested Comments: </a:t>
            </a:r>
            <a:r>
              <a:rPr lang="en-US" dirty="0">
                <a:cs typeface="Arial" charset="0"/>
              </a:rPr>
              <a:t>The “MUTCD” contains MINIMUM standard and guidelines applicable EVERYWHERE in the USA and its territories (Puerto Rico, Virgin Islands and Guam)</a:t>
            </a:r>
            <a:endParaRPr lang="en-US" b="1" dirty="0">
              <a:cs typeface="Arial" charset="0"/>
            </a:endParaRPr>
          </a:p>
          <a:p>
            <a:pPr eaLnBrk="1" hangingPunct="1"/>
            <a:r>
              <a:rPr lang="en-US" b="1" dirty="0">
                <a:cs typeface="Arial" charset="0"/>
              </a:rPr>
              <a:t>Suggested Questions: </a:t>
            </a:r>
            <a:r>
              <a:rPr lang="en-US" dirty="0">
                <a:cs typeface="Arial" charset="0"/>
              </a:rPr>
              <a:t>Where does the MUTCD apply? What is a “minimum” standard?</a:t>
            </a:r>
          </a:p>
          <a:p>
            <a:pPr eaLnBrk="1" hangingPunct="1"/>
            <a:r>
              <a:rPr lang="en-US" b="1" dirty="0">
                <a:cs typeface="Arial" charset="0"/>
              </a:rPr>
              <a:t>Additional Information: </a:t>
            </a:r>
            <a:r>
              <a:rPr lang="en-US" dirty="0">
                <a:cs typeface="Arial" charset="0"/>
              </a:rPr>
              <a:t>http://mutcd.fhwa.dot.gov</a:t>
            </a:r>
          </a:p>
          <a:p>
            <a:pPr eaLnBrk="1" hangingPunct="1"/>
            <a:r>
              <a:rPr lang="en-US" b="1" dirty="0">
                <a:cs typeface="Arial" charset="0"/>
              </a:rPr>
              <a:t>Possible Problems: </a:t>
            </a:r>
            <a:r>
              <a:rPr lang="en-US" dirty="0">
                <a:cs typeface="Arial" charset="0"/>
              </a:rPr>
              <a:t>Some may ask if the MUTCD applies in private areas, like shopping center parking lots. Unless there is an ordinance, the answer is no, since there is no way to enforce it.</a:t>
            </a:r>
          </a:p>
        </p:txBody>
      </p:sp>
    </p:spTree>
    <p:extLst>
      <p:ext uri="{BB962C8B-B14F-4D97-AF65-F5344CB8AC3E}">
        <p14:creationId xmlns:p14="http://schemas.microsoft.com/office/powerpoint/2010/main" val="1655706811"/>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5458" name="Slide Image Placeholder 1"/>
          <p:cNvSpPr>
            <a:spLocks noGrp="1" noRot="1" noChangeAspect="1" noTextEdit="1"/>
          </p:cNvSpPr>
          <p:nvPr>
            <p:ph type="sldImg"/>
          </p:nvPr>
        </p:nvSpPr>
        <p:spPr>
          <a:ln/>
        </p:spPr>
      </p:sp>
      <p:sp>
        <p:nvSpPr>
          <p:cNvPr id="275459" name="Notes Placeholder 2"/>
          <p:cNvSpPr>
            <a:spLocks noGrp="1"/>
          </p:cNvSpPr>
          <p:nvPr>
            <p:ph type="body" idx="1"/>
          </p:nvPr>
        </p:nvSpPr>
        <p:spPr>
          <a:noFill/>
          <a:ln/>
        </p:spPr>
        <p:txBody>
          <a:bodyPr/>
          <a:lstStyle/>
          <a:p>
            <a:pPr eaLnBrk="1" hangingPunct="1"/>
            <a:r>
              <a:rPr lang="en-US" b="1" dirty="0">
                <a:cs typeface="Arial" charset="0"/>
              </a:rPr>
              <a:t>Key Message: </a:t>
            </a:r>
            <a:r>
              <a:rPr lang="en-US" dirty="0">
                <a:cs typeface="Arial" charset="0"/>
              </a:rPr>
              <a:t>Discuss median use</a:t>
            </a:r>
          </a:p>
          <a:p>
            <a:pPr eaLnBrk="1" hangingPunct="1"/>
            <a:r>
              <a:rPr lang="en-US" b="1" dirty="0">
                <a:cs typeface="Arial" charset="0"/>
              </a:rPr>
              <a:t>Est. Presentation Time: </a:t>
            </a:r>
            <a:r>
              <a:rPr lang="en-US" dirty="0">
                <a:cs typeface="Arial" charset="0"/>
              </a:rPr>
              <a:t>1 minute(s)</a:t>
            </a:r>
          </a:p>
          <a:p>
            <a:pPr eaLnBrk="1" hangingPunct="1"/>
            <a:r>
              <a:rPr lang="en-US" b="1" dirty="0">
                <a:cs typeface="Arial" charset="0"/>
              </a:rPr>
              <a:t>Explanation of Cues/Builds: </a:t>
            </a:r>
            <a:r>
              <a:rPr lang="en-US" dirty="0">
                <a:cs typeface="Arial" charset="0"/>
              </a:rPr>
              <a:t>None</a:t>
            </a:r>
          </a:p>
          <a:p>
            <a:pPr eaLnBrk="1" hangingPunct="1"/>
            <a:r>
              <a:rPr lang="en-US" b="1" dirty="0">
                <a:cs typeface="Arial" charset="0"/>
              </a:rPr>
              <a:t>Suggested Comments: </a:t>
            </a:r>
            <a:r>
              <a:rPr lang="en-US" dirty="0">
                <a:cs typeface="Arial" charset="0"/>
              </a:rPr>
              <a:t>The traffic lanes are routed onto the median. The structural capacity of the median must first be analyzed to determine its ability to carry the proposed traffic.</a:t>
            </a:r>
          </a:p>
          <a:p>
            <a:pPr eaLnBrk="1" hangingPunct="1"/>
            <a:r>
              <a:rPr lang="en-US" b="1" dirty="0">
                <a:cs typeface="Arial" charset="0"/>
              </a:rPr>
              <a:t>Suggested Questions: </a:t>
            </a:r>
            <a:r>
              <a:rPr lang="en-US" dirty="0">
                <a:cs typeface="Arial" charset="0"/>
              </a:rPr>
              <a:t>What types of tapers are these? Shifting tapers? Why? The number of lanes stay the same!</a:t>
            </a:r>
          </a:p>
          <a:p>
            <a:pPr eaLnBrk="1" hangingPunct="1"/>
            <a:r>
              <a:rPr lang="en-US" b="1" dirty="0">
                <a:cs typeface="Arial" charset="0"/>
              </a:rPr>
              <a:t>Additional Information: </a:t>
            </a:r>
            <a:r>
              <a:rPr lang="en-US" dirty="0">
                <a:cs typeface="Arial" charset="0"/>
              </a:rPr>
              <a:t>None</a:t>
            </a:r>
          </a:p>
          <a:p>
            <a:pPr eaLnBrk="1" hangingPunct="1"/>
            <a:r>
              <a:rPr lang="en-US" b="1" dirty="0">
                <a:cs typeface="Arial" charset="0"/>
              </a:rPr>
              <a:t>Possible Problems: </a:t>
            </a:r>
            <a:r>
              <a:rPr lang="en-US" dirty="0">
                <a:cs typeface="Arial" charset="0"/>
              </a:rPr>
              <a:t>None</a:t>
            </a:r>
          </a:p>
          <a:p>
            <a:endParaRPr lang="en-US" dirty="0">
              <a:cs typeface="Arial" charset="0"/>
            </a:endParaRPr>
          </a:p>
        </p:txBody>
      </p:sp>
    </p:spTree>
    <p:extLst>
      <p:ext uri="{BB962C8B-B14F-4D97-AF65-F5344CB8AC3E}">
        <p14:creationId xmlns:p14="http://schemas.microsoft.com/office/powerpoint/2010/main" val="3361203391"/>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82" name="Slide Image Placeholder 1"/>
          <p:cNvSpPr>
            <a:spLocks noGrp="1" noRot="1" noChangeAspect="1" noTextEdit="1"/>
          </p:cNvSpPr>
          <p:nvPr>
            <p:ph type="sldImg"/>
          </p:nvPr>
        </p:nvSpPr>
        <p:spPr>
          <a:ln/>
        </p:spPr>
      </p:sp>
      <p:sp>
        <p:nvSpPr>
          <p:cNvPr id="276483" name="Notes Placeholder 2"/>
          <p:cNvSpPr>
            <a:spLocks noGrp="1"/>
          </p:cNvSpPr>
          <p:nvPr>
            <p:ph type="body" idx="1"/>
          </p:nvPr>
        </p:nvSpPr>
        <p:spPr>
          <a:noFill/>
          <a:ln/>
        </p:spPr>
        <p:txBody>
          <a:bodyPr/>
          <a:lstStyle/>
          <a:p>
            <a:pPr eaLnBrk="1" hangingPunct="1"/>
            <a:r>
              <a:rPr lang="en-US" b="1" dirty="0">
                <a:cs typeface="Arial" charset="0"/>
              </a:rPr>
              <a:t>Key Message: </a:t>
            </a:r>
            <a:r>
              <a:rPr lang="en-US" dirty="0">
                <a:cs typeface="Arial" charset="0"/>
              </a:rPr>
              <a:t>Discuss median use</a:t>
            </a:r>
          </a:p>
          <a:p>
            <a:pPr eaLnBrk="1" hangingPunct="1"/>
            <a:r>
              <a:rPr lang="en-US" b="1" dirty="0">
                <a:cs typeface="Arial" charset="0"/>
              </a:rPr>
              <a:t>Est. Presentation Time: </a:t>
            </a:r>
            <a:r>
              <a:rPr lang="en-US" dirty="0">
                <a:cs typeface="Arial" charset="0"/>
              </a:rPr>
              <a:t>1 minute(s)</a:t>
            </a:r>
          </a:p>
          <a:p>
            <a:pPr eaLnBrk="1" hangingPunct="1"/>
            <a:r>
              <a:rPr lang="en-US" b="1" dirty="0">
                <a:cs typeface="Arial" charset="0"/>
              </a:rPr>
              <a:t>Explanation of Cues/Builds: </a:t>
            </a:r>
            <a:r>
              <a:rPr lang="en-US" dirty="0">
                <a:cs typeface="Arial" charset="0"/>
              </a:rPr>
              <a:t>None</a:t>
            </a:r>
          </a:p>
          <a:p>
            <a:pPr eaLnBrk="1" hangingPunct="1"/>
            <a:r>
              <a:rPr lang="en-US" b="1" dirty="0">
                <a:cs typeface="Arial" charset="0"/>
              </a:rPr>
              <a:t>Suggested Comments: </a:t>
            </a:r>
            <a:r>
              <a:rPr lang="en-US" dirty="0">
                <a:cs typeface="Arial" charset="0"/>
              </a:rPr>
              <a:t>Self explanatory. Emphasize key points and keep brief. Also vehicles are in close proximity to each other. Long duration refers to the fact that this strategy in only suitable for long term projects. By definition, long term is 3 days or more.</a:t>
            </a:r>
          </a:p>
          <a:p>
            <a:pPr eaLnBrk="1" hangingPunct="1"/>
            <a:r>
              <a:rPr lang="en-US" b="1" dirty="0">
                <a:cs typeface="Arial" charset="0"/>
              </a:rPr>
              <a:t>Suggested Questions: </a:t>
            </a:r>
            <a:r>
              <a:rPr lang="en-US" dirty="0">
                <a:cs typeface="Arial" charset="0"/>
              </a:rPr>
              <a:t>None</a:t>
            </a:r>
          </a:p>
          <a:p>
            <a:pPr eaLnBrk="1" hangingPunct="1"/>
            <a:r>
              <a:rPr lang="en-US" b="1" dirty="0">
                <a:cs typeface="Arial" charset="0"/>
              </a:rPr>
              <a:t>Additional Information: </a:t>
            </a:r>
            <a:r>
              <a:rPr lang="en-US" dirty="0">
                <a:cs typeface="Arial" charset="0"/>
              </a:rPr>
              <a:t>None</a:t>
            </a:r>
          </a:p>
          <a:p>
            <a:pPr eaLnBrk="1" hangingPunct="1"/>
            <a:r>
              <a:rPr lang="en-US" b="1" dirty="0">
                <a:cs typeface="Arial" charset="0"/>
              </a:rPr>
              <a:t>Possible Problems: </a:t>
            </a:r>
            <a:r>
              <a:rPr lang="en-US" dirty="0">
                <a:cs typeface="Arial" charset="0"/>
              </a:rPr>
              <a:t>None</a:t>
            </a:r>
          </a:p>
          <a:p>
            <a:endParaRPr lang="en-US" dirty="0">
              <a:cs typeface="Arial" charset="0"/>
            </a:endParaRPr>
          </a:p>
        </p:txBody>
      </p:sp>
    </p:spTree>
    <p:extLst>
      <p:ext uri="{BB962C8B-B14F-4D97-AF65-F5344CB8AC3E}">
        <p14:creationId xmlns:p14="http://schemas.microsoft.com/office/powerpoint/2010/main" val="1429462679"/>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7506" name="Slide Image Placeholder 1"/>
          <p:cNvSpPr>
            <a:spLocks noGrp="1" noRot="1" noChangeAspect="1" noTextEdit="1"/>
          </p:cNvSpPr>
          <p:nvPr>
            <p:ph type="sldImg"/>
          </p:nvPr>
        </p:nvSpPr>
        <p:spPr>
          <a:ln/>
        </p:spPr>
      </p:sp>
      <p:sp>
        <p:nvSpPr>
          <p:cNvPr id="277507" name="Notes Placeholder 2"/>
          <p:cNvSpPr>
            <a:spLocks noGrp="1"/>
          </p:cNvSpPr>
          <p:nvPr>
            <p:ph type="body" idx="1"/>
          </p:nvPr>
        </p:nvSpPr>
        <p:spPr>
          <a:noFill/>
          <a:ln/>
        </p:spPr>
        <p:txBody>
          <a:bodyPr/>
          <a:lstStyle/>
          <a:p>
            <a:pPr eaLnBrk="1" hangingPunct="1"/>
            <a:r>
              <a:rPr lang="en-US" b="1" dirty="0">
                <a:cs typeface="Arial" charset="0"/>
              </a:rPr>
              <a:t>Key Message: </a:t>
            </a:r>
            <a:r>
              <a:rPr lang="en-US" dirty="0">
                <a:cs typeface="Arial" charset="0"/>
              </a:rPr>
              <a:t>Discuss detours</a:t>
            </a:r>
          </a:p>
          <a:p>
            <a:pPr eaLnBrk="1" hangingPunct="1"/>
            <a:r>
              <a:rPr lang="en-US" b="1" dirty="0">
                <a:cs typeface="Arial" charset="0"/>
              </a:rPr>
              <a:t>Est. Presentation Time: </a:t>
            </a:r>
            <a:r>
              <a:rPr lang="en-US" dirty="0">
                <a:cs typeface="Arial" charset="0"/>
              </a:rPr>
              <a:t>1 minute(s)</a:t>
            </a:r>
          </a:p>
          <a:p>
            <a:pPr eaLnBrk="1" hangingPunct="1"/>
            <a:r>
              <a:rPr lang="en-US" b="1" dirty="0">
                <a:cs typeface="Arial" charset="0"/>
              </a:rPr>
              <a:t>Explanation of Cues/Builds: </a:t>
            </a:r>
            <a:r>
              <a:rPr lang="en-US" dirty="0">
                <a:cs typeface="Arial" charset="0"/>
              </a:rPr>
              <a:t>None</a:t>
            </a:r>
          </a:p>
          <a:p>
            <a:pPr eaLnBrk="1" hangingPunct="1"/>
            <a:r>
              <a:rPr lang="en-US" b="1" dirty="0">
                <a:cs typeface="Arial" charset="0"/>
              </a:rPr>
              <a:t>Suggested Comments: </a:t>
            </a:r>
            <a:r>
              <a:rPr lang="en-US" dirty="0">
                <a:cs typeface="Arial" charset="0"/>
              </a:rPr>
              <a:t>Self explanatory. Emphasize that detours take users on an alternate route. Desirable when there is unused capacity on roads running parallel to the closed roadway.</a:t>
            </a:r>
          </a:p>
          <a:p>
            <a:pPr eaLnBrk="1" hangingPunct="1"/>
            <a:r>
              <a:rPr lang="en-US" b="1" dirty="0">
                <a:cs typeface="Arial" charset="0"/>
              </a:rPr>
              <a:t>Suggested Questions: </a:t>
            </a:r>
            <a:r>
              <a:rPr lang="en-US" dirty="0">
                <a:cs typeface="Arial" charset="0"/>
              </a:rPr>
              <a:t>None</a:t>
            </a:r>
          </a:p>
          <a:p>
            <a:r>
              <a:rPr lang="en-US" b="1" dirty="0">
                <a:cs typeface="Arial" charset="0"/>
              </a:rPr>
              <a:t>Additional Information: </a:t>
            </a:r>
            <a:r>
              <a:rPr lang="en-US" i="1" dirty="0">
                <a:cs typeface="Arial" charset="0"/>
              </a:rPr>
              <a:t>Detour: a construction work zone mitigation strategy </a:t>
            </a:r>
            <a:r>
              <a:rPr lang="en-US" dirty="0">
                <a:cs typeface="Arial" charset="0"/>
              </a:rPr>
              <a:t>wherein traffic in one or both directions is rerouted onto an existing highway to avoid a construction work zone. Detoured vehicles may travel on permanent roads only or on a combination of permanent and temporary roads. This strategy compensates for the removal of permanent travel lanes from service. Generally, a detour is applicable to all approaching traffic, but some detours reroute a portion of the traffic from the affected facility and accommodate all other traffic through the work zone.</a:t>
            </a:r>
          </a:p>
          <a:p>
            <a:pPr eaLnBrk="1" hangingPunct="1"/>
            <a:r>
              <a:rPr lang="en-US" b="1" dirty="0">
                <a:cs typeface="Arial" charset="0"/>
              </a:rPr>
              <a:t>Possible Problems: </a:t>
            </a:r>
            <a:r>
              <a:rPr lang="en-US" dirty="0">
                <a:cs typeface="Arial" charset="0"/>
              </a:rPr>
              <a:t>None</a:t>
            </a:r>
          </a:p>
          <a:p>
            <a:endParaRPr lang="en-US" dirty="0">
              <a:cs typeface="Arial" charset="0"/>
            </a:endParaRPr>
          </a:p>
        </p:txBody>
      </p:sp>
    </p:spTree>
    <p:extLst>
      <p:ext uri="{BB962C8B-B14F-4D97-AF65-F5344CB8AC3E}">
        <p14:creationId xmlns:p14="http://schemas.microsoft.com/office/powerpoint/2010/main" val="4126482308"/>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8530" name="Slide Image Placeholder 1"/>
          <p:cNvSpPr>
            <a:spLocks noGrp="1" noRot="1" noChangeAspect="1" noTextEdit="1"/>
          </p:cNvSpPr>
          <p:nvPr>
            <p:ph type="sldImg"/>
          </p:nvPr>
        </p:nvSpPr>
        <p:spPr>
          <a:ln/>
        </p:spPr>
      </p:sp>
      <p:sp>
        <p:nvSpPr>
          <p:cNvPr id="278531" name="Notes Placeholder 2"/>
          <p:cNvSpPr>
            <a:spLocks noGrp="1"/>
          </p:cNvSpPr>
          <p:nvPr>
            <p:ph type="body" idx="1"/>
          </p:nvPr>
        </p:nvSpPr>
        <p:spPr>
          <a:noFill/>
          <a:ln/>
        </p:spPr>
        <p:txBody>
          <a:bodyPr/>
          <a:lstStyle/>
          <a:p>
            <a:pPr eaLnBrk="1" hangingPunct="1"/>
            <a:r>
              <a:rPr lang="en-US" sz="1100" b="1" dirty="0">
                <a:cs typeface="Arial" charset="0"/>
              </a:rPr>
              <a:t>Key Message: </a:t>
            </a:r>
            <a:r>
              <a:rPr lang="en-US" sz="1100" dirty="0">
                <a:cs typeface="Arial" charset="0"/>
              </a:rPr>
              <a:t>Discuss detours</a:t>
            </a:r>
          </a:p>
          <a:p>
            <a:pPr eaLnBrk="1" hangingPunct="1"/>
            <a:r>
              <a:rPr lang="en-US" sz="1100" b="1" dirty="0">
                <a:cs typeface="Arial" charset="0"/>
              </a:rPr>
              <a:t>Est. Presentation Time: </a:t>
            </a:r>
            <a:r>
              <a:rPr lang="en-US" sz="1100" dirty="0">
                <a:cs typeface="Arial" charset="0"/>
              </a:rPr>
              <a:t>1 minute(s)</a:t>
            </a:r>
          </a:p>
          <a:p>
            <a:pPr eaLnBrk="1" hangingPunct="1"/>
            <a:r>
              <a:rPr lang="en-US" sz="1100" b="1" dirty="0">
                <a:cs typeface="Arial" charset="0"/>
              </a:rPr>
              <a:t>Explanation of Cues/Builds: </a:t>
            </a:r>
            <a:r>
              <a:rPr lang="en-US" sz="1100" dirty="0">
                <a:cs typeface="Arial" charset="0"/>
              </a:rPr>
              <a:t>None</a:t>
            </a:r>
          </a:p>
          <a:p>
            <a:r>
              <a:rPr lang="en-US" sz="1100" b="1" dirty="0">
                <a:cs typeface="Arial" charset="0"/>
              </a:rPr>
              <a:t>Suggested Comments: </a:t>
            </a:r>
            <a:r>
              <a:rPr lang="en-US" sz="1100" dirty="0">
                <a:cs typeface="Arial" charset="0"/>
              </a:rPr>
              <a:t>Self explanatory. Emphasize that detours have low impact on traffic flow, although his is not always the case. Detouring traffic imposes additional capacity and load demands on an alternative route and may result in congestion and infrastructure deterioration on the detour (i.e., alternate route). Detours should be carefully evaluated to ensure that they are capable of accommodating the volume and types (configuration, size, and weight) of detoured vehicles. Mitigation may include temporary changes to traffic control (e.g., signal timing and signs) and remedial pavement and bridge work. When detours are being considered, the access normally provided to various land uses (e.g., residents and businesses) by the closed facility should also be considered. The added length of trips using the detour is a cost to motorists and should be evaluated. Ownership or owner agreement is usually needed to use a facility as a detour. If the agency detouring traffic from a facility does not own the roadway onto which traffic is detoured, coordination with the other agency is needed. In some jurisdictions, interagency agreements are needed and may provide for improvements to the detour route in preparation for the detour or as redress for damage induced by the detour traffic.</a:t>
            </a:r>
          </a:p>
          <a:p>
            <a:pPr eaLnBrk="1" hangingPunct="1"/>
            <a:r>
              <a:rPr lang="en-US" sz="1100" b="1" dirty="0">
                <a:cs typeface="Arial" charset="0"/>
              </a:rPr>
              <a:t>Suggested Questions: </a:t>
            </a:r>
            <a:r>
              <a:rPr lang="en-US" sz="1100" dirty="0">
                <a:cs typeface="Arial" charset="0"/>
              </a:rPr>
              <a:t>None</a:t>
            </a:r>
          </a:p>
          <a:p>
            <a:pPr eaLnBrk="1" hangingPunct="1"/>
            <a:r>
              <a:rPr lang="en-US" sz="1100" b="1" dirty="0">
                <a:cs typeface="Arial" charset="0"/>
              </a:rPr>
              <a:t>Additional Information: </a:t>
            </a:r>
            <a:r>
              <a:rPr lang="en-US" sz="1100" dirty="0">
                <a:cs typeface="Arial" charset="0"/>
              </a:rPr>
              <a:t>None</a:t>
            </a:r>
          </a:p>
          <a:p>
            <a:pPr eaLnBrk="1" hangingPunct="1"/>
            <a:r>
              <a:rPr lang="en-US" sz="1100" b="1" dirty="0">
                <a:cs typeface="Arial" charset="0"/>
              </a:rPr>
              <a:t>Possible Problems: </a:t>
            </a:r>
            <a:r>
              <a:rPr lang="en-US" sz="1100" dirty="0">
                <a:cs typeface="Arial" charset="0"/>
              </a:rPr>
              <a:t>None</a:t>
            </a:r>
          </a:p>
          <a:p>
            <a:endParaRPr lang="en-US" dirty="0">
              <a:cs typeface="Arial" charset="0"/>
            </a:endParaRPr>
          </a:p>
        </p:txBody>
      </p:sp>
    </p:spTree>
    <p:extLst>
      <p:ext uri="{BB962C8B-B14F-4D97-AF65-F5344CB8AC3E}">
        <p14:creationId xmlns:p14="http://schemas.microsoft.com/office/powerpoint/2010/main" val="553939460"/>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9554" name="Slide Image Placeholder 1"/>
          <p:cNvSpPr>
            <a:spLocks noGrp="1" noRot="1" noChangeAspect="1" noTextEdit="1"/>
          </p:cNvSpPr>
          <p:nvPr>
            <p:ph type="sldImg"/>
          </p:nvPr>
        </p:nvSpPr>
        <p:spPr>
          <a:ln/>
        </p:spPr>
      </p:sp>
      <p:sp>
        <p:nvSpPr>
          <p:cNvPr id="279555" name="Notes Placeholder 2"/>
          <p:cNvSpPr>
            <a:spLocks noGrp="1"/>
          </p:cNvSpPr>
          <p:nvPr>
            <p:ph type="body" idx="1"/>
          </p:nvPr>
        </p:nvSpPr>
        <p:spPr>
          <a:noFill/>
          <a:ln/>
        </p:spPr>
        <p:txBody>
          <a:bodyPr/>
          <a:lstStyle/>
          <a:p>
            <a:pPr eaLnBrk="1" hangingPunct="1"/>
            <a:r>
              <a:rPr lang="en-US" b="1" dirty="0">
                <a:cs typeface="Arial" charset="0"/>
              </a:rPr>
              <a:t>Key Message: </a:t>
            </a:r>
            <a:r>
              <a:rPr lang="en-US" dirty="0">
                <a:cs typeface="Arial" charset="0"/>
              </a:rPr>
              <a:t>Discuss multiple lane separation</a:t>
            </a:r>
          </a:p>
          <a:p>
            <a:pPr eaLnBrk="1" hangingPunct="1"/>
            <a:r>
              <a:rPr lang="en-US" b="1" dirty="0">
                <a:cs typeface="Arial" charset="0"/>
              </a:rPr>
              <a:t>Est. Presentation Time: </a:t>
            </a:r>
            <a:r>
              <a:rPr lang="en-US" dirty="0">
                <a:cs typeface="Arial" charset="0"/>
              </a:rPr>
              <a:t>1 minute(s)</a:t>
            </a:r>
          </a:p>
          <a:p>
            <a:pPr eaLnBrk="1" hangingPunct="1"/>
            <a:r>
              <a:rPr lang="en-US" b="1" dirty="0">
                <a:cs typeface="Arial" charset="0"/>
              </a:rPr>
              <a:t>Explanation of Cues/Builds: </a:t>
            </a:r>
            <a:r>
              <a:rPr lang="en-US" dirty="0">
                <a:cs typeface="Arial" charset="0"/>
              </a:rPr>
              <a:t>None</a:t>
            </a:r>
          </a:p>
          <a:p>
            <a:pPr eaLnBrk="1" hangingPunct="1"/>
            <a:r>
              <a:rPr lang="en-US" b="1" dirty="0">
                <a:cs typeface="Arial" charset="0"/>
              </a:rPr>
              <a:t>Suggested Comments: </a:t>
            </a:r>
            <a:r>
              <a:rPr lang="en-US" dirty="0">
                <a:cs typeface="Arial" charset="0"/>
              </a:rPr>
              <a:t>The traffic lanes in one direction are separated to allow construction activities within one of the lanes. On higher speed roadways, temporary barriers are provided to prevent errant vehicles from entering the work area.</a:t>
            </a:r>
          </a:p>
          <a:p>
            <a:pPr eaLnBrk="1" hangingPunct="1"/>
            <a:r>
              <a:rPr lang="en-US" b="1" dirty="0">
                <a:cs typeface="Arial" charset="0"/>
              </a:rPr>
              <a:t>Suggested Questions: </a:t>
            </a:r>
            <a:r>
              <a:rPr lang="en-US" dirty="0">
                <a:cs typeface="Arial" charset="0"/>
              </a:rPr>
              <a:t>What types of tapers are these? Shifting tapers? Why? The number of lanes stay the same!</a:t>
            </a:r>
          </a:p>
          <a:p>
            <a:pPr eaLnBrk="1" hangingPunct="1"/>
            <a:r>
              <a:rPr lang="en-US" b="1" dirty="0">
                <a:cs typeface="Arial" charset="0"/>
              </a:rPr>
              <a:t>Additional Information: </a:t>
            </a:r>
            <a:r>
              <a:rPr lang="en-US" dirty="0">
                <a:cs typeface="Arial" charset="0"/>
              </a:rPr>
              <a:t>This is a last resort, based on volumes.</a:t>
            </a:r>
          </a:p>
          <a:p>
            <a:pPr eaLnBrk="1" hangingPunct="1"/>
            <a:r>
              <a:rPr lang="en-US" b="1" dirty="0">
                <a:cs typeface="Arial" charset="0"/>
              </a:rPr>
              <a:t>Possible Problems: </a:t>
            </a:r>
            <a:r>
              <a:rPr lang="en-US" dirty="0">
                <a:cs typeface="Arial" charset="0"/>
              </a:rPr>
              <a:t>None</a:t>
            </a:r>
          </a:p>
          <a:p>
            <a:endParaRPr lang="en-US" dirty="0">
              <a:cs typeface="Arial" charset="0"/>
            </a:endParaRPr>
          </a:p>
        </p:txBody>
      </p:sp>
    </p:spTree>
    <p:extLst>
      <p:ext uri="{BB962C8B-B14F-4D97-AF65-F5344CB8AC3E}">
        <p14:creationId xmlns:p14="http://schemas.microsoft.com/office/powerpoint/2010/main" val="2454668459"/>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0578" name="Slide Image Placeholder 1"/>
          <p:cNvSpPr>
            <a:spLocks noGrp="1" noRot="1" noChangeAspect="1" noTextEdit="1"/>
          </p:cNvSpPr>
          <p:nvPr>
            <p:ph type="sldImg"/>
          </p:nvPr>
        </p:nvSpPr>
        <p:spPr>
          <a:ln/>
        </p:spPr>
      </p:sp>
      <p:sp>
        <p:nvSpPr>
          <p:cNvPr id="280579" name="Notes Placeholder 2"/>
          <p:cNvSpPr>
            <a:spLocks noGrp="1"/>
          </p:cNvSpPr>
          <p:nvPr>
            <p:ph type="body" idx="1"/>
          </p:nvPr>
        </p:nvSpPr>
        <p:spPr>
          <a:noFill/>
          <a:ln/>
        </p:spPr>
        <p:txBody>
          <a:bodyPr/>
          <a:lstStyle/>
          <a:p>
            <a:pPr eaLnBrk="1" hangingPunct="1"/>
            <a:r>
              <a:rPr lang="en-US" b="1" dirty="0">
                <a:cs typeface="Arial" charset="0"/>
              </a:rPr>
              <a:t>Key Message: </a:t>
            </a:r>
            <a:r>
              <a:rPr lang="en-US" dirty="0">
                <a:cs typeface="Arial" charset="0"/>
              </a:rPr>
              <a:t>Discuss multiple lane separation</a:t>
            </a:r>
          </a:p>
          <a:p>
            <a:pPr eaLnBrk="1" hangingPunct="1"/>
            <a:r>
              <a:rPr lang="en-US" b="1" dirty="0">
                <a:cs typeface="Arial" charset="0"/>
              </a:rPr>
              <a:t>Est. Presentation Time: </a:t>
            </a:r>
            <a:r>
              <a:rPr lang="en-US" dirty="0">
                <a:cs typeface="Arial" charset="0"/>
              </a:rPr>
              <a:t>1 minute(s)</a:t>
            </a:r>
          </a:p>
          <a:p>
            <a:pPr eaLnBrk="1" hangingPunct="1"/>
            <a:r>
              <a:rPr lang="en-US" b="1" dirty="0">
                <a:cs typeface="Arial" charset="0"/>
              </a:rPr>
              <a:t>Explanation of Cues/Builds: </a:t>
            </a:r>
            <a:r>
              <a:rPr lang="en-US" dirty="0">
                <a:cs typeface="Arial" charset="0"/>
              </a:rPr>
              <a:t>None</a:t>
            </a:r>
          </a:p>
          <a:p>
            <a:pPr eaLnBrk="1" hangingPunct="1"/>
            <a:r>
              <a:rPr lang="en-US" b="1" dirty="0">
                <a:cs typeface="Arial" charset="0"/>
              </a:rPr>
              <a:t>Suggested Comments: </a:t>
            </a:r>
            <a:r>
              <a:rPr lang="en-US" dirty="0">
                <a:cs typeface="Arial" charset="0"/>
              </a:rPr>
              <a:t>Self explanatory. Access to work area is difficult since it is surrounded by traffic.</a:t>
            </a:r>
          </a:p>
          <a:p>
            <a:pPr eaLnBrk="1" hangingPunct="1"/>
            <a:r>
              <a:rPr lang="en-US" b="1" dirty="0">
                <a:cs typeface="Arial" charset="0"/>
              </a:rPr>
              <a:t>Suggested Questions: </a:t>
            </a:r>
            <a:r>
              <a:rPr lang="en-US" dirty="0">
                <a:cs typeface="Arial" charset="0"/>
              </a:rPr>
              <a:t>None</a:t>
            </a:r>
          </a:p>
          <a:p>
            <a:pPr eaLnBrk="1" hangingPunct="1"/>
            <a:r>
              <a:rPr lang="en-US" b="1" dirty="0">
                <a:cs typeface="Arial" charset="0"/>
              </a:rPr>
              <a:t>Additional Information: </a:t>
            </a:r>
            <a:r>
              <a:rPr lang="en-US" dirty="0">
                <a:cs typeface="Arial" charset="0"/>
              </a:rPr>
              <a:t>None</a:t>
            </a:r>
          </a:p>
          <a:p>
            <a:pPr eaLnBrk="1" hangingPunct="1"/>
            <a:r>
              <a:rPr lang="en-US" b="1" dirty="0">
                <a:cs typeface="Arial" charset="0"/>
              </a:rPr>
              <a:t>Possible Problems: </a:t>
            </a:r>
            <a:r>
              <a:rPr lang="en-US" dirty="0">
                <a:cs typeface="Arial" charset="0"/>
              </a:rPr>
              <a:t>None</a:t>
            </a:r>
          </a:p>
          <a:p>
            <a:endParaRPr lang="en-US" dirty="0">
              <a:cs typeface="Arial" charset="0"/>
            </a:endParaRPr>
          </a:p>
        </p:txBody>
      </p:sp>
    </p:spTree>
    <p:extLst>
      <p:ext uri="{BB962C8B-B14F-4D97-AF65-F5344CB8AC3E}">
        <p14:creationId xmlns:p14="http://schemas.microsoft.com/office/powerpoint/2010/main" val="3054611040"/>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1602" name="Slide Image Placeholder 1"/>
          <p:cNvSpPr>
            <a:spLocks noGrp="1" noRot="1" noChangeAspect="1" noTextEdit="1"/>
          </p:cNvSpPr>
          <p:nvPr>
            <p:ph type="sldImg"/>
          </p:nvPr>
        </p:nvSpPr>
        <p:spPr>
          <a:ln/>
        </p:spPr>
      </p:sp>
      <p:sp>
        <p:nvSpPr>
          <p:cNvPr id="281603" name="Notes Placeholder 2"/>
          <p:cNvSpPr>
            <a:spLocks noGrp="1"/>
          </p:cNvSpPr>
          <p:nvPr>
            <p:ph type="body" idx="1"/>
          </p:nvPr>
        </p:nvSpPr>
        <p:spPr>
          <a:xfrm>
            <a:off x="457200" y="4267200"/>
            <a:ext cx="6096000" cy="4191000"/>
          </a:xfrm>
          <a:noFill/>
          <a:ln/>
        </p:spPr>
        <p:txBody>
          <a:bodyPr/>
          <a:lstStyle/>
          <a:p>
            <a:r>
              <a:rPr lang="en-US" sz="1050" b="1" dirty="0">
                <a:cs typeface="Arial" charset="0"/>
              </a:rPr>
              <a:t>Key Message: </a:t>
            </a:r>
            <a:r>
              <a:rPr lang="en-US" sz="1050" dirty="0">
                <a:cs typeface="Arial" charset="0"/>
              </a:rPr>
              <a:t>Full road closures are becoming a popular transportation management strategy.</a:t>
            </a:r>
          </a:p>
          <a:p>
            <a:r>
              <a:rPr lang="en-US" sz="1050" b="1" dirty="0">
                <a:cs typeface="Arial" charset="0"/>
              </a:rPr>
              <a:t>Estimated Presentation Time:</a:t>
            </a:r>
          </a:p>
          <a:p>
            <a:r>
              <a:rPr lang="en-US" sz="1050" b="1" dirty="0">
                <a:cs typeface="Arial" charset="0"/>
              </a:rPr>
              <a:t>Explanation of Cues/Builds:</a:t>
            </a:r>
          </a:p>
          <a:p>
            <a:r>
              <a:rPr lang="en-US" sz="1050" b="1" dirty="0">
                <a:cs typeface="Arial" charset="0"/>
              </a:rPr>
              <a:t>Suggested Comments: </a:t>
            </a:r>
            <a:r>
              <a:rPr lang="en-US" sz="1050" dirty="0">
                <a:cs typeface="Arial" charset="0"/>
              </a:rPr>
              <a:t>When work under traffic first became necessary, it was common to close the road and complete work in the closed roadway section. However as traffic volumes increased and work under traffic became necessary on the Interstate system, closing the road was rarely used. Lane closures on high speed roadways put the workers and moving traffic very close. Working in one or two lanes at a time also slows the progress of work. Recently in an attempt to shorten the duration of work zones, agencies have closed major urban routes and done work on a full-time basis while the road was closed. Experience with full road closures has been very good and has reduced the time a road is affected by reconstruction. Total closures involve detours.</a:t>
            </a:r>
          </a:p>
          <a:p>
            <a:r>
              <a:rPr lang="en-US" sz="1050" b="1" dirty="0">
                <a:cs typeface="Arial" charset="0"/>
              </a:rPr>
              <a:t>Suggested Questions: </a:t>
            </a:r>
            <a:r>
              <a:rPr lang="en-US" sz="1050" dirty="0">
                <a:cs typeface="Arial" charset="0"/>
              </a:rPr>
              <a:t>Would you consider a total closure? Any experiences with total closures in the room?</a:t>
            </a:r>
            <a:endParaRPr lang="en-US" sz="1050" b="1" dirty="0">
              <a:cs typeface="Arial" charset="0"/>
            </a:endParaRPr>
          </a:p>
          <a:p>
            <a:r>
              <a:rPr lang="en-US" sz="1050" b="1" dirty="0">
                <a:cs typeface="Arial" charset="0"/>
              </a:rPr>
              <a:t>Additional Information: </a:t>
            </a:r>
            <a:r>
              <a:rPr lang="en-US" sz="1050" i="1" dirty="0">
                <a:cs typeface="Arial" charset="0"/>
              </a:rPr>
              <a:t>Full road closure: a construction work zone mitigation strategy </a:t>
            </a:r>
            <a:r>
              <a:rPr lang="en-US" sz="1050" dirty="0">
                <a:cs typeface="Arial" charset="0"/>
              </a:rPr>
              <a:t>wherein traffic operations are removed or suspended in either one or two directions on a segment of roadway or ramp. When roadway traffic is completely eliminated, construction efficiency and the resultant quality of permanent features (i.e., bridge and pavements) are maximized, while the time required for completion is minimized. Contract provisions (i.e., liquidated damages) should reflect the degree of disruption that this strategy involves.</a:t>
            </a:r>
          </a:p>
          <a:p>
            <a:r>
              <a:rPr lang="en-US" sz="1050" dirty="0"/>
              <a:t>Full road closure is designed to eliminate the exposure of motorists to work zones and workers to traffic by temporarily closing a facility for rehabilitation or maintenance. During full road closure, traffic is detoured, allowing workers full access to roadway facilities. It is not suitable for all construction situations. In applicable situations, use of full road closure can result in positive public sentiment, increased productivity, reduced project duration, increased safety and/or a shortened risk period, and in some cases cost savings. A full closure approach may be used for an extended period of time, on weekends or nights, or directionally on a segment of roadway.</a:t>
            </a:r>
            <a:endParaRPr lang="en-US" sz="1050" dirty="0">
              <a:cs typeface="Arial" charset="0"/>
            </a:endParaRPr>
          </a:p>
          <a:p>
            <a:r>
              <a:rPr lang="en-US" sz="1050" b="1" dirty="0">
                <a:cs typeface="Arial" charset="0"/>
              </a:rPr>
              <a:t>Possible Problems: </a:t>
            </a:r>
            <a:r>
              <a:rPr lang="en-US" sz="1050" dirty="0">
                <a:cs typeface="Arial" charset="0"/>
              </a:rPr>
              <a:t>None</a:t>
            </a:r>
            <a:endParaRPr lang="en-US" sz="1050" b="1" dirty="0">
              <a:cs typeface="Arial" charset="0"/>
            </a:endParaRPr>
          </a:p>
          <a:p>
            <a:endParaRPr lang="en-US" sz="1100" dirty="0">
              <a:cs typeface="Arial" charset="0"/>
            </a:endParaRPr>
          </a:p>
        </p:txBody>
      </p:sp>
    </p:spTree>
    <p:extLst>
      <p:ext uri="{BB962C8B-B14F-4D97-AF65-F5344CB8AC3E}">
        <p14:creationId xmlns:p14="http://schemas.microsoft.com/office/powerpoint/2010/main" val="2370718406"/>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2626" name="Slide Image Placeholder 1"/>
          <p:cNvSpPr>
            <a:spLocks noGrp="1" noRot="1" noChangeAspect="1" noTextEdit="1"/>
          </p:cNvSpPr>
          <p:nvPr>
            <p:ph type="sldImg"/>
          </p:nvPr>
        </p:nvSpPr>
        <p:spPr>
          <a:ln/>
        </p:spPr>
      </p:sp>
      <p:sp>
        <p:nvSpPr>
          <p:cNvPr id="282627" name="Notes Placeholder 2"/>
          <p:cNvSpPr>
            <a:spLocks noGrp="1"/>
          </p:cNvSpPr>
          <p:nvPr>
            <p:ph type="body" idx="1"/>
          </p:nvPr>
        </p:nvSpPr>
        <p:spPr>
          <a:noFill/>
          <a:ln/>
        </p:spPr>
        <p:txBody>
          <a:bodyPr/>
          <a:lstStyle/>
          <a:p>
            <a:r>
              <a:rPr lang="en-US" b="1" dirty="0">
                <a:cs typeface="Arial" charset="0"/>
              </a:rPr>
              <a:t>Key Message: </a:t>
            </a:r>
            <a:r>
              <a:rPr lang="en-US" dirty="0">
                <a:cs typeface="Arial" charset="0"/>
              </a:rPr>
              <a:t>Full road closures are becoming a popular transportation management strategy.</a:t>
            </a:r>
          </a:p>
          <a:p>
            <a:r>
              <a:rPr lang="en-US" b="1" dirty="0">
                <a:cs typeface="Arial" charset="0"/>
              </a:rPr>
              <a:t>Estimated Presentation Time:</a:t>
            </a:r>
          </a:p>
          <a:p>
            <a:r>
              <a:rPr lang="en-US" b="1" dirty="0">
                <a:cs typeface="Arial" charset="0"/>
              </a:rPr>
              <a:t>Explanation of Cues/Builds:</a:t>
            </a:r>
          </a:p>
          <a:p>
            <a:r>
              <a:rPr lang="en-US" b="1" dirty="0">
                <a:cs typeface="Arial" charset="0"/>
              </a:rPr>
              <a:t>Suggested Comments: </a:t>
            </a:r>
            <a:r>
              <a:rPr lang="en-US" dirty="0">
                <a:cs typeface="Arial" charset="0"/>
              </a:rPr>
              <a:t>There are several successful stories. Here are just 3. For more information, refer to this website.</a:t>
            </a:r>
          </a:p>
          <a:p>
            <a:r>
              <a:rPr lang="en-US" b="1" dirty="0">
                <a:cs typeface="Arial" charset="0"/>
              </a:rPr>
              <a:t>Suggested Questions: </a:t>
            </a:r>
            <a:r>
              <a:rPr lang="en-US" dirty="0">
                <a:cs typeface="Arial" charset="0"/>
              </a:rPr>
              <a:t>Would you consider a total closure? Any experiences with total closures in the room?</a:t>
            </a:r>
            <a:endParaRPr lang="en-US" b="1" dirty="0">
              <a:cs typeface="Arial" charset="0"/>
            </a:endParaRPr>
          </a:p>
          <a:p>
            <a:pPr marL="0" lvl="1"/>
            <a:r>
              <a:rPr lang="en-US" b="1" dirty="0">
                <a:latin typeface="Arial" panose="020B0604020202020204" pitchFamily="34" charset="0"/>
              </a:rPr>
              <a:t>Additional Information: </a:t>
            </a:r>
            <a:r>
              <a:rPr lang="en-US" dirty="0">
                <a:latin typeface="Arial" panose="020B0604020202020204" pitchFamily="34" charset="0"/>
              </a:rPr>
              <a:t>Refer to report: http://www.ops.fhwa.dot.gov/wz/construction/full_rd_closures.htm</a:t>
            </a:r>
          </a:p>
          <a:p>
            <a:r>
              <a:rPr lang="en-US" b="1" dirty="0">
                <a:cs typeface="Arial" charset="0"/>
              </a:rPr>
              <a:t>Possible Problems: </a:t>
            </a:r>
            <a:r>
              <a:rPr lang="en-US" dirty="0">
                <a:cs typeface="Arial" charset="0"/>
              </a:rPr>
              <a:t>None</a:t>
            </a:r>
            <a:endParaRPr lang="en-US" b="1" dirty="0">
              <a:cs typeface="Arial" charset="0"/>
            </a:endParaRPr>
          </a:p>
          <a:p>
            <a:endParaRPr lang="en-US" dirty="0">
              <a:cs typeface="Arial" charset="0"/>
            </a:endParaRPr>
          </a:p>
        </p:txBody>
      </p:sp>
    </p:spTree>
    <p:extLst>
      <p:ext uri="{BB962C8B-B14F-4D97-AF65-F5344CB8AC3E}">
        <p14:creationId xmlns:p14="http://schemas.microsoft.com/office/powerpoint/2010/main" val="658718914"/>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3650" name="Slide Image Placeholder 1"/>
          <p:cNvSpPr>
            <a:spLocks noGrp="1" noRot="1" noChangeAspect="1" noTextEdit="1"/>
          </p:cNvSpPr>
          <p:nvPr>
            <p:ph type="sldImg"/>
          </p:nvPr>
        </p:nvSpPr>
        <p:spPr>
          <a:ln/>
        </p:spPr>
      </p:sp>
      <p:sp>
        <p:nvSpPr>
          <p:cNvPr id="283651" name="Notes Placeholder 2"/>
          <p:cNvSpPr>
            <a:spLocks noGrp="1"/>
          </p:cNvSpPr>
          <p:nvPr>
            <p:ph type="body" idx="1"/>
          </p:nvPr>
        </p:nvSpPr>
        <p:spPr>
          <a:noFill/>
          <a:ln/>
        </p:spPr>
        <p:txBody>
          <a:bodyPr/>
          <a:lstStyle/>
          <a:p>
            <a:pPr eaLnBrk="1" hangingPunct="1"/>
            <a:r>
              <a:rPr lang="en-US" b="1" dirty="0">
                <a:cs typeface="Arial" charset="0"/>
              </a:rPr>
              <a:t>Key Message: </a:t>
            </a:r>
            <a:r>
              <a:rPr lang="en-US" dirty="0">
                <a:cs typeface="Arial" charset="0"/>
              </a:rPr>
              <a:t>Discuss benefits of total closures</a:t>
            </a:r>
          </a:p>
          <a:p>
            <a:pPr eaLnBrk="1" hangingPunct="1"/>
            <a:r>
              <a:rPr lang="en-US" b="1" dirty="0">
                <a:cs typeface="Arial" charset="0"/>
              </a:rPr>
              <a:t>Est. Presentation Time: </a:t>
            </a:r>
            <a:r>
              <a:rPr lang="en-US" dirty="0">
                <a:cs typeface="Arial" charset="0"/>
              </a:rPr>
              <a:t>1 minute(s)</a:t>
            </a:r>
          </a:p>
          <a:p>
            <a:pPr eaLnBrk="1" hangingPunct="1"/>
            <a:r>
              <a:rPr lang="en-US" b="1" dirty="0">
                <a:cs typeface="Arial" charset="0"/>
              </a:rPr>
              <a:t>Explanation of Cues/Builds: </a:t>
            </a:r>
            <a:r>
              <a:rPr lang="en-US" dirty="0">
                <a:cs typeface="Arial" charset="0"/>
              </a:rPr>
              <a:t>None</a:t>
            </a:r>
          </a:p>
          <a:p>
            <a:pPr eaLnBrk="1" hangingPunct="1"/>
            <a:r>
              <a:rPr lang="en-US" b="1" dirty="0">
                <a:cs typeface="Arial" charset="0"/>
              </a:rPr>
              <a:t>Suggested Comments: </a:t>
            </a:r>
            <a:r>
              <a:rPr lang="en-US" dirty="0">
                <a:cs typeface="Arial" charset="0"/>
              </a:rPr>
              <a:t>Full road closure is an approach designed to eliminate the exposure of motorists to work zones and workers to traffic by temporarily closing a facility for rehabilitation or maintenance. During full road closure, traffic is detoured, allowing full access to roadway facilities. It is not suitable for all construction situations. In applicable situations, use of full road closure can result in positive public sentiment, increased productivity, reduced project duration, increased safety and/or a shortened risk period, and in some cases cost savings. A full closure approach may be used for an extended period of time, on weekends or nights, or directionally on a segment of roadway. Full closures help in three ways: 1) safer working conditions, 2) faster completion and 3) lower cost!</a:t>
            </a:r>
          </a:p>
          <a:p>
            <a:pPr eaLnBrk="1" hangingPunct="1"/>
            <a:r>
              <a:rPr lang="en-US" b="1" dirty="0">
                <a:cs typeface="Arial" charset="0"/>
              </a:rPr>
              <a:t>Suggested Questions: </a:t>
            </a:r>
            <a:r>
              <a:rPr lang="en-US" dirty="0">
                <a:cs typeface="Arial" charset="0"/>
              </a:rPr>
              <a:t>What are the benefits of full closures?</a:t>
            </a:r>
          </a:p>
          <a:p>
            <a:pPr eaLnBrk="1" hangingPunct="1"/>
            <a:r>
              <a:rPr lang="en-US" b="1" dirty="0">
                <a:cs typeface="Arial" charset="0"/>
              </a:rPr>
              <a:t>Additional Information: </a:t>
            </a:r>
            <a:r>
              <a:rPr lang="en-US" dirty="0">
                <a:cs typeface="Arial" charset="0"/>
              </a:rPr>
              <a:t>None</a:t>
            </a:r>
          </a:p>
          <a:p>
            <a:pPr eaLnBrk="1" hangingPunct="1"/>
            <a:r>
              <a:rPr lang="en-US" b="1" dirty="0">
                <a:cs typeface="Arial" charset="0"/>
              </a:rPr>
              <a:t>Possible Problems: </a:t>
            </a:r>
            <a:r>
              <a:rPr lang="en-US" dirty="0">
                <a:cs typeface="Arial" charset="0"/>
              </a:rPr>
              <a:t>None</a:t>
            </a:r>
          </a:p>
          <a:p>
            <a:endParaRPr lang="en-US" dirty="0">
              <a:cs typeface="Arial" charset="0"/>
            </a:endParaRPr>
          </a:p>
        </p:txBody>
      </p:sp>
    </p:spTree>
    <p:extLst>
      <p:ext uri="{BB962C8B-B14F-4D97-AF65-F5344CB8AC3E}">
        <p14:creationId xmlns:p14="http://schemas.microsoft.com/office/powerpoint/2010/main" val="3753989378"/>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4674" name="Slide Image Placeholder 1"/>
          <p:cNvSpPr>
            <a:spLocks noGrp="1" noRot="1" noChangeAspect="1" noTextEdit="1"/>
          </p:cNvSpPr>
          <p:nvPr>
            <p:ph type="sldImg"/>
          </p:nvPr>
        </p:nvSpPr>
        <p:spPr>
          <a:ln/>
        </p:spPr>
      </p:sp>
      <p:sp>
        <p:nvSpPr>
          <p:cNvPr id="284675" name="Notes Placeholder 2"/>
          <p:cNvSpPr>
            <a:spLocks noGrp="1"/>
          </p:cNvSpPr>
          <p:nvPr>
            <p:ph type="body" idx="1"/>
          </p:nvPr>
        </p:nvSpPr>
        <p:spPr>
          <a:noFill/>
          <a:ln/>
        </p:spPr>
        <p:txBody>
          <a:bodyPr/>
          <a:lstStyle/>
          <a:p>
            <a:pPr eaLnBrk="1" hangingPunct="1"/>
            <a:r>
              <a:rPr lang="en-US" b="1" dirty="0">
                <a:cs typeface="Arial" charset="0"/>
              </a:rPr>
              <a:t>Key Message: </a:t>
            </a:r>
            <a:r>
              <a:rPr lang="en-US" dirty="0">
                <a:cs typeface="Arial" charset="0"/>
              </a:rPr>
              <a:t>Discuss drawbacks of total closures</a:t>
            </a:r>
          </a:p>
          <a:p>
            <a:pPr eaLnBrk="1" hangingPunct="1"/>
            <a:r>
              <a:rPr lang="en-US" b="1" dirty="0">
                <a:cs typeface="Arial" charset="0"/>
              </a:rPr>
              <a:t>Est. Presentation Time: </a:t>
            </a:r>
            <a:r>
              <a:rPr lang="en-US" dirty="0">
                <a:cs typeface="Arial" charset="0"/>
              </a:rPr>
              <a:t>1 minute(s)</a:t>
            </a:r>
          </a:p>
          <a:p>
            <a:pPr eaLnBrk="1" hangingPunct="1"/>
            <a:r>
              <a:rPr lang="en-US" b="1" dirty="0">
                <a:cs typeface="Arial" charset="0"/>
              </a:rPr>
              <a:t>Explanation of Cues/Builds: </a:t>
            </a:r>
            <a:r>
              <a:rPr lang="en-US" dirty="0">
                <a:cs typeface="Arial" charset="0"/>
              </a:rPr>
              <a:t>None</a:t>
            </a:r>
          </a:p>
          <a:p>
            <a:pPr eaLnBrk="1" hangingPunct="1"/>
            <a:r>
              <a:rPr lang="en-US" b="1" dirty="0">
                <a:cs typeface="Arial" charset="0"/>
              </a:rPr>
              <a:t>Suggested Comments: </a:t>
            </a:r>
            <a:r>
              <a:rPr lang="en-US" dirty="0">
                <a:cs typeface="Arial" charset="0"/>
              </a:rPr>
              <a:t>Self explanatory. Alternate routes need to be suited for the additional volume, including extra truck weight and widths. If public outreach is not properly done, the number of public complaints may increase. It is ESSENTIAL to the project to have a well-organized public information campaign.</a:t>
            </a:r>
          </a:p>
          <a:p>
            <a:pPr eaLnBrk="1" hangingPunct="1"/>
            <a:r>
              <a:rPr lang="en-US" b="1" dirty="0">
                <a:cs typeface="Arial" charset="0"/>
              </a:rPr>
              <a:t>Suggested Questions: </a:t>
            </a:r>
            <a:r>
              <a:rPr lang="en-US" dirty="0">
                <a:cs typeface="Arial" charset="0"/>
              </a:rPr>
              <a:t>What are the benefits of full closures?</a:t>
            </a:r>
          </a:p>
          <a:p>
            <a:pPr eaLnBrk="1" hangingPunct="1"/>
            <a:r>
              <a:rPr lang="en-US" b="1" dirty="0">
                <a:cs typeface="Arial" charset="0"/>
              </a:rPr>
              <a:t>Additional Information: </a:t>
            </a:r>
            <a:r>
              <a:rPr lang="en-US" dirty="0">
                <a:cs typeface="Arial" charset="0"/>
              </a:rPr>
              <a:t>None</a:t>
            </a:r>
          </a:p>
          <a:p>
            <a:pPr eaLnBrk="1" hangingPunct="1"/>
            <a:r>
              <a:rPr lang="en-US" b="1" dirty="0">
                <a:cs typeface="Arial" charset="0"/>
              </a:rPr>
              <a:t>Possible Problems: </a:t>
            </a:r>
            <a:r>
              <a:rPr lang="en-US" dirty="0">
                <a:cs typeface="Arial" charset="0"/>
              </a:rPr>
              <a:t>None</a:t>
            </a:r>
          </a:p>
          <a:p>
            <a:endParaRPr lang="en-US" dirty="0">
              <a:cs typeface="Arial" charset="0"/>
            </a:endParaRPr>
          </a:p>
        </p:txBody>
      </p:sp>
    </p:spTree>
    <p:extLst>
      <p:ext uri="{BB962C8B-B14F-4D97-AF65-F5344CB8AC3E}">
        <p14:creationId xmlns:p14="http://schemas.microsoft.com/office/powerpoint/2010/main" val="245775380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02" name="Rectangle 7"/>
          <p:cNvSpPr>
            <a:spLocks noGrp="1" noChangeArrowheads="1"/>
          </p:cNvSpPr>
          <p:nvPr>
            <p:ph type="sldNum" sz="quarter" idx="4294967295"/>
          </p:nvPr>
        </p:nvSpPr>
        <p:spPr bwMode="auto">
          <a:xfrm>
            <a:off x="3884613" y="8685213"/>
            <a:ext cx="2971800" cy="457200"/>
          </a:xfrm>
          <a:prstGeom prst="rect">
            <a:avLst/>
          </a:prstGeom>
          <a:noFill/>
          <a:ln>
            <a:miter lim="800000"/>
            <a:headEnd/>
            <a:tailEnd/>
          </a:ln>
        </p:spPr>
        <p:txBody>
          <a:bodyPr/>
          <a:lstStyle/>
          <a:p>
            <a:fld id="{FA00EC79-7E61-465F-BC31-BFE2913B8D4F}" type="slidenum">
              <a:rPr lang="en-US"/>
              <a:pPr/>
              <a:t>8</a:t>
            </a:fld>
            <a:endParaRPr lang="en-US" dirty="0"/>
          </a:p>
        </p:txBody>
      </p:sp>
      <p:sp>
        <p:nvSpPr>
          <p:cNvPr id="204803" name="Rectangle 2"/>
          <p:cNvSpPr>
            <a:spLocks noGrp="1" noRot="1" noChangeAspect="1" noChangeArrowheads="1" noTextEdit="1"/>
          </p:cNvSpPr>
          <p:nvPr>
            <p:ph type="sldImg"/>
          </p:nvPr>
        </p:nvSpPr>
        <p:spPr>
          <a:ln/>
        </p:spPr>
      </p:sp>
      <p:sp>
        <p:nvSpPr>
          <p:cNvPr id="204804" name="Rectangle 3"/>
          <p:cNvSpPr>
            <a:spLocks noGrp="1" noChangeArrowheads="1"/>
          </p:cNvSpPr>
          <p:nvPr>
            <p:ph type="body" idx="1"/>
          </p:nvPr>
        </p:nvSpPr>
        <p:spPr>
          <a:noFill/>
          <a:ln/>
        </p:spPr>
        <p:txBody>
          <a:bodyPr/>
          <a:lstStyle/>
          <a:p>
            <a:pPr eaLnBrk="1" hangingPunct="1"/>
            <a:r>
              <a:rPr lang="en-US" b="1" dirty="0">
                <a:cs typeface="Arial" charset="0"/>
              </a:rPr>
              <a:t>Key Message: </a:t>
            </a:r>
            <a:r>
              <a:rPr lang="en-US" dirty="0">
                <a:cs typeface="Arial" charset="0"/>
              </a:rPr>
              <a:t>Introduce the MUTCD</a:t>
            </a:r>
          </a:p>
          <a:p>
            <a:pPr eaLnBrk="1" hangingPunct="1"/>
            <a:r>
              <a:rPr lang="en-US" b="1" dirty="0">
                <a:cs typeface="Arial" charset="0"/>
              </a:rPr>
              <a:t>Est. Presentation Time: </a:t>
            </a:r>
            <a:r>
              <a:rPr lang="en-US" dirty="0">
                <a:cs typeface="Arial" charset="0"/>
              </a:rPr>
              <a:t>1-2 minute(s)</a:t>
            </a:r>
            <a:endParaRPr lang="en-US" b="1" dirty="0">
              <a:cs typeface="Arial" charset="0"/>
            </a:endParaRPr>
          </a:p>
          <a:p>
            <a:pPr eaLnBrk="1" hangingPunct="1"/>
            <a:r>
              <a:rPr lang="en-US" b="1" dirty="0">
                <a:cs typeface="Arial" charset="0"/>
              </a:rPr>
              <a:t>Explanation of Cues/Builds: </a:t>
            </a:r>
            <a:r>
              <a:rPr lang="en-US" dirty="0">
                <a:cs typeface="Arial" charset="0"/>
              </a:rPr>
              <a:t>None</a:t>
            </a:r>
          </a:p>
          <a:p>
            <a:pPr eaLnBrk="1" hangingPunct="1"/>
            <a:r>
              <a:rPr lang="en-US" b="1" dirty="0">
                <a:cs typeface="Arial" charset="0"/>
              </a:rPr>
              <a:t>Suggested Comments: </a:t>
            </a:r>
            <a:r>
              <a:rPr lang="en-US" dirty="0">
                <a:cs typeface="Arial" charset="0"/>
              </a:rPr>
              <a:t>The current edition (200) replaced the “2003” edition. It will become effective on January 15, 2012</a:t>
            </a:r>
            <a:endParaRPr lang="en-US" b="1" dirty="0">
              <a:cs typeface="Arial" charset="0"/>
            </a:endParaRPr>
          </a:p>
          <a:p>
            <a:pPr eaLnBrk="1" hangingPunct="1"/>
            <a:r>
              <a:rPr lang="en-US" b="1" dirty="0">
                <a:cs typeface="Arial" charset="0"/>
              </a:rPr>
              <a:t>Suggested Questions: </a:t>
            </a:r>
            <a:r>
              <a:rPr lang="en-US" dirty="0">
                <a:cs typeface="Arial" charset="0"/>
              </a:rPr>
              <a:t>Who publishes the MUTCD?</a:t>
            </a:r>
          </a:p>
          <a:p>
            <a:pPr eaLnBrk="1" hangingPunct="1"/>
            <a:r>
              <a:rPr lang="en-US" b="1" dirty="0">
                <a:cs typeface="Arial" charset="0"/>
              </a:rPr>
              <a:t>Additional Information: </a:t>
            </a:r>
            <a:r>
              <a:rPr lang="en-US" dirty="0">
                <a:cs typeface="Arial" charset="0"/>
              </a:rPr>
              <a:t>http://mutcd.fhwa.dot.gov</a:t>
            </a:r>
          </a:p>
          <a:p>
            <a:pPr eaLnBrk="1" hangingPunct="1"/>
            <a:r>
              <a:rPr lang="en-US" b="1" dirty="0">
                <a:cs typeface="Arial" charset="0"/>
              </a:rPr>
              <a:t>Possible Problems: </a:t>
            </a:r>
            <a:r>
              <a:rPr lang="en-US" dirty="0">
                <a:cs typeface="Arial" charset="0"/>
              </a:rPr>
              <a:t>Some may ask if the MUTCD applies in private areas, like shopping center parking lots. Unless there is an ordinance, the answer is no, since there is no way to enforce it.</a:t>
            </a:r>
          </a:p>
          <a:p>
            <a:pPr eaLnBrk="1" hangingPunct="1"/>
            <a:endParaRPr lang="en-US" dirty="0">
              <a:cs typeface="Arial" charset="0"/>
            </a:endParaRPr>
          </a:p>
        </p:txBody>
      </p:sp>
    </p:spTree>
    <p:extLst>
      <p:ext uri="{BB962C8B-B14F-4D97-AF65-F5344CB8AC3E}">
        <p14:creationId xmlns:p14="http://schemas.microsoft.com/office/powerpoint/2010/main" val="2266458537"/>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5698" name="Rectangle 2"/>
          <p:cNvSpPr>
            <a:spLocks noGrp="1" noChangeArrowheads="1"/>
          </p:cNvSpPr>
          <p:nvPr>
            <p:ph type="hdr" sz="quarter" idx="4294967295"/>
          </p:nvPr>
        </p:nvSpPr>
        <p:spPr bwMode="auto">
          <a:xfrm>
            <a:off x="0" y="0"/>
            <a:ext cx="2971800" cy="457200"/>
          </a:xfrm>
          <a:prstGeom prst="rect">
            <a:avLst/>
          </a:prstGeom>
          <a:noFill/>
          <a:ln>
            <a:miter lim="800000"/>
            <a:headEnd/>
            <a:tailEnd/>
          </a:ln>
        </p:spPr>
        <p:txBody>
          <a:bodyPr/>
          <a:lstStyle/>
          <a:p>
            <a:r>
              <a:rPr lang="en-US" dirty="0">
                <a:latin typeface="Arial" panose="020B0604020202020204" pitchFamily="34" charset="0"/>
              </a:rPr>
              <a:t>Advanced Work Zone Design and Management</a:t>
            </a:r>
          </a:p>
        </p:txBody>
      </p:sp>
      <p:sp>
        <p:nvSpPr>
          <p:cNvPr id="285699" name="Rectangle 3"/>
          <p:cNvSpPr>
            <a:spLocks noGrp="1" noChangeArrowheads="1"/>
          </p:cNvSpPr>
          <p:nvPr>
            <p:ph type="dt" sz="quarter" idx="4294967295"/>
          </p:nvPr>
        </p:nvSpPr>
        <p:spPr bwMode="auto">
          <a:xfrm>
            <a:off x="3884613" y="0"/>
            <a:ext cx="2971800" cy="457200"/>
          </a:xfrm>
          <a:prstGeom prst="rect">
            <a:avLst/>
          </a:prstGeom>
          <a:noFill/>
          <a:ln>
            <a:miter lim="800000"/>
            <a:headEnd/>
            <a:tailEnd/>
          </a:ln>
        </p:spPr>
        <p:txBody>
          <a:bodyPr/>
          <a:lstStyle/>
          <a:p>
            <a:r>
              <a:rPr lang="en-US" dirty="0">
                <a:latin typeface="Arial" panose="020B0604020202020204" pitchFamily="34" charset="0"/>
              </a:rPr>
              <a:t>Transportation Management Strategies and Plans</a:t>
            </a:r>
          </a:p>
        </p:txBody>
      </p:sp>
      <p:sp>
        <p:nvSpPr>
          <p:cNvPr id="285700" name="Rectangle 2"/>
          <p:cNvSpPr>
            <a:spLocks noGrp="1" noRot="1" noChangeAspect="1" noChangeArrowheads="1" noTextEdit="1"/>
          </p:cNvSpPr>
          <p:nvPr>
            <p:ph type="sldImg"/>
          </p:nvPr>
        </p:nvSpPr>
        <p:spPr>
          <a:ln/>
        </p:spPr>
      </p:sp>
      <p:sp>
        <p:nvSpPr>
          <p:cNvPr id="285701" name="Rectangle 3"/>
          <p:cNvSpPr>
            <a:spLocks noGrp="1" noChangeArrowheads="1"/>
          </p:cNvSpPr>
          <p:nvPr>
            <p:ph type="body" idx="1"/>
          </p:nvPr>
        </p:nvSpPr>
        <p:spPr>
          <a:noFill/>
          <a:ln/>
        </p:spPr>
        <p:txBody>
          <a:bodyPr/>
          <a:lstStyle/>
          <a:p>
            <a:r>
              <a:rPr lang="en-US" b="1" dirty="0">
                <a:cs typeface="Arial" charset="0"/>
              </a:rPr>
              <a:t>Key Message:</a:t>
            </a:r>
            <a:r>
              <a:rPr lang="en-US" dirty="0">
                <a:cs typeface="Arial" charset="0"/>
              </a:rPr>
              <a:t> Permanent guide signs may need to be altered during a full road closure.</a:t>
            </a:r>
            <a:endParaRPr lang="en-US" b="1" dirty="0">
              <a:cs typeface="Arial" charset="0"/>
            </a:endParaRPr>
          </a:p>
          <a:p>
            <a:r>
              <a:rPr lang="en-US" b="1" dirty="0">
                <a:cs typeface="Arial" charset="0"/>
              </a:rPr>
              <a:t>Estimated Presentation Time:</a:t>
            </a:r>
          </a:p>
          <a:p>
            <a:r>
              <a:rPr lang="en-US" b="1" dirty="0">
                <a:cs typeface="Arial" charset="0"/>
              </a:rPr>
              <a:t>Explanation of Cues/Builds:</a:t>
            </a:r>
          </a:p>
          <a:p>
            <a:r>
              <a:rPr lang="en-US" b="1" dirty="0">
                <a:cs typeface="Arial" charset="0"/>
              </a:rPr>
              <a:t>Suggested Comments: </a:t>
            </a:r>
            <a:r>
              <a:rPr lang="en-US" dirty="0">
                <a:cs typeface="Arial" charset="0"/>
              </a:rPr>
              <a:t>This picture shows some of the advanced guide signing and how it was altered for an extended full road closure in Columbus, Ohio.</a:t>
            </a:r>
          </a:p>
          <a:p>
            <a:r>
              <a:rPr lang="en-US" b="1" dirty="0">
                <a:cs typeface="Arial" charset="0"/>
              </a:rPr>
              <a:t>Suggested Questions:</a:t>
            </a:r>
          </a:p>
          <a:p>
            <a:r>
              <a:rPr lang="en-US" b="1" dirty="0">
                <a:cs typeface="Arial" charset="0"/>
              </a:rPr>
              <a:t>Additional Information:</a:t>
            </a:r>
          </a:p>
          <a:p>
            <a:r>
              <a:rPr lang="en-US" b="1" dirty="0">
                <a:cs typeface="Arial" charset="0"/>
              </a:rPr>
              <a:t>Possible Problems:</a:t>
            </a:r>
          </a:p>
        </p:txBody>
      </p:sp>
    </p:spTree>
    <p:extLst>
      <p:ext uri="{BB962C8B-B14F-4D97-AF65-F5344CB8AC3E}">
        <p14:creationId xmlns:p14="http://schemas.microsoft.com/office/powerpoint/2010/main" val="2384126813"/>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24" name="Rectangle 2"/>
          <p:cNvSpPr>
            <a:spLocks noGrp="1" noRot="1" noChangeAspect="1" noChangeArrowheads="1" noTextEdit="1"/>
          </p:cNvSpPr>
          <p:nvPr>
            <p:ph type="sldImg"/>
          </p:nvPr>
        </p:nvSpPr>
        <p:spPr>
          <a:ln/>
        </p:spPr>
      </p:sp>
      <p:sp>
        <p:nvSpPr>
          <p:cNvPr id="286725" name="Rectangle 3"/>
          <p:cNvSpPr>
            <a:spLocks noGrp="1" noChangeArrowheads="1"/>
          </p:cNvSpPr>
          <p:nvPr>
            <p:ph type="body" idx="1"/>
          </p:nvPr>
        </p:nvSpPr>
        <p:spPr>
          <a:noFill/>
          <a:ln/>
        </p:spPr>
        <p:txBody>
          <a:bodyPr/>
          <a:lstStyle/>
          <a:p>
            <a:r>
              <a:rPr lang="en-US" b="1" dirty="0">
                <a:cs typeface="Arial" charset="0"/>
              </a:rPr>
              <a:t>Key Message: </a:t>
            </a:r>
            <a:r>
              <a:rPr lang="en-US" dirty="0">
                <a:cs typeface="Arial" charset="0"/>
              </a:rPr>
              <a:t>Full road closures may be safer for workers also.</a:t>
            </a:r>
          </a:p>
          <a:p>
            <a:r>
              <a:rPr lang="en-US" b="1" dirty="0">
                <a:cs typeface="Arial" charset="0"/>
              </a:rPr>
              <a:t>Estimated Presentation Time:</a:t>
            </a:r>
          </a:p>
          <a:p>
            <a:r>
              <a:rPr lang="en-US" b="1" dirty="0">
                <a:cs typeface="Arial" charset="0"/>
              </a:rPr>
              <a:t>Explanation of Cues/Builds:</a:t>
            </a:r>
          </a:p>
          <a:p>
            <a:r>
              <a:rPr lang="en-US" b="1" dirty="0">
                <a:cs typeface="Arial" charset="0"/>
              </a:rPr>
              <a:t>Suggested Comments: </a:t>
            </a:r>
            <a:r>
              <a:rPr lang="en-US" dirty="0">
                <a:cs typeface="Arial" charset="0"/>
              </a:rPr>
              <a:t>This picture shows the closure of one direction of traffic on I-84 in Portland. Crews are able to pave without working in traffic. </a:t>
            </a:r>
          </a:p>
          <a:p>
            <a:r>
              <a:rPr lang="en-US" b="1" dirty="0">
                <a:cs typeface="Arial" charset="0"/>
              </a:rPr>
              <a:t>Suggested Questions:</a:t>
            </a:r>
          </a:p>
          <a:p>
            <a:r>
              <a:rPr lang="en-US" b="1" dirty="0">
                <a:cs typeface="Arial" charset="0"/>
              </a:rPr>
              <a:t>Additional Information:</a:t>
            </a:r>
          </a:p>
          <a:p>
            <a:r>
              <a:rPr lang="en-US" b="1" dirty="0">
                <a:cs typeface="Arial" charset="0"/>
              </a:rPr>
              <a:t>Possible Problems:</a:t>
            </a:r>
          </a:p>
        </p:txBody>
      </p:sp>
    </p:spTree>
    <p:extLst>
      <p:ext uri="{BB962C8B-B14F-4D97-AF65-F5344CB8AC3E}">
        <p14:creationId xmlns:p14="http://schemas.microsoft.com/office/powerpoint/2010/main" val="3929916188"/>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7746" name="Rectangle 2"/>
          <p:cNvSpPr>
            <a:spLocks noGrp="1" noRot="1" noChangeAspect="1" noChangeArrowheads="1" noTextEdit="1"/>
          </p:cNvSpPr>
          <p:nvPr>
            <p:ph type="sldImg"/>
          </p:nvPr>
        </p:nvSpPr>
        <p:spPr>
          <a:ln/>
        </p:spPr>
      </p:sp>
      <p:sp>
        <p:nvSpPr>
          <p:cNvPr id="287747" name="Rectangle 3"/>
          <p:cNvSpPr>
            <a:spLocks noGrp="1" noChangeArrowheads="1"/>
          </p:cNvSpPr>
          <p:nvPr>
            <p:ph type="body" idx="1"/>
          </p:nvPr>
        </p:nvSpPr>
        <p:spPr>
          <a:noFill/>
          <a:ln/>
        </p:spPr>
        <p:txBody>
          <a:bodyPr/>
          <a:lstStyle/>
          <a:p>
            <a:r>
              <a:rPr lang="en-US" b="1" dirty="0">
                <a:cs typeface="Arial" charset="0"/>
              </a:rPr>
              <a:t>Key Message: </a:t>
            </a:r>
            <a:r>
              <a:rPr lang="en-US" dirty="0">
                <a:cs typeface="Arial" charset="0"/>
              </a:rPr>
              <a:t>Road closures also allow easier access for construction traffic.</a:t>
            </a:r>
            <a:endParaRPr lang="en-US" b="1" dirty="0">
              <a:cs typeface="Arial" charset="0"/>
            </a:endParaRPr>
          </a:p>
          <a:p>
            <a:r>
              <a:rPr lang="en-US" b="1" dirty="0">
                <a:cs typeface="Arial" charset="0"/>
              </a:rPr>
              <a:t>Estimated Presentation Time: </a:t>
            </a:r>
            <a:r>
              <a:rPr lang="en-US" dirty="0">
                <a:cs typeface="Arial" charset="0"/>
              </a:rPr>
              <a:t>1 minute</a:t>
            </a:r>
            <a:endParaRPr lang="en-US" b="1" dirty="0">
              <a:cs typeface="Arial" charset="0"/>
            </a:endParaRPr>
          </a:p>
          <a:p>
            <a:r>
              <a:rPr lang="en-US" b="1" dirty="0">
                <a:cs typeface="Arial" charset="0"/>
              </a:rPr>
              <a:t>Explanation of Cues/Builds:</a:t>
            </a:r>
          </a:p>
          <a:p>
            <a:r>
              <a:rPr lang="en-US" b="1" dirty="0">
                <a:cs typeface="Arial" charset="0"/>
              </a:rPr>
              <a:t>Suggested Comments: </a:t>
            </a:r>
            <a:r>
              <a:rPr lang="en-US" dirty="0">
                <a:cs typeface="Arial" charset="0"/>
              </a:rPr>
              <a:t>Here in Columbus, Ohio the entire roadway was closed and construction traffic was not delayed in getting to the work site.</a:t>
            </a:r>
          </a:p>
          <a:p>
            <a:r>
              <a:rPr lang="en-US" b="1" dirty="0">
                <a:cs typeface="Arial" charset="0"/>
              </a:rPr>
              <a:t>Suggested Questions:</a:t>
            </a:r>
          </a:p>
          <a:p>
            <a:r>
              <a:rPr lang="en-US" b="1" dirty="0">
                <a:cs typeface="Arial" charset="0"/>
              </a:rPr>
              <a:t>Additional Information:</a:t>
            </a:r>
          </a:p>
          <a:p>
            <a:r>
              <a:rPr lang="en-US" b="1" dirty="0">
                <a:cs typeface="Arial" charset="0"/>
              </a:rPr>
              <a:t>Possible Problems:</a:t>
            </a:r>
          </a:p>
        </p:txBody>
      </p:sp>
    </p:spTree>
    <p:extLst>
      <p:ext uri="{BB962C8B-B14F-4D97-AF65-F5344CB8AC3E}">
        <p14:creationId xmlns:p14="http://schemas.microsoft.com/office/powerpoint/2010/main" val="1977833549"/>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9794"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normAutofit fontScale="25000" lnSpcReduction="20000"/>
          </a:bodyPr>
          <a:lstStyle/>
          <a:p>
            <a:pPr>
              <a:defRPr/>
            </a:pPr>
            <a:r>
              <a:rPr lang="en-US" sz="4400" b="1" dirty="0"/>
              <a:t>Key Message: </a:t>
            </a:r>
            <a:r>
              <a:rPr lang="en-US" sz="4400" dirty="0"/>
              <a:t>Considerations Associated with Full Road Closure</a:t>
            </a:r>
          </a:p>
          <a:p>
            <a:pPr>
              <a:defRPr/>
            </a:pPr>
            <a:r>
              <a:rPr lang="en-US" sz="4400" b="1" dirty="0"/>
              <a:t>Estimated Presentation Time: </a:t>
            </a:r>
            <a:r>
              <a:rPr lang="en-US" sz="4400" dirty="0"/>
              <a:t>1 minute</a:t>
            </a:r>
            <a:endParaRPr lang="en-US" sz="4400" b="1" dirty="0"/>
          </a:p>
          <a:p>
            <a:pPr>
              <a:defRPr/>
            </a:pPr>
            <a:r>
              <a:rPr lang="en-US" sz="4400" b="1" dirty="0"/>
              <a:t>Explanation of Cues/Builds:</a:t>
            </a:r>
          </a:p>
          <a:p>
            <a:pPr>
              <a:defRPr/>
            </a:pPr>
            <a:r>
              <a:rPr lang="en-US" sz="4400" b="1" dirty="0"/>
              <a:t>Suggested Comments:</a:t>
            </a:r>
          </a:p>
          <a:p>
            <a:pPr>
              <a:defRPr/>
            </a:pPr>
            <a:r>
              <a:rPr lang="en-US" sz="4400" dirty="0"/>
              <a:t>• City/county agencies and personnel often need to be convinced of the feasibility of implementing a full closure strategy and the potential benefits that can be realized, compared to traditional means of performing rehabilitation under traffic.</a:t>
            </a:r>
          </a:p>
          <a:p>
            <a:pPr>
              <a:defRPr/>
            </a:pPr>
            <a:r>
              <a:rPr lang="en-US" sz="4400" dirty="0"/>
              <a:t>• Full closure projects are typically done on an accelerated schedule. Contractor and supplier ability to provide adequate amounts of resources (materials, equipment, crew, asphalt production facilities) to maintain an accelerated pace should be assessed prior to letting a project as a full closure.</a:t>
            </a:r>
          </a:p>
          <a:p>
            <a:pPr>
              <a:defRPr/>
            </a:pPr>
            <a:r>
              <a:rPr lang="en-US" sz="4400" dirty="0"/>
              <a:t>• Meeting the project completion deadline is particularly important when using full closure since this is often highly publicized as the date when the road will re-open. Therefore full closure projects may carry additional deadline pressure for those involved. This can accelerate decisions and limit the time for researching options when issues arise.</a:t>
            </a:r>
          </a:p>
          <a:p>
            <a:pPr>
              <a:defRPr/>
            </a:pPr>
            <a:r>
              <a:rPr lang="en-US" sz="4400" dirty="0"/>
              <a:t>• Impacts to business or entertainment venues can be a factor. Many of the project sites planned closures around events and considered impacts to businesses during the planning process. Full closure projects are often scheduled on a 24-hour work basis, so there is potential for impacts to local residents, including noise and light pollution. </a:t>
            </a:r>
          </a:p>
          <a:p>
            <a:pPr>
              <a:defRPr/>
            </a:pPr>
            <a:r>
              <a:rPr lang="en-US" sz="4400" dirty="0"/>
              <a:t>• Increases to traffic densities on alternate routes must be assessed, planned for, and managed. Depending on available alternate routes, there is a potential need for capacity improvements and operational enhancements that may require additional funding and coordination during the planning and programming phases.</a:t>
            </a:r>
          </a:p>
          <a:p>
            <a:pPr>
              <a:defRPr/>
            </a:pPr>
            <a:r>
              <a:rPr lang="en-US" sz="4400" b="1" dirty="0"/>
              <a:t>Suggested Questions:</a:t>
            </a:r>
          </a:p>
          <a:p>
            <a:pPr>
              <a:defRPr/>
            </a:pPr>
            <a:r>
              <a:rPr lang="en-US" sz="4400" b="1" dirty="0"/>
              <a:t>Additional Information: </a:t>
            </a:r>
            <a:r>
              <a:rPr lang="en-US" sz="4400" dirty="0"/>
              <a:t>Source: </a:t>
            </a:r>
            <a:r>
              <a:rPr lang="en-US" sz="4400" i="1" dirty="0"/>
              <a:t>Full Road Closure for Work Zone Operations</a:t>
            </a:r>
            <a:endParaRPr lang="en-US" sz="4400" b="1" dirty="0"/>
          </a:p>
          <a:p>
            <a:pPr>
              <a:defRPr/>
            </a:pPr>
            <a:r>
              <a:rPr lang="en-US" sz="4400" b="1" dirty="0"/>
              <a:t>Possible Problems:</a:t>
            </a:r>
            <a:r>
              <a:rPr lang="en-US" sz="4400" dirty="0"/>
              <a:t> None</a:t>
            </a:r>
            <a:endParaRPr lang="en-US" sz="4400" b="1" dirty="0"/>
          </a:p>
          <a:p>
            <a:pPr>
              <a:defRPr/>
            </a:pPr>
            <a:endParaRPr lang="en-US" dirty="0"/>
          </a:p>
        </p:txBody>
      </p:sp>
    </p:spTree>
    <p:extLst>
      <p:ext uri="{BB962C8B-B14F-4D97-AF65-F5344CB8AC3E}">
        <p14:creationId xmlns:p14="http://schemas.microsoft.com/office/powerpoint/2010/main" val="1594113824"/>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0818"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normAutofit fontScale="92500" lnSpcReduction="20000"/>
          </a:bodyPr>
          <a:lstStyle/>
          <a:p>
            <a:pPr>
              <a:defRPr/>
            </a:pPr>
            <a:r>
              <a:rPr lang="en-US" b="1" dirty="0"/>
              <a:t>Key Message: </a:t>
            </a:r>
            <a:r>
              <a:rPr lang="en-US" dirty="0"/>
              <a:t>Introduce alternative “closure” strategies</a:t>
            </a:r>
          </a:p>
          <a:p>
            <a:pPr>
              <a:defRPr/>
            </a:pPr>
            <a:r>
              <a:rPr lang="en-US" b="1" dirty="0"/>
              <a:t>Estimated Presentation Time: </a:t>
            </a:r>
            <a:r>
              <a:rPr lang="en-US" dirty="0"/>
              <a:t>1 minute</a:t>
            </a:r>
            <a:endParaRPr lang="en-US" b="1" dirty="0"/>
          </a:p>
          <a:p>
            <a:pPr>
              <a:defRPr/>
            </a:pPr>
            <a:r>
              <a:rPr lang="en-US" b="1" dirty="0"/>
              <a:t>Explanation of Cues/Builds:</a:t>
            </a:r>
          </a:p>
          <a:p>
            <a:pPr>
              <a:defRPr/>
            </a:pPr>
            <a:r>
              <a:rPr lang="en-US" b="1" dirty="0"/>
              <a:t>Suggested Comments:</a:t>
            </a:r>
          </a:p>
          <a:p>
            <a:pPr>
              <a:buFontTx/>
              <a:buChar char="-"/>
              <a:defRPr/>
            </a:pPr>
            <a:r>
              <a:rPr lang="en-US" dirty="0"/>
              <a:t>A limited capacity closure refers to removal or suspension of a portion of traffic operations directionally from a segment of roadway for the purpose of reconstruction and/or maintenance activities. Traffic can be suspended based on vehicle type (e.g., removing automobiles, allowing trucks to continue) and/or destination (e.g., removing through traffic while maintaining local traffic).</a:t>
            </a:r>
          </a:p>
          <a:p>
            <a:pPr>
              <a:defRPr/>
            </a:pPr>
            <a:r>
              <a:rPr lang="en-US" dirty="0"/>
              <a:t>-Many projects have utilized nighttime or off-peak closures to facilitate construction or maintenance operations. As defined in this report, a nighttime or off-peak closure is removal or suspension of traffic from a segment of roadway during the night or off-peak traffic periods for the purpose of reconstruction and/or maintenance activities. Often the work performed under nighttime closures requires complete access to the road such as bridge work or utilities repair.</a:t>
            </a:r>
          </a:p>
          <a:p>
            <a:pPr>
              <a:defRPr/>
            </a:pPr>
            <a:r>
              <a:rPr lang="en-US" dirty="0"/>
              <a:t>-Ramp closure, as defined in this report, requires the removal or suspension of traffic from a ramp or series of ramps for the purpose of rehabilitation or construction. Closing a ramp can eliminate the need for complex traffic control that addresses both traffic entering the facility and traffic already on the facility.</a:t>
            </a:r>
          </a:p>
          <a:p>
            <a:pPr>
              <a:defRPr/>
            </a:pPr>
            <a:r>
              <a:rPr lang="en-US" dirty="0"/>
              <a:t>-Intermittent closures are the removal or suspension of traffic from a segment of roadway for specified time increments, typically 5 to 30 minutes, while roadwork takes place. Examples of project types conducive to intermittent closures include utility work or bridge girder placement.</a:t>
            </a:r>
          </a:p>
          <a:p>
            <a:pPr>
              <a:defRPr/>
            </a:pPr>
            <a:r>
              <a:rPr lang="en-US" b="1" dirty="0"/>
              <a:t>Suggested Questions:</a:t>
            </a:r>
          </a:p>
          <a:p>
            <a:pPr>
              <a:defRPr/>
            </a:pPr>
            <a:r>
              <a:rPr lang="en-US" b="1" dirty="0"/>
              <a:t>Additional Information: </a:t>
            </a:r>
            <a:r>
              <a:rPr lang="en-US" dirty="0"/>
              <a:t>Source: </a:t>
            </a:r>
            <a:r>
              <a:rPr lang="en-US" i="1" dirty="0"/>
              <a:t>Full Road Closure for Work Zone Operations</a:t>
            </a:r>
            <a:endParaRPr lang="en-US" b="1" dirty="0"/>
          </a:p>
          <a:p>
            <a:pPr>
              <a:defRPr/>
            </a:pPr>
            <a:r>
              <a:rPr lang="en-US" b="1" dirty="0"/>
              <a:t>Possible Problems:</a:t>
            </a:r>
            <a:r>
              <a:rPr lang="en-US" dirty="0"/>
              <a:t> None</a:t>
            </a:r>
            <a:endParaRPr lang="en-US" b="1" dirty="0"/>
          </a:p>
          <a:p>
            <a:pPr>
              <a:defRPr/>
            </a:pPr>
            <a:endParaRPr lang="en-US" dirty="0"/>
          </a:p>
        </p:txBody>
      </p:sp>
    </p:spTree>
    <p:extLst>
      <p:ext uri="{BB962C8B-B14F-4D97-AF65-F5344CB8AC3E}">
        <p14:creationId xmlns:p14="http://schemas.microsoft.com/office/powerpoint/2010/main" val="2361148378"/>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1842" name="Slide Image Placeholder 1"/>
          <p:cNvSpPr>
            <a:spLocks noGrp="1" noRot="1" noChangeAspect="1" noTextEdit="1"/>
          </p:cNvSpPr>
          <p:nvPr>
            <p:ph type="sldImg"/>
          </p:nvPr>
        </p:nvSpPr>
        <p:spPr>
          <a:ln/>
        </p:spPr>
      </p:sp>
      <p:sp>
        <p:nvSpPr>
          <p:cNvPr id="291843" name="Notes Placeholder 2"/>
          <p:cNvSpPr>
            <a:spLocks noGrp="1"/>
          </p:cNvSpPr>
          <p:nvPr>
            <p:ph type="body" idx="1"/>
          </p:nvPr>
        </p:nvSpPr>
        <p:spPr>
          <a:noFill/>
          <a:ln/>
        </p:spPr>
        <p:txBody>
          <a:bodyPr/>
          <a:lstStyle/>
          <a:p>
            <a:pPr eaLnBrk="1" hangingPunct="1"/>
            <a:r>
              <a:rPr lang="en-US" b="1" dirty="0">
                <a:cs typeface="Arial" charset="0"/>
              </a:rPr>
              <a:t>Key Message: </a:t>
            </a:r>
            <a:r>
              <a:rPr lang="en-US" dirty="0">
                <a:cs typeface="Arial" charset="0"/>
              </a:rPr>
              <a:t>Discuss Night Work</a:t>
            </a:r>
          </a:p>
          <a:p>
            <a:pPr eaLnBrk="1" hangingPunct="1"/>
            <a:r>
              <a:rPr lang="en-US" b="1" dirty="0">
                <a:cs typeface="Arial" charset="0"/>
              </a:rPr>
              <a:t>Est. Presentation Time: </a:t>
            </a:r>
            <a:r>
              <a:rPr lang="en-US" dirty="0">
                <a:cs typeface="Arial" charset="0"/>
              </a:rPr>
              <a:t>1-2 minute(s)</a:t>
            </a:r>
          </a:p>
          <a:p>
            <a:pPr eaLnBrk="1" hangingPunct="1"/>
            <a:r>
              <a:rPr lang="en-US" b="1" dirty="0">
                <a:cs typeface="Arial" charset="0"/>
              </a:rPr>
              <a:t>Explanation of Cues/Builds: </a:t>
            </a:r>
            <a:r>
              <a:rPr lang="en-US" dirty="0">
                <a:cs typeface="Arial" charset="0"/>
              </a:rPr>
              <a:t>None</a:t>
            </a:r>
          </a:p>
          <a:p>
            <a:r>
              <a:rPr lang="en-US" b="1" dirty="0">
                <a:cs typeface="Arial" charset="0"/>
              </a:rPr>
              <a:t>Suggested Comments: </a:t>
            </a:r>
            <a:r>
              <a:rPr lang="en-US" dirty="0">
                <a:cs typeface="Arial" charset="0"/>
              </a:rPr>
              <a:t>Night traffic volumes are generally lower than daylight volumes. Consequently, agency interest in night work as a means of reducing impacts is growing. Generally, there are no or few legal and contracting limits on an agency’s authority to specify day and time restrictions. There are many costs involved in highway construction, including those related to safety, user delay, and possible economic disruption. These direct costs tend to be higher for night construction because of additional devices, wage differential, and producer costs. Additionally, agencies and personnel experienced in administering night construction often refer to elevated risk factors (e.g., higher speeds, impaired drivers, and reduced visibility). However, a careful evaluation of potential ramifications should be conducted before selecting this alternative.</a:t>
            </a:r>
          </a:p>
          <a:p>
            <a:pPr eaLnBrk="1" hangingPunct="1"/>
            <a:r>
              <a:rPr lang="en-US" b="1" dirty="0">
                <a:cs typeface="Arial" charset="0"/>
              </a:rPr>
              <a:t>Additional Information: </a:t>
            </a:r>
            <a:r>
              <a:rPr lang="en-US" dirty="0">
                <a:cs typeface="Arial" charset="0"/>
              </a:rPr>
              <a:t>None</a:t>
            </a:r>
          </a:p>
          <a:p>
            <a:pPr eaLnBrk="1" hangingPunct="1"/>
            <a:r>
              <a:rPr lang="en-US" b="1" dirty="0">
                <a:cs typeface="Arial" charset="0"/>
              </a:rPr>
              <a:t>Possible Problems: </a:t>
            </a:r>
            <a:r>
              <a:rPr lang="en-US" dirty="0">
                <a:cs typeface="Arial" charset="0"/>
              </a:rPr>
              <a:t>Introduce this as a concept. Avoid details to stay on schedule.</a:t>
            </a:r>
          </a:p>
          <a:p>
            <a:endParaRPr lang="en-US" dirty="0">
              <a:cs typeface="Arial" charset="0"/>
            </a:endParaRPr>
          </a:p>
          <a:p>
            <a:endParaRPr lang="en-US" dirty="0">
              <a:cs typeface="Arial" charset="0"/>
            </a:endParaRPr>
          </a:p>
          <a:p>
            <a:endParaRPr lang="en-US" dirty="0">
              <a:cs typeface="Arial" charset="0"/>
            </a:endParaRPr>
          </a:p>
        </p:txBody>
      </p:sp>
    </p:spTree>
    <p:extLst>
      <p:ext uri="{BB962C8B-B14F-4D97-AF65-F5344CB8AC3E}">
        <p14:creationId xmlns:p14="http://schemas.microsoft.com/office/powerpoint/2010/main" val="1506191556"/>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2866" name="Rectangle 2"/>
          <p:cNvSpPr>
            <a:spLocks noGrp="1" noRot="1" noChangeAspect="1" noChangeArrowheads="1" noTextEdit="1"/>
          </p:cNvSpPr>
          <p:nvPr>
            <p:ph type="sldImg"/>
          </p:nvPr>
        </p:nvSpPr>
        <p:spPr>
          <a:solidFill>
            <a:srgbClr val="FFFFFF"/>
          </a:solidFill>
          <a:ln/>
        </p:spPr>
      </p:sp>
      <p:sp>
        <p:nvSpPr>
          <p:cNvPr id="292867" name="Rectangle 3"/>
          <p:cNvSpPr>
            <a:spLocks noGrp="1" noChangeArrowheads="1"/>
          </p:cNvSpPr>
          <p:nvPr>
            <p:ph type="body" idx="1"/>
          </p:nvPr>
        </p:nvSpPr>
        <p:spPr>
          <a:solidFill>
            <a:srgbClr val="FFFFFF"/>
          </a:solidFill>
          <a:ln/>
        </p:spPr>
        <p:txBody>
          <a:bodyPr/>
          <a:lstStyle/>
          <a:p>
            <a:pPr eaLnBrk="1" hangingPunct="1"/>
            <a:r>
              <a:rPr lang="en-US" b="1" dirty="0">
                <a:cs typeface="Arial" charset="0"/>
              </a:rPr>
              <a:t>Key Message: </a:t>
            </a:r>
            <a:r>
              <a:rPr lang="en-US" dirty="0">
                <a:cs typeface="Arial" charset="0"/>
              </a:rPr>
              <a:t>Introduce NWZ</a:t>
            </a:r>
          </a:p>
          <a:p>
            <a:pPr eaLnBrk="1" hangingPunct="1"/>
            <a:r>
              <a:rPr lang="en-US" b="1" dirty="0">
                <a:cs typeface="Arial" charset="0"/>
              </a:rPr>
              <a:t>Est. Presentation Time: </a:t>
            </a:r>
            <a:r>
              <a:rPr lang="en-US" dirty="0">
                <a:cs typeface="Arial" charset="0"/>
              </a:rPr>
              <a:t>Less than 1 minute(s)</a:t>
            </a:r>
          </a:p>
          <a:p>
            <a:pPr eaLnBrk="1" hangingPunct="1"/>
            <a:r>
              <a:rPr lang="en-US" b="1" dirty="0">
                <a:cs typeface="Arial" charset="0"/>
              </a:rPr>
              <a:t>Explanation of Cues/Builds: </a:t>
            </a:r>
            <a:r>
              <a:rPr lang="en-US" dirty="0">
                <a:cs typeface="Arial" charset="0"/>
              </a:rPr>
              <a:t>None</a:t>
            </a:r>
          </a:p>
          <a:p>
            <a:pPr eaLnBrk="1" hangingPunct="1"/>
            <a:r>
              <a:rPr lang="en-US" b="1" dirty="0">
                <a:cs typeface="Arial" charset="0"/>
              </a:rPr>
              <a:t>Suggested Comments: </a:t>
            </a:r>
            <a:r>
              <a:rPr lang="en-US" dirty="0">
                <a:cs typeface="Arial" charset="0"/>
              </a:rPr>
              <a:t>Nighttime work zones are becoming more common due to these factors.  As a TCS, you may be involved with nighttime projects.</a:t>
            </a:r>
            <a:endParaRPr lang="en-US" b="1" dirty="0">
              <a:cs typeface="Arial" charset="0"/>
            </a:endParaRPr>
          </a:p>
          <a:p>
            <a:pPr eaLnBrk="1" hangingPunct="1"/>
            <a:r>
              <a:rPr lang="en-US" b="1" dirty="0">
                <a:cs typeface="Arial" charset="0"/>
              </a:rPr>
              <a:t>Suggested Questions: </a:t>
            </a:r>
            <a:r>
              <a:rPr lang="en-US" dirty="0">
                <a:cs typeface="Arial" charset="0"/>
              </a:rPr>
              <a:t>How many of you have worked at night? Which problems or issues did you run into?</a:t>
            </a:r>
          </a:p>
          <a:p>
            <a:pPr eaLnBrk="1" hangingPunct="1"/>
            <a:r>
              <a:rPr lang="en-US" b="1" dirty="0">
                <a:cs typeface="Arial" charset="0"/>
              </a:rPr>
              <a:t>Additional Information: </a:t>
            </a:r>
            <a:r>
              <a:rPr lang="en-US" dirty="0">
                <a:cs typeface="Arial" charset="0"/>
              </a:rPr>
              <a:t>None</a:t>
            </a:r>
          </a:p>
          <a:p>
            <a:pPr eaLnBrk="1" hangingPunct="1"/>
            <a:r>
              <a:rPr lang="en-US" b="1" dirty="0">
                <a:cs typeface="Arial" charset="0"/>
              </a:rPr>
              <a:t>Possible Problems</a:t>
            </a:r>
            <a:r>
              <a:rPr lang="en-US" dirty="0">
                <a:cs typeface="Arial" charset="0"/>
              </a:rPr>
              <a:t>: None</a:t>
            </a:r>
          </a:p>
        </p:txBody>
      </p:sp>
    </p:spTree>
    <p:extLst>
      <p:ext uri="{BB962C8B-B14F-4D97-AF65-F5344CB8AC3E}">
        <p14:creationId xmlns:p14="http://schemas.microsoft.com/office/powerpoint/2010/main" val="1596978836"/>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3890" name="Rectangle 2"/>
          <p:cNvSpPr>
            <a:spLocks noGrp="1" noRot="1" noChangeAspect="1" noChangeArrowheads="1" noTextEdit="1"/>
          </p:cNvSpPr>
          <p:nvPr>
            <p:ph type="sldImg"/>
          </p:nvPr>
        </p:nvSpPr>
        <p:spPr>
          <a:solidFill>
            <a:srgbClr val="FFFFFF"/>
          </a:solidFill>
          <a:ln/>
        </p:spPr>
      </p:sp>
      <p:sp>
        <p:nvSpPr>
          <p:cNvPr id="293891" name="Rectangle 3"/>
          <p:cNvSpPr>
            <a:spLocks noGrp="1" noChangeArrowheads="1"/>
          </p:cNvSpPr>
          <p:nvPr>
            <p:ph type="body" idx="1"/>
          </p:nvPr>
        </p:nvSpPr>
        <p:spPr>
          <a:solidFill>
            <a:srgbClr val="FFFFFF"/>
          </a:solidFill>
          <a:ln/>
        </p:spPr>
        <p:txBody>
          <a:bodyPr/>
          <a:lstStyle/>
          <a:p>
            <a:pPr eaLnBrk="1" hangingPunct="1"/>
            <a:r>
              <a:rPr lang="en-US" b="1" dirty="0">
                <a:cs typeface="Arial" charset="0"/>
              </a:rPr>
              <a:t>Key Message: </a:t>
            </a:r>
            <a:r>
              <a:rPr lang="en-US" dirty="0">
                <a:cs typeface="Arial" charset="0"/>
              </a:rPr>
              <a:t>Introduce NWZ</a:t>
            </a:r>
          </a:p>
          <a:p>
            <a:pPr eaLnBrk="1" hangingPunct="1"/>
            <a:r>
              <a:rPr lang="en-US" b="1" dirty="0">
                <a:cs typeface="Arial" charset="0"/>
              </a:rPr>
              <a:t>Est. Presentation Time: </a:t>
            </a:r>
            <a:r>
              <a:rPr lang="en-US" dirty="0">
                <a:cs typeface="Arial" charset="0"/>
              </a:rPr>
              <a:t>Less than 1 minute(s)</a:t>
            </a:r>
          </a:p>
          <a:p>
            <a:pPr eaLnBrk="1" hangingPunct="1"/>
            <a:r>
              <a:rPr lang="en-US" b="1" dirty="0">
                <a:cs typeface="Arial" charset="0"/>
              </a:rPr>
              <a:t>Explanation of Cues/Builds: </a:t>
            </a:r>
            <a:r>
              <a:rPr lang="en-US" dirty="0">
                <a:cs typeface="Arial" charset="0"/>
              </a:rPr>
              <a:t>None</a:t>
            </a:r>
          </a:p>
          <a:p>
            <a:pPr eaLnBrk="1" hangingPunct="1"/>
            <a:r>
              <a:rPr lang="en-US" b="1" dirty="0">
                <a:cs typeface="Arial" charset="0"/>
              </a:rPr>
              <a:t>Suggested Comments: </a:t>
            </a:r>
            <a:r>
              <a:rPr lang="en-US" dirty="0">
                <a:cs typeface="Arial" charset="0"/>
              </a:rPr>
              <a:t>In addition to safety, nighttime projects must try to minimize adverse impact to the community and improve daytime mobility. </a:t>
            </a:r>
            <a:endParaRPr lang="en-US" b="1" dirty="0">
              <a:cs typeface="Arial" charset="0"/>
            </a:endParaRPr>
          </a:p>
          <a:p>
            <a:pPr eaLnBrk="1" hangingPunct="1"/>
            <a:r>
              <a:rPr lang="en-US" b="1" dirty="0">
                <a:cs typeface="Arial" charset="0"/>
              </a:rPr>
              <a:t>Suggested Questions: </a:t>
            </a:r>
            <a:r>
              <a:rPr lang="en-US" dirty="0">
                <a:cs typeface="Arial" charset="0"/>
              </a:rPr>
              <a:t>Why work at night? What are the advantages?</a:t>
            </a:r>
          </a:p>
          <a:p>
            <a:pPr eaLnBrk="1" hangingPunct="1"/>
            <a:r>
              <a:rPr lang="en-US" b="1" dirty="0">
                <a:cs typeface="Arial" charset="0"/>
              </a:rPr>
              <a:t>Additional Information: </a:t>
            </a:r>
            <a:r>
              <a:rPr lang="en-US" dirty="0">
                <a:cs typeface="Arial" charset="0"/>
              </a:rPr>
              <a:t>None</a:t>
            </a:r>
          </a:p>
          <a:p>
            <a:pPr eaLnBrk="1" hangingPunct="1"/>
            <a:r>
              <a:rPr lang="en-US" b="1" dirty="0">
                <a:cs typeface="Arial" charset="0"/>
              </a:rPr>
              <a:t>Possible Problems</a:t>
            </a:r>
            <a:r>
              <a:rPr lang="en-US" dirty="0">
                <a:cs typeface="Arial" charset="0"/>
              </a:rPr>
              <a:t>: None</a:t>
            </a:r>
          </a:p>
        </p:txBody>
      </p:sp>
    </p:spTree>
    <p:extLst>
      <p:ext uri="{BB962C8B-B14F-4D97-AF65-F5344CB8AC3E}">
        <p14:creationId xmlns:p14="http://schemas.microsoft.com/office/powerpoint/2010/main" val="2109653325"/>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4914" name="Rectangle 2"/>
          <p:cNvSpPr>
            <a:spLocks noGrp="1" noRot="1" noChangeAspect="1" noChangeArrowheads="1" noTextEdit="1"/>
          </p:cNvSpPr>
          <p:nvPr>
            <p:ph type="sldImg"/>
          </p:nvPr>
        </p:nvSpPr>
        <p:spPr>
          <a:solidFill>
            <a:srgbClr val="FFFFFF"/>
          </a:solidFill>
          <a:ln/>
        </p:spPr>
      </p:sp>
      <p:sp>
        <p:nvSpPr>
          <p:cNvPr id="294915" name="Rectangle 3"/>
          <p:cNvSpPr>
            <a:spLocks noGrp="1" noChangeArrowheads="1"/>
          </p:cNvSpPr>
          <p:nvPr>
            <p:ph type="body" idx="1"/>
          </p:nvPr>
        </p:nvSpPr>
        <p:spPr>
          <a:solidFill>
            <a:srgbClr val="FFFFFF"/>
          </a:solidFill>
          <a:ln/>
        </p:spPr>
        <p:txBody>
          <a:bodyPr/>
          <a:lstStyle/>
          <a:p>
            <a:pPr eaLnBrk="1" hangingPunct="1"/>
            <a:r>
              <a:rPr lang="en-US" b="1" dirty="0">
                <a:cs typeface="Arial" charset="0"/>
              </a:rPr>
              <a:t>Key Message: </a:t>
            </a:r>
            <a:r>
              <a:rPr lang="en-US" dirty="0">
                <a:cs typeface="Arial" charset="0"/>
              </a:rPr>
              <a:t>Introduce NWZ</a:t>
            </a:r>
          </a:p>
          <a:p>
            <a:pPr eaLnBrk="1" hangingPunct="1"/>
            <a:r>
              <a:rPr lang="en-US" b="1" dirty="0">
                <a:cs typeface="Arial" charset="0"/>
              </a:rPr>
              <a:t>Est. Presentation Time: </a:t>
            </a:r>
            <a:r>
              <a:rPr lang="en-US" dirty="0">
                <a:cs typeface="Arial" charset="0"/>
              </a:rPr>
              <a:t>1 minute(s)</a:t>
            </a:r>
          </a:p>
          <a:p>
            <a:pPr eaLnBrk="1" hangingPunct="1"/>
            <a:r>
              <a:rPr lang="en-US" b="1" dirty="0">
                <a:cs typeface="Arial" charset="0"/>
              </a:rPr>
              <a:t>Explanation of Cues/Builds: </a:t>
            </a:r>
            <a:r>
              <a:rPr lang="en-US" dirty="0">
                <a:cs typeface="Arial" charset="0"/>
              </a:rPr>
              <a:t>Text box appears upon click</a:t>
            </a:r>
          </a:p>
          <a:p>
            <a:r>
              <a:rPr lang="en-US" b="1" dirty="0">
                <a:cs typeface="Arial" charset="0"/>
              </a:rPr>
              <a:t>Suggested Comments: </a:t>
            </a:r>
            <a:r>
              <a:rPr lang="en-US" dirty="0">
                <a:cs typeface="Arial" charset="0"/>
              </a:rPr>
              <a:t>The decision to work at night is made during the planning and design stages. Generally, there are no or few legal and contracting limits on an agency’s authority to specify day and time restrictions. However, schedule restrictions (i.e., days, dates, or times when activities are not permitted) or requirements (i.e., days, dates, or times when activities must be performed) carry many potential consequences.</a:t>
            </a:r>
          </a:p>
          <a:p>
            <a:pPr eaLnBrk="1" hangingPunct="1"/>
            <a:r>
              <a:rPr lang="en-US" b="1" dirty="0">
                <a:cs typeface="Arial" charset="0"/>
              </a:rPr>
              <a:t>Suggested Questions: </a:t>
            </a:r>
            <a:r>
              <a:rPr lang="en-US" dirty="0">
                <a:cs typeface="Arial" charset="0"/>
              </a:rPr>
              <a:t>Which conditions are required to consider NWZ?</a:t>
            </a:r>
          </a:p>
          <a:p>
            <a:pPr eaLnBrk="1" hangingPunct="1"/>
            <a:r>
              <a:rPr lang="en-US" b="1" dirty="0">
                <a:cs typeface="Arial" charset="0"/>
              </a:rPr>
              <a:t>Additional Information: </a:t>
            </a:r>
            <a:r>
              <a:rPr lang="en-US" dirty="0">
                <a:cs typeface="Arial" charset="0"/>
              </a:rPr>
              <a:t>None</a:t>
            </a:r>
          </a:p>
          <a:p>
            <a:pPr eaLnBrk="1" hangingPunct="1"/>
            <a:r>
              <a:rPr lang="en-US" b="1" dirty="0">
                <a:cs typeface="Arial" charset="0"/>
              </a:rPr>
              <a:t>Possible Problems</a:t>
            </a:r>
            <a:r>
              <a:rPr lang="en-US" dirty="0">
                <a:cs typeface="Arial" charset="0"/>
              </a:rPr>
              <a:t>: None</a:t>
            </a:r>
          </a:p>
        </p:txBody>
      </p:sp>
    </p:spTree>
    <p:extLst>
      <p:ext uri="{BB962C8B-B14F-4D97-AF65-F5344CB8AC3E}">
        <p14:creationId xmlns:p14="http://schemas.microsoft.com/office/powerpoint/2010/main" val="876464086"/>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5938" name="Rectangle 2"/>
          <p:cNvSpPr>
            <a:spLocks noGrp="1" noRot="1" noChangeAspect="1" noChangeArrowheads="1" noTextEdit="1"/>
          </p:cNvSpPr>
          <p:nvPr>
            <p:ph type="sldImg"/>
          </p:nvPr>
        </p:nvSpPr>
        <p:spPr>
          <a:solidFill>
            <a:srgbClr val="FFFFFF"/>
          </a:solidFill>
          <a:ln/>
        </p:spPr>
      </p:sp>
      <p:sp>
        <p:nvSpPr>
          <p:cNvPr id="295939" name="Rectangle 3"/>
          <p:cNvSpPr>
            <a:spLocks noGrp="1" noChangeArrowheads="1"/>
          </p:cNvSpPr>
          <p:nvPr>
            <p:ph type="body" idx="1"/>
          </p:nvPr>
        </p:nvSpPr>
        <p:spPr>
          <a:solidFill>
            <a:srgbClr val="FFFFFF"/>
          </a:solidFill>
          <a:ln/>
        </p:spPr>
        <p:txBody>
          <a:bodyPr/>
          <a:lstStyle/>
          <a:p>
            <a:pPr eaLnBrk="1" hangingPunct="1"/>
            <a:r>
              <a:rPr lang="en-US" b="1" dirty="0">
                <a:cs typeface="Arial" charset="0"/>
              </a:rPr>
              <a:t>Key Message: </a:t>
            </a:r>
            <a:r>
              <a:rPr lang="en-US" dirty="0">
                <a:cs typeface="Arial" charset="0"/>
              </a:rPr>
              <a:t>Introduce NWZ</a:t>
            </a:r>
          </a:p>
          <a:p>
            <a:pPr eaLnBrk="1" hangingPunct="1"/>
            <a:r>
              <a:rPr lang="en-US" b="1" dirty="0">
                <a:cs typeface="Arial" charset="0"/>
              </a:rPr>
              <a:t>Est. Presentation Time: </a:t>
            </a:r>
            <a:r>
              <a:rPr lang="en-US" dirty="0">
                <a:cs typeface="Arial" charset="0"/>
              </a:rPr>
              <a:t>1 minute(s)</a:t>
            </a:r>
          </a:p>
          <a:p>
            <a:pPr eaLnBrk="1" hangingPunct="1"/>
            <a:r>
              <a:rPr lang="en-US" b="1" dirty="0">
                <a:cs typeface="Arial" charset="0"/>
              </a:rPr>
              <a:t>Explanation of Cues/Builds: </a:t>
            </a:r>
            <a:r>
              <a:rPr lang="en-US" dirty="0">
                <a:cs typeface="Arial" charset="0"/>
              </a:rPr>
              <a:t>None</a:t>
            </a:r>
          </a:p>
          <a:p>
            <a:r>
              <a:rPr lang="en-US" b="1" dirty="0">
                <a:cs typeface="Arial" charset="0"/>
              </a:rPr>
              <a:t>Suggested Comments: </a:t>
            </a:r>
            <a:r>
              <a:rPr lang="en-US" dirty="0">
                <a:cs typeface="Arial" charset="0"/>
              </a:rPr>
              <a:t>The decision to work at night is a difficult one. Many factors must be considered. These direct costs tend to be higher for night construction because of additional devices, wage differential, and producer costs. Additionally, agencies and personnel experienced</a:t>
            </a:r>
          </a:p>
          <a:p>
            <a:r>
              <a:rPr lang="en-US" dirty="0">
                <a:cs typeface="Arial" charset="0"/>
              </a:rPr>
              <a:t>in administering night construction often refer to elevated risk factors (e.g., higher speeds, impaired drivers, and reduced visibility). Prevailing commercial, personal, family, and social patterns are the very reasons that traffic volumes are reduced at night; therefore, working at night may be very disruptive to a person’s quality of life. This may affect the ability of the transportation agency and contractor to attract qualified personnel. Also, construction often creates sound, and the noise levels that may be tolerable and conform to ordinances during day hours may not be at night. Also, nearly all construction operations (e.g., materials placement and compaction) are vision dependent. Although lighting systems can mitigate for the absence of sunlight, there remains a concern that some work is compromised by limited visibility.</a:t>
            </a:r>
          </a:p>
          <a:p>
            <a:pPr eaLnBrk="1" hangingPunct="1"/>
            <a:r>
              <a:rPr lang="en-US" b="1" dirty="0">
                <a:cs typeface="Arial" charset="0"/>
              </a:rPr>
              <a:t>Suggested Questions: </a:t>
            </a:r>
            <a:r>
              <a:rPr lang="en-US" dirty="0">
                <a:cs typeface="Arial" charset="0"/>
              </a:rPr>
              <a:t>Which factors should be considered? Is cost a factor? Noise?</a:t>
            </a:r>
          </a:p>
          <a:p>
            <a:pPr eaLnBrk="1" hangingPunct="1"/>
            <a:r>
              <a:rPr lang="en-US" b="1" dirty="0">
                <a:cs typeface="Arial" charset="0"/>
              </a:rPr>
              <a:t>Additional Information: </a:t>
            </a:r>
            <a:r>
              <a:rPr lang="en-US" dirty="0">
                <a:cs typeface="Arial" charset="0"/>
              </a:rPr>
              <a:t>None</a:t>
            </a:r>
          </a:p>
          <a:p>
            <a:pPr eaLnBrk="1" hangingPunct="1"/>
            <a:r>
              <a:rPr lang="en-US" b="1" dirty="0">
                <a:cs typeface="Arial" charset="0"/>
              </a:rPr>
              <a:t>Possible Problems</a:t>
            </a:r>
            <a:r>
              <a:rPr lang="en-US" dirty="0">
                <a:cs typeface="Arial" charset="0"/>
              </a:rPr>
              <a:t>: None</a:t>
            </a:r>
          </a:p>
        </p:txBody>
      </p:sp>
    </p:spTree>
    <p:extLst>
      <p:ext uri="{BB962C8B-B14F-4D97-AF65-F5344CB8AC3E}">
        <p14:creationId xmlns:p14="http://schemas.microsoft.com/office/powerpoint/2010/main" val="332836129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826" name="Rectangle 2"/>
          <p:cNvSpPr>
            <a:spLocks noGrp="1" noRot="1" noChangeAspect="1" noChangeArrowheads="1" noTextEdit="1"/>
          </p:cNvSpPr>
          <p:nvPr>
            <p:ph type="sldImg"/>
          </p:nvPr>
        </p:nvSpPr>
        <p:spPr>
          <a:ln/>
        </p:spPr>
      </p:sp>
      <p:sp>
        <p:nvSpPr>
          <p:cNvPr id="205827" name="Rectangle 3"/>
          <p:cNvSpPr>
            <a:spLocks noGrp="1" noChangeArrowheads="1"/>
          </p:cNvSpPr>
          <p:nvPr>
            <p:ph type="body" idx="1"/>
          </p:nvPr>
        </p:nvSpPr>
        <p:spPr>
          <a:xfrm>
            <a:off x="609600" y="4343400"/>
            <a:ext cx="5562600" cy="4114800"/>
          </a:xfrm>
          <a:noFill/>
          <a:ln/>
        </p:spPr>
        <p:txBody>
          <a:bodyPr/>
          <a:lstStyle/>
          <a:p>
            <a:pPr eaLnBrk="1" hangingPunct="1"/>
            <a:r>
              <a:rPr lang="en-US" b="1" dirty="0">
                <a:cs typeface="Arial" charset="0"/>
              </a:rPr>
              <a:t>Key Message: </a:t>
            </a:r>
            <a:r>
              <a:rPr lang="en-US" dirty="0">
                <a:cs typeface="Arial" charset="0"/>
              </a:rPr>
              <a:t>Explain state options</a:t>
            </a:r>
          </a:p>
          <a:p>
            <a:pPr eaLnBrk="1" hangingPunct="1"/>
            <a:r>
              <a:rPr lang="en-US" b="1" dirty="0">
                <a:cs typeface="Arial" charset="0"/>
              </a:rPr>
              <a:t>Est. Presentation Time:  </a:t>
            </a:r>
            <a:r>
              <a:rPr lang="en-US" dirty="0">
                <a:cs typeface="Arial" charset="0"/>
              </a:rPr>
              <a:t>1-2 minute(s)</a:t>
            </a:r>
            <a:endParaRPr lang="en-US" b="1" dirty="0">
              <a:cs typeface="Arial" charset="0"/>
            </a:endParaRPr>
          </a:p>
          <a:p>
            <a:pPr eaLnBrk="1" hangingPunct="1"/>
            <a:r>
              <a:rPr lang="en-US" b="1" dirty="0">
                <a:cs typeface="Arial" charset="0"/>
              </a:rPr>
              <a:t>Explanation of Cues/Builds: </a:t>
            </a:r>
            <a:r>
              <a:rPr lang="en-US" dirty="0">
                <a:cs typeface="Arial" charset="0"/>
              </a:rPr>
              <a:t>None</a:t>
            </a:r>
            <a:endParaRPr lang="en-US" b="1" dirty="0">
              <a:cs typeface="Arial" charset="0"/>
            </a:endParaRPr>
          </a:p>
          <a:p>
            <a:pPr eaLnBrk="1" hangingPunct="1"/>
            <a:r>
              <a:rPr lang="en-US" b="1" dirty="0">
                <a:cs typeface="Arial" charset="0"/>
              </a:rPr>
              <a:t>Suggested Comments: </a:t>
            </a:r>
            <a:r>
              <a:rPr lang="en-US" dirty="0">
                <a:cs typeface="Arial" charset="0"/>
              </a:rPr>
              <a:t>States may choose 1 of 3 options within 2 years of release of a new MUTCD.</a:t>
            </a:r>
          </a:p>
          <a:p>
            <a:pPr eaLnBrk="1" hangingPunct="1"/>
            <a:r>
              <a:rPr lang="en-US" b="1" dirty="0">
                <a:cs typeface="Arial" charset="0"/>
              </a:rPr>
              <a:t>Suggested Questions: </a:t>
            </a:r>
            <a:r>
              <a:rPr lang="en-US" dirty="0">
                <a:cs typeface="Arial" charset="0"/>
              </a:rPr>
              <a:t>None</a:t>
            </a:r>
          </a:p>
          <a:p>
            <a:pPr eaLnBrk="1" hangingPunct="1"/>
            <a:r>
              <a:rPr lang="en-US" b="1" dirty="0">
                <a:cs typeface="Arial" charset="0"/>
              </a:rPr>
              <a:t>Additional Information: </a:t>
            </a:r>
            <a:r>
              <a:rPr lang="en-US" dirty="0">
                <a:cs typeface="Arial" charset="0"/>
              </a:rPr>
              <a:t>These are the options chosen on the 03 MUTCD. States may choose a different option in the future:</a:t>
            </a:r>
          </a:p>
          <a:p>
            <a:pPr eaLnBrk="1" hangingPunct="1"/>
            <a:r>
              <a:rPr lang="en-US" b="1" dirty="0">
                <a:cs typeface="Arial" charset="0"/>
              </a:rPr>
              <a:t>States (24) which have adopted the National MUTCD, 2003 Edition, and have no State Supplement: </a:t>
            </a:r>
            <a:r>
              <a:rPr lang="en-US" dirty="0">
                <a:cs typeface="Arial" charset="0"/>
              </a:rPr>
              <a:t>Alabama, Iowa, Mississippi, North Dakota, South Carolina , Arkansas , Kansas , Missouri , Nevada , South Dakota , Florida , Kentucky , Montana , Oklahoma , Vermont , Georgia , Louisiana , New Hampshire , Puerto Rico , Wyoming , Hawaii , Maine , New Jersey , Rhode Island </a:t>
            </a:r>
            <a:r>
              <a:rPr lang="en-US" b="1" dirty="0">
                <a:cs typeface="Arial" charset="0"/>
              </a:rPr>
              <a:t>States (21) which have adopted the National MUTCD, 2003 Edition, and have a State Supplement: </a:t>
            </a:r>
            <a:r>
              <a:rPr lang="en-US" dirty="0">
                <a:cs typeface="Arial" charset="0"/>
              </a:rPr>
              <a:t>Alaska , Idaho , Nebraska , Tennessee , Wisconsin , Arizona , Illinois , New Mexico , Utah , Colorado , Maryland , North Carolina , Virginia , Connecticut , Massachusetts , Oregon , Washington, Delaware , Michigan , Pennsylvania , West Virginia  </a:t>
            </a:r>
            <a:r>
              <a:rPr lang="en-US" b="1" dirty="0">
                <a:cs typeface="Arial" charset="0"/>
              </a:rPr>
              <a:t>States (4) which have a State MUTCD in conformance with the National MUTCD, 2003 Edition:</a:t>
            </a:r>
            <a:r>
              <a:rPr lang="en-US" dirty="0">
                <a:cs typeface="Arial" charset="0"/>
              </a:rPr>
              <a:t> California , Minnesota , Ohio , Texas </a:t>
            </a:r>
            <a:r>
              <a:rPr lang="en-US" b="1" dirty="0">
                <a:cs typeface="Arial" charset="0"/>
              </a:rPr>
              <a:t>States (3) which have not yet identified adoption of the National MUTCD, 2003 Edition: (As of July 2007) </a:t>
            </a:r>
            <a:r>
              <a:rPr lang="en-US" dirty="0">
                <a:cs typeface="Arial" charset="0"/>
              </a:rPr>
              <a:t>District of Columbia , Indiana (w/Supplement)</a:t>
            </a:r>
          </a:p>
          <a:p>
            <a:pPr eaLnBrk="1" hangingPunct="1"/>
            <a:r>
              <a:rPr lang="en-US" b="1" dirty="0">
                <a:cs typeface="Arial" charset="0"/>
              </a:rPr>
              <a:t>Possible Problems: </a:t>
            </a:r>
            <a:r>
              <a:rPr lang="en-US" dirty="0">
                <a:cs typeface="Arial" charset="0"/>
              </a:rPr>
              <a:t>Keep brief.</a:t>
            </a:r>
          </a:p>
        </p:txBody>
      </p:sp>
    </p:spTree>
    <p:extLst>
      <p:ext uri="{BB962C8B-B14F-4D97-AF65-F5344CB8AC3E}">
        <p14:creationId xmlns:p14="http://schemas.microsoft.com/office/powerpoint/2010/main" val="506858929"/>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62" name="Rectangle 2"/>
          <p:cNvSpPr>
            <a:spLocks noGrp="1" noRot="1" noChangeAspect="1" noChangeArrowheads="1" noTextEdit="1"/>
          </p:cNvSpPr>
          <p:nvPr>
            <p:ph type="sldImg"/>
          </p:nvPr>
        </p:nvSpPr>
        <p:spPr>
          <a:solidFill>
            <a:srgbClr val="FFFFFF"/>
          </a:solidFill>
          <a:ln/>
        </p:spPr>
      </p:sp>
      <p:sp>
        <p:nvSpPr>
          <p:cNvPr id="296963" name="Rectangle 3"/>
          <p:cNvSpPr>
            <a:spLocks noGrp="1" noChangeArrowheads="1"/>
          </p:cNvSpPr>
          <p:nvPr>
            <p:ph type="body" idx="1"/>
          </p:nvPr>
        </p:nvSpPr>
        <p:spPr>
          <a:solidFill>
            <a:srgbClr val="FFFFFF"/>
          </a:solidFill>
          <a:ln/>
        </p:spPr>
        <p:txBody>
          <a:bodyPr/>
          <a:lstStyle/>
          <a:p>
            <a:pPr eaLnBrk="1" hangingPunct="1"/>
            <a:r>
              <a:rPr lang="en-US" b="1" dirty="0">
                <a:cs typeface="Arial" charset="0"/>
              </a:rPr>
              <a:t>Key Message: </a:t>
            </a:r>
            <a:r>
              <a:rPr lang="en-US" dirty="0">
                <a:cs typeface="Arial" charset="0"/>
              </a:rPr>
              <a:t>Discuss how technological advancements make nighttime traffic control safer.</a:t>
            </a:r>
          </a:p>
          <a:p>
            <a:pPr eaLnBrk="1" hangingPunct="1"/>
            <a:r>
              <a:rPr lang="en-US" b="1" dirty="0">
                <a:cs typeface="Arial" charset="0"/>
              </a:rPr>
              <a:t>Est. Presentation Time: </a:t>
            </a:r>
            <a:r>
              <a:rPr lang="en-US" dirty="0">
                <a:cs typeface="Arial" charset="0"/>
              </a:rPr>
              <a:t>1-2 minute(s)</a:t>
            </a:r>
          </a:p>
          <a:p>
            <a:pPr eaLnBrk="1" hangingPunct="1"/>
            <a:r>
              <a:rPr lang="en-US" b="1" dirty="0">
                <a:cs typeface="Arial" charset="0"/>
              </a:rPr>
              <a:t>Explanation of Cues/Builds: </a:t>
            </a:r>
            <a:r>
              <a:rPr lang="en-US" dirty="0">
                <a:cs typeface="Arial" charset="0"/>
              </a:rPr>
              <a:t>None</a:t>
            </a:r>
          </a:p>
          <a:p>
            <a:pPr eaLnBrk="1" hangingPunct="1"/>
            <a:r>
              <a:rPr lang="en-US" b="1" dirty="0">
                <a:cs typeface="Arial" charset="0"/>
              </a:rPr>
              <a:t>Suggested Comments: </a:t>
            </a:r>
            <a:r>
              <a:rPr lang="en-US" dirty="0">
                <a:cs typeface="Arial" charset="0"/>
              </a:rPr>
              <a:t>Self explanatory.</a:t>
            </a:r>
            <a:endParaRPr lang="en-US" b="1" dirty="0">
              <a:cs typeface="Arial" charset="0"/>
            </a:endParaRPr>
          </a:p>
          <a:p>
            <a:pPr eaLnBrk="1" hangingPunct="1"/>
            <a:r>
              <a:rPr lang="en-US" b="1" dirty="0">
                <a:cs typeface="Arial" charset="0"/>
              </a:rPr>
              <a:t>Suggested Questions: </a:t>
            </a:r>
            <a:r>
              <a:rPr lang="en-US" dirty="0">
                <a:cs typeface="Arial" charset="0"/>
              </a:rPr>
              <a:t>What is an intrusion alarm? An intruder?</a:t>
            </a:r>
          </a:p>
          <a:p>
            <a:pPr eaLnBrk="1" hangingPunct="1"/>
            <a:r>
              <a:rPr lang="en-US" b="1" dirty="0">
                <a:cs typeface="Arial" charset="0"/>
              </a:rPr>
              <a:t>Additional Information: </a:t>
            </a:r>
            <a:r>
              <a:rPr lang="en-US" dirty="0">
                <a:cs typeface="Arial" charset="0"/>
              </a:rPr>
              <a:t>Photo shows an intrusion system. If the cone is moved, an alarm goes off.</a:t>
            </a:r>
          </a:p>
          <a:p>
            <a:pPr eaLnBrk="1" hangingPunct="1"/>
            <a:r>
              <a:rPr lang="en-US" b="1" dirty="0">
                <a:cs typeface="Arial" charset="0"/>
              </a:rPr>
              <a:t>Possible Problems: </a:t>
            </a:r>
            <a:r>
              <a:rPr lang="en-US" dirty="0">
                <a:cs typeface="Arial" charset="0"/>
              </a:rPr>
              <a:t>None</a:t>
            </a:r>
          </a:p>
        </p:txBody>
      </p:sp>
    </p:spTree>
    <p:extLst>
      <p:ext uri="{BB962C8B-B14F-4D97-AF65-F5344CB8AC3E}">
        <p14:creationId xmlns:p14="http://schemas.microsoft.com/office/powerpoint/2010/main" val="517088431"/>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986" name="Rectangle 2"/>
          <p:cNvSpPr>
            <a:spLocks noGrp="1" noRot="1" noChangeAspect="1" noChangeArrowheads="1" noTextEdit="1"/>
          </p:cNvSpPr>
          <p:nvPr>
            <p:ph type="sldImg"/>
          </p:nvPr>
        </p:nvSpPr>
        <p:spPr>
          <a:solidFill>
            <a:srgbClr val="FFFFFF"/>
          </a:solidFill>
          <a:ln/>
        </p:spPr>
      </p:sp>
      <p:sp>
        <p:nvSpPr>
          <p:cNvPr id="297987" name="Rectangle 3"/>
          <p:cNvSpPr>
            <a:spLocks noGrp="1" noChangeArrowheads="1"/>
          </p:cNvSpPr>
          <p:nvPr>
            <p:ph type="body" idx="1"/>
          </p:nvPr>
        </p:nvSpPr>
        <p:spPr>
          <a:solidFill>
            <a:srgbClr val="FFFFFF"/>
          </a:solidFill>
          <a:ln/>
        </p:spPr>
        <p:txBody>
          <a:bodyPr/>
          <a:lstStyle/>
          <a:p>
            <a:pPr eaLnBrk="1" hangingPunct="1"/>
            <a:r>
              <a:rPr lang="en-US" b="1" dirty="0">
                <a:cs typeface="Arial" charset="0"/>
              </a:rPr>
              <a:t>Key Message: </a:t>
            </a:r>
            <a:r>
              <a:rPr lang="en-US" dirty="0">
                <a:cs typeface="Arial" charset="0"/>
              </a:rPr>
              <a:t>Introduce NWZ</a:t>
            </a:r>
          </a:p>
          <a:p>
            <a:pPr eaLnBrk="1" hangingPunct="1"/>
            <a:r>
              <a:rPr lang="en-US" b="1" dirty="0">
                <a:cs typeface="Arial" charset="0"/>
              </a:rPr>
              <a:t>Est. Presentation Time: </a:t>
            </a:r>
            <a:r>
              <a:rPr lang="en-US" dirty="0">
                <a:cs typeface="Arial" charset="0"/>
              </a:rPr>
              <a:t>1 minute(s)</a:t>
            </a:r>
          </a:p>
          <a:p>
            <a:pPr eaLnBrk="1" hangingPunct="1"/>
            <a:r>
              <a:rPr lang="en-US" b="1" dirty="0">
                <a:cs typeface="Arial" charset="0"/>
              </a:rPr>
              <a:t>Explanation of Cues/Builds: </a:t>
            </a:r>
            <a:r>
              <a:rPr lang="en-US" dirty="0">
                <a:cs typeface="Arial" charset="0"/>
              </a:rPr>
              <a:t>None</a:t>
            </a:r>
          </a:p>
          <a:p>
            <a:pPr eaLnBrk="1" hangingPunct="1"/>
            <a:r>
              <a:rPr lang="en-US" b="1" dirty="0">
                <a:cs typeface="Arial" charset="0"/>
              </a:rPr>
              <a:t>Suggested Comments: </a:t>
            </a:r>
            <a:r>
              <a:rPr lang="en-US" dirty="0">
                <a:cs typeface="Arial" charset="0"/>
              </a:rPr>
              <a:t>Adjustments will vary from case to case.</a:t>
            </a:r>
          </a:p>
          <a:p>
            <a:pPr eaLnBrk="1" hangingPunct="1"/>
            <a:r>
              <a:rPr lang="en-US" b="1" dirty="0">
                <a:cs typeface="Arial" charset="0"/>
              </a:rPr>
              <a:t>Suggested Questions: </a:t>
            </a:r>
            <a:r>
              <a:rPr lang="en-US" dirty="0">
                <a:cs typeface="Arial" charset="0"/>
              </a:rPr>
              <a:t>So which enhancements are we talking about?</a:t>
            </a:r>
          </a:p>
          <a:p>
            <a:pPr eaLnBrk="1" hangingPunct="1"/>
            <a:r>
              <a:rPr lang="en-US" b="1" dirty="0">
                <a:cs typeface="Arial" charset="0"/>
              </a:rPr>
              <a:t>Additional Information: </a:t>
            </a:r>
            <a:r>
              <a:rPr lang="en-US" dirty="0">
                <a:cs typeface="Arial" charset="0"/>
              </a:rPr>
              <a:t>None</a:t>
            </a:r>
            <a:endParaRPr lang="en-US" b="1" dirty="0">
              <a:cs typeface="Arial" charset="0"/>
            </a:endParaRPr>
          </a:p>
          <a:p>
            <a:pPr eaLnBrk="1" hangingPunct="1"/>
            <a:r>
              <a:rPr lang="en-US" b="1" dirty="0">
                <a:cs typeface="Arial" charset="0"/>
              </a:rPr>
              <a:t>Possible Problems</a:t>
            </a:r>
            <a:r>
              <a:rPr lang="en-US" dirty="0">
                <a:cs typeface="Arial" charset="0"/>
              </a:rPr>
              <a:t>: None</a:t>
            </a:r>
          </a:p>
        </p:txBody>
      </p:sp>
    </p:spTree>
    <p:extLst>
      <p:ext uri="{BB962C8B-B14F-4D97-AF65-F5344CB8AC3E}">
        <p14:creationId xmlns:p14="http://schemas.microsoft.com/office/powerpoint/2010/main" val="586306290"/>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2082" name="Rectangle 2"/>
          <p:cNvSpPr>
            <a:spLocks noGrp="1" noRot="1" noChangeAspect="1" noChangeArrowheads="1" noTextEdit="1"/>
          </p:cNvSpPr>
          <p:nvPr>
            <p:ph type="sldImg"/>
          </p:nvPr>
        </p:nvSpPr>
        <p:spPr>
          <a:ln/>
        </p:spPr>
      </p:sp>
      <p:sp>
        <p:nvSpPr>
          <p:cNvPr id="302083" name="Rectangle 3"/>
          <p:cNvSpPr>
            <a:spLocks noGrp="1" noChangeArrowheads="1"/>
          </p:cNvSpPr>
          <p:nvPr>
            <p:ph type="body" idx="1"/>
          </p:nvPr>
        </p:nvSpPr>
        <p:spPr>
          <a:noFill/>
          <a:ln/>
        </p:spPr>
        <p:txBody>
          <a:bodyPr/>
          <a:lstStyle/>
          <a:p>
            <a:pPr eaLnBrk="1" hangingPunct="1"/>
            <a:r>
              <a:rPr lang="en-US" b="1" dirty="0">
                <a:cs typeface="Arial" charset="0"/>
              </a:rPr>
              <a:t>Key Message: </a:t>
            </a:r>
            <a:r>
              <a:rPr lang="en-US" dirty="0">
                <a:cs typeface="Arial" charset="0"/>
              </a:rPr>
              <a:t>Discuss NCHRP Report 476</a:t>
            </a:r>
          </a:p>
          <a:p>
            <a:pPr eaLnBrk="1" hangingPunct="1"/>
            <a:r>
              <a:rPr lang="en-US" b="1" dirty="0">
                <a:cs typeface="Arial" charset="0"/>
              </a:rPr>
              <a:t>Est. Presentation Time: </a:t>
            </a:r>
            <a:r>
              <a:rPr lang="en-US" dirty="0">
                <a:cs typeface="Arial" charset="0"/>
              </a:rPr>
              <a:t>1 minute(s)</a:t>
            </a:r>
          </a:p>
          <a:p>
            <a:pPr eaLnBrk="1" hangingPunct="1"/>
            <a:r>
              <a:rPr lang="en-US" b="1" dirty="0">
                <a:cs typeface="Arial" charset="0"/>
              </a:rPr>
              <a:t>Explanation of Cues/Builds: </a:t>
            </a:r>
            <a:r>
              <a:rPr lang="en-US" dirty="0">
                <a:cs typeface="Arial" charset="0"/>
              </a:rPr>
              <a:t>Text box appears upon click</a:t>
            </a:r>
          </a:p>
          <a:p>
            <a:pPr eaLnBrk="1" hangingPunct="1"/>
            <a:r>
              <a:rPr lang="en-US" b="1" dirty="0">
                <a:cs typeface="Arial" charset="0"/>
              </a:rPr>
              <a:t>Suggested Comments: </a:t>
            </a:r>
            <a:r>
              <a:rPr lang="en-US" dirty="0">
                <a:cs typeface="Arial" charset="0"/>
              </a:rPr>
              <a:t>NCHRP Report 476 includes some Typical Applications already enhanced for nighttime operations. Refer to NCHRP Report 476,</a:t>
            </a:r>
            <a:r>
              <a:rPr lang="en-US" i="1" dirty="0">
                <a:cs typeface="Arial" charset="0"/>
              </a:rPr>
              <a:t> Guidelines for Design and Operation of Nighttime Traffic Control for Highway Maintenance and Construction, </a:t>
            </a:r>
            <a:r>
              <a:rPr lang="en-US" dirty="0">
                <a:cs typeface="Arial" charset="0"/>
              </a:rPr>
              <a:t>for the specifics of the following seven TAs, including corresponding notes.</a:t>
            </a:r>
          </a:p>
          <a:p>
            <a:pPr eaLnBrk="1" hangingPunct="1"/>
            <a:r>
              <a:rPr lang="en-US" b="1" dirty="0">
                <a:cs typeface="Arial" charset="0"/>
              </a:rPr>
              <a:t>Suggested Questions: </a:t>
            </a:r>
            <a:r>
              <a:rPr lang="en-US" dirty="0">
                <a:cs typeface="Arial" charset="0"/>
              </a:rPr>
              <a:t>None</a:t>
            </a:r>
            <a:endParaRPr lang="en-US" b="1" dirty="0">
              <a:cs typeface="Arial" charset="0"/>
            </a:endParaRPr>
          </a:p>
          <a:p>
            <a:pPr eaLnBrk="1" hangingPunct="1"/>
            <a:r>
              <a:rPr lang="en-US" b="1" dirty="0">
                <a:cs typeface="Arial" charset="0"/>
              </a:rPr>
              <a:t>Additional Information: </a:t>
            </a:r>
            <a:r>
              <a:rPr lang="en-US" dirty="0">
                <a:cs typeface="Arial" charset="0"/>
              </a:rPr>
              <a:t>http://onlinepubs.trb.org/onlinepubs/nchrp/nchrp_rpt_476.pdf</a:t>
            </a:r>
            <a:endParaRPr lang="en-US" b="1" dirty="0">
              <a:cs typeface="Arial" charset="0"/>
            </a:endParaRPr>
          </a:p>
          <a:p>
            <a:pPr eaLnBrk="1" hangingPunct="1"/>
            <a:r>
              <a:rPr lang="en-US" b="1" dirty="0">
                <a:cs typeface="Arial" charset="0"/>
              </a:rPr>
              <a:t>Possible Problems</a:t>
            </a:r>
            <a:r>
              <a:rPr lang="en-US" dirty="0">
                <a:cs typeface="Arial" charset="0"/>
              </a:rPr>
              <a:t>: Spell out NCHRP = National Cooperative Highway Research Program</a:t>
            </a:r>
          </a:p>
          <a:p>
            <a:pPr eaLnBrk="1" hangingPunct="1"/>
            <a:endParaRPr lang="en-US" dirty="0">
              <a:cs typeface="Arial" charset="0"/>
            </a:endParaRPr>
          </a:p>
        </p:txBody>
      </p:sp>
    </p:spTree>
    <p:extLst>
      <p:ext uri="{BB962C8B-B14F-4D97-AF65-F5344CB8AC3E}">
        <p14:creationId xmlns:p14="http://schemas.microsoft.com/office/powerpoint/2010/main" val="1198351991"/>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9010" name="Rectangle 2"/>
          <p:cNvSpPr>
            <a:spLocks noGrp="1" noRot="1" noChangeAspect="1" noChangeArrowheads="1" noTextEdit="1"/>
          </p:cNvSpPr>
          <p:nvPr>
            <p:ph type="sldImg"/>
          </p:nvPr>
        </p:nvSpPr>
        <p:spPr>
          <a:ln/>
        </p:spPr>
      </p:sp>
      <p:sp>
        <p:nvSpPr>
          <p:cNvPr id="299011" name="Rectangle 3"/>
          <p:cNvSpPr>
            <a:spLocks noGrp="1" noChangeArrowheads="1"/>
          </p:cNvSpPr>
          <p:nvPr>
            <p:ph type="body" idx="1"/>
          </p:nvPr>
        </p:nvSpPr>
        <p:spPr>
          <a:noFill/>
          <a:ln/>
        </p:spPr>
        <p:txBody>
          <a:bodyPr/>
          <a:lstStyle/>
          <a:p>
            <a:pPr eaLnBrk="1" hangingPunct="1"/>
            <a:r>
              <a:rPr lang="en-US" b="1" dirty="0">
                <a:cs typeface="Arial" charset="0"/>
              </a:rPr>
              <a:t>Key Message: </a:t>
            </a:r>
            <a:r>
              <a:rPr lang="en-US" dirty="0">
                <a:cs typeface="Arial" charset="0"/>
              </a:rPr>
              <a:t>Introduce NWZ</a:t>
            </a:r>
          </a:p>
          <a:p>
            <a:pPr eaLnBrk="1" hangingPunct="1"/>
            <a:r>
              <a:rPr lang="en-US" b="1" dirty="0">
                <a:cs typeface="Arial" charset="0"/>
              </a:rPr>
              <a:t>Est. Presentation Time: </a:t>
            </a:r>
            <a:r>
              <a:rPr lang="en-US" dirty="0">
                <a:cs typeface="Arial" charset="0"/>
              </a:rPr>
              <a:t>1-2 minute(s)</a:t>
            </a:r>
          </a:p>
          <a:p>
            <a:pPr eaLnBrk="1" hangingPunct="1"/>
            <a:r>
              <a:rPr lang="en-US" b="1" dirty="0">
                <a:cs typeface="Arial" charset="0"/>
              </a:rPr>
              <a:t>Explanation of Cues/Builds: </a:t>
            </a:r>
            <a:r>
              <a:rPr lang="en-US" dirty="0">
                <a:cs typeface="Arial" charset="0"/>
              </a:rPr>
              <a:t>None</a:t>
            </a:r>
          </a:p>
          <a:p>
            <a:pPr eaLnBrk="1" hangingPunct="1"/>
            <a:r>
              <a:rPr lang="en-US" b="1" dirty="0">
                <a:cs typeface="Arial" charset="0"/>
              </a:rPr>
              <a:t>Suggested Comments: </a:t>
            </a:r>
            <a:r>
              <a:rPr lang="en-US" dirty="0">
                <a:cs typeface="Arial" charset="0"/>
              </a:rPr>
              <a:t>Adjustments will vary from case to case. Here are a few to consider (give examples of each)</a:t>
            </a:r>
          </a:p>
          <a:p>
            <a:pPr eaLnBrk="1" hangingPunct="1"/>
            <a:r>
              <a:rPr lang="en-US" b="1" dirty="0">
                <a:cs typeface="Arial" charset="0"/>
              </a:rPr>
              <a:t>Suggested Questions: </a:t>
            </a:r>
            <a:r>
              <a:rPr lang="en-US" dirty="0">
                <a:cs typeface="Arial" charset="0"/>
              </a:rPr>
              <a:t>Why longer tapers and buffers? Lower volumes at night means higher speeds? Also, there is reduced visibility.</a:t>
            </a:r>
          </a:p>
          <a:p>
            <a:pPr eaLnBrk="1" hangingPunct="1"/>
            <a:r>
              <a:rPr lang="en-US" b="1" dirty="0">
                <a:cs typeface="Arial" charset="0"/>
              </a:rPr>
              <a:t>Additional Information: </a:t>
            </a:r>
            <a:r>
              <a:rPr lang="en-US" dirty="0">
                <a:cs typeface="Arial" charset="0"/>
              </a:rPr>
              <a:t>None</a:t>
            </a:r>
            <a:endParaRPr lang="en-US" b="1" dirty="0">
              <a:cs typeface="Arial" charset="0"/>
            </a:endParaRPr>
          </a:p>
          <a:p>
            <a:pPr eaLnBrk="1" hangingPunct="1"/>
            <a:r>
              <a:rPr lang="en-US" b="1" dirty="0">
                <a:cs typeface="Arial" charset="0"/>
              </a:rPr>
              <a:t>Possible Problems</a:t>
            </a:r>
            <a:r>
              <a:rPr lang="en-US" dirty="0">
                <a:cs typeface="Arial" charset="0"/>
              </a:rPr>
              <a:t>: None</a:t>
            </a:r>
          </a:p>
          <a:p>
            <a:pPr eaLnBrk="1" hangingPunct="1"/>
            <a:endParaRPr lang="en-US" dirty="0">
              <a:cs typeface="Arial" charset="0"/>
            </a:endParaRPr>
          </a:p>
        </p:txBody>
      </p:sp>
    </p:spTree>
    <p:extLst>
      <p:ext uri="{BB962C8B-B14F-4D97-AF65-F5344CB8AC3E}">
        <p14:creationId xmlns:p14="http://schemas.microsoft.com/office/powerpoint/2010/main" val="60025820"/>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0034" name="Rectangle 2"/>
          <p:cNvSpPr>
            <a:spLocks noGrp="1" noRot="1" noChangeAspect="1" noChangeArrowheads="1" noTextEdit="1"/>
          </p:cNvSpPr>
          <p:nvPr>
            <p:ph type="sldImg"/>
          </p:nvPr>
        </p:nvSpPr>
        <p:spPr>
          <a:solidFill>
            <a:srgbClr val="FFFFFF"/>
          </a:solidFill>
          <a:ln/>
        </p:spPr>
      </p:sp>
      <p:sp>
        <p:nvSpPr>
          <p:cNvPr id="300035" name="Rectangle 3"/>
          <p:cNvSpPr>
            <a:spLocks noGrp="1" noChangeArrowheads="1"/>
          </p:cNvSpPr>
          <p:nvPr>
            <p:ph type="body" idx="1"/>
          </p:nvPr>
        </p:nvSpPr>
        <p:spPr>
          <a:solidFill>
            <a:srgbClr val="FFFFFF"/>
          </a:solidFill>
          <a:ln/>
        </p:spPr>
        <p:txBody>
          <a:bodyPr/>
          <a:lstStyle/>
          <a:p>
            <a:pPr eaLnBrk="1" hangingPunct="1"/>
            <a:r>
              <a:rPr lang="en-US" b="1" dirty="0">
                <a:cs typeface="Arial" charset="0"/>
              </a:rPr>
              <a:t>Key Message: </a:t>
            </a:r>
            <a:r>
              <a:rPr lang="en-US" dirty="0">
                <a:cs typeface="Arial" charset="0"/>
              </a:rPr>
              <a:t>Discuss illumination requirements</a:t>
            </a:r>
          </a:p>
          <a:p>
            <a:pPr eaLnBrk="1" hangingPunct="1"/>
            <a:r>
              <a:rPr lang="en-US" b="1" dirty="0">
                <a:cs typeface="Arial" charset="0"/>
              </a:rPr>
              <a:t>Est. Presentation Time: </a:t>
            </a:r>
            <a:r>
              <a:rPr lang="en-US" dirty="0">
                <a:cs typeface="Arial" charset="0"/>
              </a:rPr>
              <a:t>1 minute(s)</a:t>
            </a:r>
          </a:p>
          <a:p>
            <a:pPr eaLnBrk="1" hangingPunct="1"/>
            <a:r>
              <a:rPr lang="en-US" b="1" dirty="0">
                <a:cs typeface="Arial" charset="0"/>
              </a:rPr>
              <a:t>Explanation of Cues/Builds: </a:t>
            </a:r>
            <a:r>
              <a:rPr lang="en-US" dirty="0">
                <a:cs typeface="Arial" charset="0"/>
              </a:rPr>
              <a:t>None</a:t>
            </a:r>
          </a:p>
          <a:p>
            <a:pPr eaLnBrk="1" hangingPunct="1"/>
            <a:r>
              <a:rPr lang="en-US" b="1" dirty="0">
                <a:cs typeface="Arial" charset="0"/>
              </a:rPr>
              <a:t>Suggested Comments: </a:t>
            </a:r>
            <a:r>
              <a:rPr lang="en-US" dirty="0">
                <a:cs typeface="Arial" charset="0"/>
              </a:rPr>
              <a:t>There are three levels of illumination, based on the level of accuracy of the task on hand.</a:t>
            </a:r>
          </a:p>
          <a:p>
            <a:pPr eaLnBrk="1" hangingPunct="1"/>
            <a:r>
              <a:rPr lang="en-US" b="1" dirty="0">
                <a:cs typeface="Arial" charset="0"/>
              </a:rPr>
              <a:t>Suggested Questions: </a:t>
            </a:r>
            <a:r>
              <a:rPr lang="en-US" dirty="0">
                <a:cs typeface="Arial" charset="0"/>
              </a:rPr>
              <a:t>What requires more light? Threading a needle or walking around?</a:t>
            </a:r>
          </a:p>
          <a:p>
            <a:pPr eaLnBrk="1" hangingPunct="1"/>
            <a:r>
              <a:rPr lang="en-US" b="1" dirty="0">
                <a:cs typeface="Arial" charset="0"/>
              </a:rPr>
              <a:t>Additional Information: </a:t>
            </a:r>
            <a:r>
              <a:rPr lang="en-US" dirty="0">
                <a:cs typeface="Arial" charset="0"/>
              </a:rPr>
              <a:t>None</a:t>
            </a:r>
            <a:endParaRPr lang="en-US" b="1" dirty="0">
              <a:cs typeface="Arial" charset="0"/>
            </a:endParaRPr>
          </a:p>
          <a:p>
            <a:pPr eaLnBrk="1" hangingPunct="1"/>
            <a:r>
              <a:rPr lang="en-US" b="1" dirty="0">
                <a:cs typeface="Arial" charset="0"/>
              </a:rPr>
              <a:t>Possible Problems</a:t>
            </a:r>
            <a:r>
              <a:rPr lang="en-US" dirty="0">
                <a:cs typeface="Arial" charset="0"/>
              </a:rPr>
              <a:t>: None</a:t>
            </a:r>
          </a:p>
        </p:txBody>
      </p:sp>
    </p:spTree>
    <p:extLst>
      <p:ext uri="{BB962C8B-B14F-4D97-AF65-F5344CB8AC3E}">
        <p14:creationId xmlns:p14="http://schemas.microsoft.com/office/powerpoint/2010/main" val="2012624687"/>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1058" name="Rectangle 2"/>
          <p:cNvSpPr>
            <a:spLocks noGrp="1" noRot="1" noChangeAspect="1" noChangeArrowheads="1" noTextEdit="1"/>
          </p:cNvSpPr>
          <p:nvPr>
            <p:ph type="sldImg"/>
          </p:nvPr>
        </p:nvSpPr>
        <p:spPr>
          <a:solidFill>
            <a:srgbClr val="FFFFFF"/>
          </a:solidFill>
          <a:ln/>
        </p:spPr>
      </p:sp>
      <p:sp>
        <p:nvSpPr>
          <p:cNvPr id="301059" name="Rectangle 3"/>
          <p:cNvSpPr>
            <a:spLocks noGrp="1" noChangeArrowheads="1"/>
          </p:cNvSpPr>
          <p:nvPr>
            <p:ph type="body" idx="1"/>
          </p:nvPr>
        </p:nvSpPr>
        <p:spPr>
          <a:solidFill>
            <a:srgbClr val="FFFFFF"/>
          </a:solidFill>
          <a:ln/>
        </p:spPr>
        <p:txBody>
          <a:bodyPr/>
          <a:lstStyle/>
          <a:p>
            <a:pPr eaLnBrk="1" hangingPunct="1"/>
            <a:r>
              <a:rPr lang="en-US" b="1" dirty="0">
                <a:cs typeface="Arial" charset="0"/>
              </a:rPr>
              <a:t>Key Message: </a:t>
            </a:r>
            <a:r>
              <a:rPr lang="en-US" dirty="0">
                <a:cs typeface="Arial" charset="0"/>
              </a:rPr>
              <a:t>Discuss illumination requirements</a:t>
            </a:r>
          </a:p>
          <a:p>
            <a:pPr eaLnBrk="1" hangingPunct="1"/>
            <a:r>
              <a:rPr lang="en-US" b="1" dirty="0">
                <a:cs typeface="Arial" charset="0"/>
              </a:rPr>
              <a:t>Est. Presentation Time: </a:t>
            </a:r>
            <a:r>
              <a:rPr lang="en-US" dirty="0">
                <a:cs typeface="Arial" charset="0"/>
              </a:rPr>
              <a:t>1-2 minute(s)</a:t>
            </a:r>
          </a:p>
          <a:p>
            <a:pPr eaLnBrk="1" hangingPunct="1"/>
            <a:r>
              <a:rPr lang="en-US" b="1" dirty="0">
                <a:cs typeface="Arial" charset="0"/>
              </a:rPr>
              <a:t>Explanation of Cues/Builds: </a:t>
            </a:r>
            <a:r>
              <a:rPr lang="en-US" dirty="0">
                <a:cs typeface="Arial" charset="0"/>
              </a:rPr>
              <a:t>None</a:t>
            </a:r>
          </a:p>
          <a:p>
            <a:pPr eaLnBrk="1" hangingPunct="1"/>
            <a:r>
              <a:rPr lang="en-US" b="1" dirty="0">
                <a:cs typeface="Arial" charset="0"/>
              </a:rPr>
              <a:t>Suggested Comments: </a:t>
            </a:r>
            <a:r>
              <a:rPr lang="en-US" dirty="0">
                <a:cs typeface="Arial" charset="0"/>
              </a:rPr>
              <a:t>This table shows you the three levels of illumination and the typical activities that can be conducted with that amount of light. Notice that Level III illumination is needed for tasks that require a lot of accuracy.</a:t>
            </a:r>
          </a:p>
          <a:p>
            <a:pPr eaLnBrk="1" hangingPunct="1"/>
            <a:r>
              <a:rPr lang="en-US" b="1" dirty="0">
                <a:cs typeface="Arial" charset="0"/>
              </a:rPr>
              <a:t>Suggested Questions: </a:t>
            </a:r>
            <a:r>
              <a:rPr lang="en-US" dirty="0">
                <a:cs typeface="Arial" charset="0"/>
              </a:rPr>
              <a:t>None</a:t>
            </a:r>
          </a:p>
          <a:p>
            <a:pPr eaLnBrk="1" hangingPunct="1"/>
            <a:r>
              <a:rPr lang="en-US" b="1" dirty="0">
                <a:cs typeface="Arial" charset="0"/>
              </a:rPr>
              <a:t>Additional Information: </a:t>
            </a:r>
            <a:r>
              <a:rPr lang="en-US" dirty="0">
                <a:cs typeface="Arial" charset="0"/>
              </a:rPr>
              <a:t>None</a:t>
            </a:r>
            <a:endParaRPr lang="en-US" b="1" dirty="0">
              <a:cs typeface="Arial" charset="0"/>
            </a:endParaRPr>
          </a:p>
          <a:p>
            <a:pPr eaLnBrk="1" hangingPunct="1"/>
            <a:r>
              <a:rPr lang="en-US" b="1" dirty="0">
                <a:cs typeface="Arial" charset="0"/>
              </a:rPr>
              <a:t>Possible Problems</a:t>
            </a:r>
            <a:r>
              <a:rPr lang="en-US" dirty="0">
                <a:cs typeface="Arial" charset="0"/>
              </a:rPr>
              <a:t>: The next three slides get into more details. Avoid discussing in detail here.</a:t>
            </a:r>
          </a:p>
        </p:txBody>
      </p:sp>
    </p:spTree>
    <p:extLst>
      <p:ext uri="{BB962C8B-B14F-4D97-AF65-F5344CB8AC3E}">
        <p14:creationId xmlns:p14="http://schemas.microsoft.com/office/powerpoint/2010/main" val="2381964483"/>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3106" name="Rectangle 2"/>
          <p:cNvSpPr>
            <a:spLocks noGrp="1" noRot="1" noChangeAspect="1" noChangeArrowheads="1" noTextEdit="1"/>
          </p:cNvSpPr>
          <p:nvPr>
            <p:ph type="sldImg"/>
          </p:nvPr>
        </p:nvSpPr>
        <p:spPr>
          <a:xfrm>
            <a:off x="1146175" y="684213"/>
            <a:ext cx="4572000" cy="3430587"/>
          </a:xfrm>
          <a:solidFill>
            <a:srgbClr val="FFFFFF"/>
          </a:solidFill>
          <a:ln/>
        </p:spPr>
      </p:sp>
      <p:sp>
        <p:nvSpPr>
          <p:cNvPr id="303107" name="Rectangle 3"/>
          <p:cNvSpPr>
            <a:spLocks noGrp="1" noChangeArrowheads="1"/>
          </p:cNvSpPr>
          <p:nvPr>
            <p:ph type="body" idx="1"/>
          </p:nvPr>
        </p:nvSpPr>
        <p:spPr>
          <a:xfrm>
            <a:off x="914400" y="4343400"/>
            <a:ext cx="5029200" cy="4116388"/>
          </a:xfrm>
          <a:solidFill>
            <a:srgbClr val="FFFFFF"/>
          </a:solidFill>
          <a:ln/>
        </p:spPr>
        <p:txBody>
          <a:bodyPr lIns="92135" tIns="46068" rIns="92135" bIns="46068"/>
          <a:lstStyle/>
          <a:p>
            <a:pPr eaLnBrk="1" hangingPunct="1"/>
            <a:r>
              <a:rPr lang="en-US" sz="1400" b="1" dirty="0">
                <a:cs typeface="Arial" charset="0"/>
              </a:rPr>
              <a:t>Key Message: </a:t>
            </a:r>
            <a:r>
              <a:rPr lang="en-US" sz="1400" dirty="0">
                <a:cs typeface="Arial" charset="0"/>
              </a:rPr>
              <a:t>Introduce traffic control devices</a:t>
            </a:r>
          </a:p>
          <a:p>
            <a:pPr eaLnBrk="1" hangingPunct="1"/>
            <a:r>
              <a:rPr lang="en-US" sz="1400" b="1" dirty="0">
                <a:cs typeface="Arial" charset="0"/>
              </a:rPr>
              <a:t>Est. Presentation Time: </a:t>
            </a:r>
            <a:r>
              <a:rPr lang="en-US" sz="1400" dirty="0">
                <a:cs typeface="Arial" charset="0"/>
              </a:rPr>
              <a:t>1 minute(s)</a:t>
            </a:r>
          </a:p>
          <a:p>
            <a:pPr eaLnBrk="1" hangingPunct="1"/>
            <a:r>
              <a:rPr lang="en-US" sz="1400" b="1" dirty="0">
                <a:cs typeface="Arial" charset="0"/>
              </a:rPr>
              <a:t>Explanation of Cues/Builds: </a:t>
            </a:r>
            <a:r>
              <a:rPr lang="en-US" sz="1400" dirty="0">
                <a:cs typeface="Arial" charset="0"/>
              </a:rPr>
              <a:t>None</a:t>
            </a:r>
          </a:p>
          <a:p>
            <a:r>
              <a:rPr lang="en-US" sz="1400" b="1" dirty="0">
                <a:cs typeface="Arial" charset="0"/>
              </a:rPr>
              <a:t>Suggested Comments: </a:t>
            </a:r>
            <a:r>
              <a:rPr lang="en-US" sz="1400" dirty="0">
                <a:cs typeface="Arial" charset="0"/>
              </a:rPr>
              <a:t>Most of you are familiar with these traffic control devices, but let’s spend some time discussing some key aspects.</a:t>
            </a:r>
            <a:endParaRPr lang="en-US" dirty="0">
              <a:cs typeface="Arial" charset="0"/>
            </a:endParaRPr>
          </a:p>
          <a:p>
            <a:pPr eaLnBrk="1" hangingPunct="1"/>
            <a:r>
              <a:rPr lang="en-US" sz="1400" b="1" dirty="0">
                <a:cs typeface="Arial" charset="0"/>
              </a:rPr>
              <a:t>Suggested Questions: </a:t>
            </a:r>
            <a:r>
              <a:rPr lang="en-US" sz="1400" dirty="0">
                <a:cs typeface="Arial" charset="0"/>
              </a:rPr>
              <a:t>None</a:t>
            </a:r>
          </a:p>
          <a:p>
            <a:pPr eaLnBrk="1" hangingPunct="1"/>
            <a:r>
              <a:rPr lang="en-US" sz="1400" b="1" dirty="0">
                <a:cs typeface="Arial" charset="0"/>
              </a:rPr>
              <a:t>Additional Information: </a:t>
            </a:r>
            <a:r>
              <a:rPr lang="en-US" sz="1400" dirty="0">
                <a:cs typeface="Arial" charset="0"/>
              </a:rPr>
              <a:t>None</a:t>
            </a:r>
            <a:endParaRPr lang="en-US" dirty="0">
              <a:cs typeface="Arial" charset="0"/>
            </a:endParaRPr>
          </a:p>
          <a:p>
            <a:pPr eaLnBrk="1" hangingPunct="1"/>
            <a:r>
              <a:rPr lang="en-US" sz="1400" b="1" dirty="0">
                <a:cs typeface="Arial" charset="0"/>
              </a:rPr>
              <a:t>Possible Problems: </a:t>
            </a:r>
            <a:r>
              <a:rPr lang="en-US" sz="1400" dirty="0">
                <a:cs typeface="Arial" charset="0"/>
              </a:rPr>
              <a:t>None</a:t>
            </a:r>
            <a:endParaRPr lang="en-US" dirty="0">
              <a:cs typeface="Arial" charset="0"/>
            </a:endParaRPr>
          </a:p>
        </p:txBody>
      </p:sp>
    </p:spTree>
    <p:extLst>
      <p:ext uri="{BB962C8B-B14F-4D97-AF65-F5344CB8AC3E}">
        <p14:creationId xmlns:p14="http://schemas.microsoft.com/office/powerpoint/2010/main" val="945532402"/>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4130" name="Rectangle 2"/>
          <p:cNvSpPr>
            <a:spLocks noGrp="1" noRot="1" noChangeAspect="1" noChangeArrowheads="1" noTextEdit="1"/>
          </p:cNvSpPr>
          <p:nvPr>
            <p:ph type="sldImg"/>
          </p:nvPr>
        </p:nvSpPr>
        <p:spPr>
          <a:solidFill>
            <a:srgbClr val="FFFFFF"/>
          </a:solidFill>
          <a:ln/>
        </p:spPr>
      </p:sp>
      <p:sp>
        <p:nvSpPr>
          <p:cNvPr id="304131" name="Rectangle 3"/>
          <p:cNvSpPr>
            <a:spLocks noGrp="1" noChangeArrowheads="1"/>
          </p:cNvSpPr>
          <p:nvPr>
            <p:ph type="body" idx="1"/>
          </p:nvPr>
        </p:nvSpPr>
        <p:spPr>
          <a:xfrm>
            <a:off x="914400" y="4343400"/>
            <a:ext cx="5029200" cy="4114800"/>
          </a:xfrm>
          <a:solidFill>
            <a:srgbClr val="FFFFFF"/>
          </a:solidFill>
          <a:ln/>
        </p:spPr>
        <p:txBody>
          <a:bodyPr/>
          <a:lstStyle/>
          <a:p>
            <a:pPr eaLnBrk="1" hangingPunct="1"/>
            <a:r>
              <a:rPr lang="en-US" b="1" dirty="0">
                <a:cs typeface="Arial" charset="0"/>
              </a:rPr>
              <a:t>Key Message: </a:t>
            </a:r>
            <a:r>
              <a:rPr lang="en-US" dirty="0">
                <a:cs typeface="Arial" charset="0"/>
              </a:rPr>
              <a:t>Introduce categories (or types) of signs</a:t>
            </a:r>
          </a:p>
          <a:p>
            <a:pPr eaLnBrk="1" hangingPunct="1"/>
            <a:r>
              <a:rPr lang="en-US" b="1" dirty="0">
                <a:cs typeface="Arial" charset="0"/>
              </a:rPr>
              <a:t>Est. Presentation Time: </a:t>
            </a:r>
            <a:r>
              <a:rPr lang="en-US" dirty="0">
                <a:cs typeface="Arial" charset="0"/>
              </a:rPr>
              <a:t>Less than 1 minute(s)</a:t>
            </a:r>
          </a:p>
          <a:p>
            <a:pPr eaLnBrk="1" hangingPunct="1"/>
            <a:r>
              <a:rPr lang="en-US" b="1" dirty="0">
                <a:cs typeface="Arial" charset="0"/>
              </a:rPr>
              <a:t>Explanation of Cues/Builds: </a:t>
            </a:r>
            <a:r>
              <a:rPr lang="en-US" dirty="0">
                <a:cs typeface="Arial" charset="0"/>
              </a:rPr>
              <a:t>None</a:t>
            </a:r>
          </a:p>
          <a:p>
            <a:pPr eaLnBrk="1" hangingPunct="1"/>
            <a:r>
              <a:rPr lang="en-US" b="1" dirty="0">
                <a:cs typeface="Arial" charset="0"/>
              </a:rPr>
              <a:t>Suggested Comments: </a:t>
            </a:r>
            <a:r>
              <a:rPr lang="en-US" dirty="0">
                <a:cs typeface="Arial" charset="0"/>
              </a:rPr>
              <a:t>There are three types of signs: Regulatory, Warning and Guide. The letters R, W and G are used to designate these types. Let’s look at each type.</a:t>
            </a:r>
          </a:p>
          <a:p>
            <a:pPr eaLnBrk="1" hangingPunct="1"/>
            <a:r>
              <a:rPr lang="en-US" b="1" dirty="0">
                <a:cs typeface="Arial" charset="0"/>
              </a:rPr>
              <a:t>Suggested Questions: </a:t>
            </a:r>
            <a:r>
              <a:rPr lang="en-US" dirty="0">
                <a:cs typeface="Arial" charset="0"/>
              </a:rPr>
              <a:t>What shape are warning signs? Diamond.</a:t>
            </a:r>
          </a:p>
          <a:p>
            <a:pPr eaLnBrk="1" hangingPunct="1"/>
            <a:r>
              <a:rPr lang="en-US" b="1" dirty="0">
                <a:cs typeface="Arial" charset="0"/>
              </a:rPr>
              <a:t>Additional Information:</a:t>
            </a:r>
          </a:p>
          <a:p>
            <a:pPr eaLnBrk="1" hangingPunct="1"/>
            <a:r>
              <a:rPr lang="en-US" b="1" dirty="0">
                <a:cs typeface="Arial" charset="0"/>
              </a:rPr>
              <a:t>Possible Problems: </a:t>
            </a:r>
            <a:r>
              <a:rPr lang="en-US" dirty="0">
                <a:cs typeface="Arial" charset="0"/>
              </a:rPr>
              <a:t>This is an intro slide. Specific slides follow.</a:t>
            </a:r>
          </a:p>
          <a:p>
            <a:pPr eaLnBrk="1" hangingPunct="1"/>
            <a:endParaRPr lang="en-US" dirty="0">
              <a:cs typeface="Arial" charset="0"/>
            </a:endParaRPr>
          </a:p>
        </p:txBody>
      </p:sp>
    </p:spTree>
    <p:extLst>
      <p:ext uri="{BB962C8B-B14F-4D97-AF65-F5344CB8AC3E}">
        <p14:creationId xmlns:p14="http://schemas.microsoft.com/office/powerpoint/2010/main" val="3240135831"/>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5154" name="Rectangle 2"/>
          <p:cNvSpPr>
            <a:spLocks noGrp="1" noRot="1" noChangeAspect="1" noChangeArrowheads="1" noTextEdit="1"/>
          </p:cNvSpPr>
          <p:nvPr>
            <p:ph type="sldImg"/>
          </p:nvPr>
        </p:nvSpPr>
        <p:spPr>
          <a:solidFill>
            <a:srgbClr val="FFFFFF"/>
          </a:solidFill>
          <a:ln/>
        </p:spPr>
      </p:sp>
      <p:sp>
        <p:nvSpPr>
          <p:cNvPr id="305155" name="Rectangle 3"/>
          <p:cNvSpPr>
            <a:spLocks noGrp="1" noChangeArrowheads="1"/>
          </p:cNvSpPr>
          <p:nvPr>
            <p:ph type="body" idx="1"/>
          </p:nvPr>
        </p:nvSpPr>
        <p:spPr>
          <a:xfrm>
            <a:off x="609600" y="4267200"/>
            <a:ext cx="5791200" cy="4114800"/>
          </a:xfrm>
          <a:solidFill>
            <a:srgbClr val="FFFFFF"/>
          </a:solidFill>
          <a:ln/>
        </p:spPr>
        <p:txBody>
          <a:bodyPr/>
          <a:lstStyle/>
          <a:p>
            <a:pPr eaLnBrk="1" hangingPunct="1"/>
            <a:r>
              <a:rPr lang="en-US" sz="1100" b="1" dirty="0">
                <a:cs typeface="Arial" charset="0"/>
              </a:rPr>
              <a:t>Key Message: </a:t>
            </a:r>
            <a:r>
              <a:rPr lang="en-US" sz="1100" dirty="0">
                <a:cs typeface="Arial" charset="0"/>
              </a:rPr>
              <a:t>Discuss regulatory signs</a:t>
            </a:r>
          </a:p>
          <a:p>
            <a:pPr eaLnBrk="1" hangingPunct="1"/>
            <a:r>
              <a:rPr lang="en-US" sz="1100" b="1" dirty="0">
                <a:cs typeface="Arial" charset="0"/>
              </a:rPr>
              <a:t>Est. Presentation Time: </a:t>
            </a:r>
            <a:r>
              <a:rPr lang="en-US" sz="1100" dirty="0">
                <a:cs typeface="Arial" charset="0"/>
              </a:rPr>
              <a:t>1-2 minute(s)</a:t>
            </a:r>
          </a:p>
          <a:p>
            <a:pPr eaLnBrk="1" hangingPunct="1"/>
            <a:r>
              <a:rPr lang="en-US" sz="1100" b="1" dirty="0">
                <a:cs typeface="Arial" charset="0"/>
              </a:rPr>
              <a:t>Explanation of Cues/Builds: </a:t>
            </a:r>
            <a:r>
              <a:rPr lang="en-US" sz="1100" dirty="0">
                <a:cs typeface="Arial" charset="0"/>
              </a:rPr>
              <a:t>None</a:t>
            </a:r>
          </a:p>
          <a:p>
            <a:pPr eaLnBrk="1" hangingPunct="1"/>
            <a:r>
              <a:rPr lang="en-US" sz="1100" b="1" dirty="0">
                <a:cs typeface="Arial" charset="0"/>
              </a:rPr>
              <a:t>Suggested Comments: </a:t>
            </a:r>
            <a:r>
              <a:rPr lang="en-US" sz="1100" dirty="0">
                <a:cs typeface="Arial" charset="0"/>
              </a:rPr>
              <a:t>Regulatory signs indicate traffic laws and regulations. Their use is not trivial since they indicate traffic laws. Because of that, they must be authorized by proper authority. They are rectangular in shape (except for the STOP and YIELD signs) and white.</a:t>
            </a:r>
          </a:p>
          <a:p>
            <a:pPr eaLnBrk="1" hangingPunct="1"/>
            <a:r>
              <a:rPr lang="en-US" sz="1100" b="1" dirty="0">
                <a:cs typeface="Arial" charset="0"/>
              </a:rPr>
              <a:t>Suggested Questions: </a:t>
            </a:r>
            <a:r>
              <a:rPr lang="en-US" sz="1100" dirty="0">
                <a:cs typeface="Arial" charset="0"/>
              </a:rPr>
              <a:t>What if you had a temporary SPEED LIMIT sign in your work zone, what color would it be? WHITE. Orange speed limit signs do not exist.</a:t>
            </a:r>
          </a:p>
          <a:p>
            <a:pPr eaLnBrk="1" hangingPunct="1"/>
            <a:r>
              <a:rPr lang="en-US" sz="1100" b="1" dirty="0">
                <a:cs typeface="Arial" charset="0"/>
              </a:rPr>
              <a:t>Additional Information: </a:t>
            </a:r>
            <a:r>
              <a:rPr lang="en-US" sz="1100" dirty="0">
                <a:cs typeface="Arial" charset="0"/>
              </a:rPr>
              <a:t>Refer to MUTCD Section 6F.05. Regulatory signs such as those shown in Figure 6F-3 inform road users of traffic laws or regulations and indicate the applicability of legal requirements that would not otherwise be apparent. Regulatory signs shall be authorized by the public agency or official having jurisdiction and shall conform with Chapter 2B. TTC regulatory signs shall conform to the Standards for regulatory signs presented in Part 2 and in the FHWA’s “Standard Highway Signs” book (see Section 1A.11). Regulatory signs are generally rectangular with a black legend and border on a white background. Exceptions include the STOP, YIELD, DO NOT ENTER, WRONG WAY, and ONE WAY signs. The ONE WAY sign may be either a horizontal or vertical rectangular sign. If a TTC zone requires regulatory measures different from those existing, the existing permanent regulatory devices shall be removed or covered and superseded by the appropriate temporary regulatory signs. This change shall be made in conformance with applicable ordinances or statutes of the jurisdiction.</a:t>
            </a:r>
          </a:p>
          <a:p>
            <a:pPr eaLnBrk="1" hangingPunct="1"/>
            <a:r>
              <a:rPr lang="en-US" sz="1100" b="1" dirty="0">
                <a:cs typeface="Arial" charset="0"/>
              </a:rPr>
              <a:t>Possible Problems: </a:t>
            </a:r>
            <a:r>
              <a:rPr lang="en-US" sz="1100" dirty="0">
                <a:cs typeface="Arial" charset="0"/>
              </a:rPr>
              <a:t>Students may think that the SPEED LIMIT sign may be orange. This is not the case. Be prepared to defend this point. If the sign is orange, it would not be regulatory. Must discuss this since a question on the test refers to this.</a:t>
            </a:r>
          </a:p>
          <a:p>
            <a:pPr eaLnBrk="1" hangingPunct="1"/>
            <a:endParaRPr lang="en-US" dirty="0">
              <a:cs typeface="Arial" charset="0"/>
            </a:endParaRPr>
          </a:p>
        </p:txBody>
      </p:sp>
    </p:spTree>
    <p:extLst>
      <p:ext uri="{BB962C8B-B14F-4D97-AF65-F5344CB8AC3E}">
        <p14:creationId xmlns:p14="http://schemas.microsoft.com/office/powerpoint/2010/main" val="3186599406"/>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6178" name="Rectangle 2"/>
          <p:cNvSpPr>
            <a:spLocks noGrp="1" noRot="1" noChangeAspect="1" noChangeArrowheads="1" noTextEdit="1"/>
          </p:cNvSpPr>
          <p:nvPr>
            <p:ph type="sldImg"/>
          </p:nvPr>
        </p:nvSpPr>
        <p:spPr>
          <a:solidFill>
            <a:srgbClr val="FFFFFF"/>
          </a:solidFill>
          <a:ln/>
        </p:spPr>
      </p:sp>
      <p:sp>
        <p:nvSpPr>
          <p:cNvPr id="306179" name="Rectangle 3"/>
          <p:cNvSpPr>
            <a:spLocks noGrp="1" noChangeArrowheads="1"/>
          </p:cNvSpPr>
          <p:nvPr>
            <p:ph type="body" idx="1"/>
          </p:nvPr>
        </p:nvSpPr>
        <p:spPr>
          <a:xfrm>
            <a:off x="914400" y="4343400"/>
            <a:ext cx="5029200" cy="4114800"/>
          </a:xfrm>
          <a:solidFill>
            <a:srgbClr val="FFFFFF"/>
          </a:solidFill>
          <a:ln/>
        </p:spPr>
        <p:txBody>
          <a:bodyPr/>
          <a:lstStyle/>
          <a:p>
            <a:pPr eaLnBrk="1" hangingPunct="1"/>
            <a:r>
              <a:rPr lang="en-US" b="1" dirty="0">
                <a:cs typeface="Arial" charset="0"/>
              </a:rPr>
              <a:t>Key Message: </a:t>
            </a:r>
            <a:r>
              <a:rPr lang="en-US" dirty="0">
                <a:cs typeface="Arial" charset="0"/>
              </a:rPr>
              <a:t>Show samples of regulatory signs</a:t>
            </a:r>
          </a:p>
          <a:p>
            <a:pPr eaLnBrk="1" hangingPunct="1"/>
            <a:r>
              <a:rPr lang="en-US" b="1" dirty="0">
                <a:cs typeface="Arial" charset="0"/>
              </a:rPr>
              <a:t>Est. Presentation Time: </a:t>
            </a:r>
            <a:r>
              <a:rPr lang="en-US" dirty="0">
                <a:cs typeface="Arial" charset="0"/>
              </a:rPr>
              <a:t>1-2 minute(s)</a:t>
            </a:r>
          </a:p>
          <a:p>
            <a:pPr eaLnBrk="1" hangingPunct="1"/>
            <a:r>
              <a:rPr lang="en-US" b="1" dirty="0">
                <a:cs typeface="Arial" charset="0"/>
              </a:rPr>
              <a:t>Explanation of Cues/Builds: </a:t>
            </a:r>
            <a:r>
              <a:rPr lang="en-US" dirty="0">
                <a:cs typeface="Arial" charset="0"/>
              </a:rPr>
              <a:t>Text box appears upon click</a:t>
            </a:r>
          </a:p>
          <a:p>
            <a:pPr eaLnBrk="1" hangingPunct="1"/>
            <a:r>
              <a:rPr lang="en-US" b="1" dirty="0">
                <a:cs typeface="Arial" charset="0"/>
              </a:rPr>
              <a:t>Suggested Comments: </a:t>
            </a:r>
            <a:r>
              <a:rPr lang="en-US" dirty="0">
                <a:cs typeface="Arial" charset="0"/>
              </a:rPr>
              <a:t>Here are some regulatory signs. None of these signs should ever be orange. Notice the W designation. Also notice that every time there’s a prohibition, the color red is used.</a:t>
            </a:r>
          </a:p>
          <a:p>
            <a:pPr eaLnBrk="1" hangingPunct="1"/>
            <a:r>
              <a:rPr lang="en-US" b="1" dirty="0">
                <a:cs typeface="Arial" charset="0"/>
              </a:rPr>
              <a:t>Suggested Questions: </a:t>
            </a:r>
            <a:r>
              <a:rPr lang="en-US" dirty="0">
                <a:cs typeface="Arial" charset="0"/>
              </a:rPr>
              <a:t>None</a:t>
            </a:r>
          </a:p>
          <a:p>
            <a:pPr eaLnBrk="1" hangingPunct="1"/>
            <a:r>
              <a:rPr lang="en-US" b="1" dirty="0">
                <a:cs typeface="Arial" charset="0"/>
              </a:rPr>
              <a:t>Additional Information: </a:t>
            </a:r>
            <a:r>
              <a:rPr lang="en-US" dirty="0">
                <a:cs typeface="Arial" charset="0"/>
              </a:rPr>
              <a:t>This is Figure 6F-3 in the MUTCD. The sign designation (number) may vary by state.</a:t>
            </a:r>
          </a:p>
          <a:p>
            <a:pPr eaLnBrk="1" hangingPunct="1"/>
            <a:r>
              <a:rPr lang="en-US" b="1" dirty="0">
                <a:cs typeface="Arial" charset="0"/>
              </a:rPr>
              <a:t>Possible Problems: </a:t>
            </a:r>
            <a:r>
              <a:rPr lang="en-US" dirty="0">
                <a:cs typeface="Arial" charset="0"/>
              </a:rPr>
              <a:t>None</a:t>
            </a:r>
          </a:p>
          <a:p>
            <a:pPr eaLnBrk="1" hangingPunct="1"/>
            <a:endParaRPr lang="en-US" dirty="0">
              <a:cs typeface="Arial" charset="0"/>
            </a:endParaRPr>
          </a:p>
        </p:txBody>
      </p:sp>
    </p:spTree>
    <p:extLst>
      <p:ext uri="{BB962C8B-B14F-4D97-AF65-F5344CB8AC3E}">
        <p14:creationId xmlns:p14="http://schemas.microsoft.com/office/powerpoint/2010/main" val="263128711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228600"/>
            <a:ext cx="2228850" cy="59436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0" y="228600"/>
            <a:ext cx="6534150" cy="59436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8915400" cy="1096963"/>
          </a:xfrm>
        </p:spPr>
        <p:txBody>
          <a:bodyPr/>
          <a:lstStyle/>
          <a:p>
            <a:r>
              <a:rPr lang="en-US"/>
              <a:t>Click to edit Master title style</a:t>
            </a:r>
          </a:p>
        </p:txBody>
      </p:sp>
      <p:sp>
        <p:nvSpPr>
          <p:cNvPr id="3" name="Text Placeholder 2"/>
          <p:cNvSpPr>
            <a:spLocks noGrp="1"/>
          </p:cNvSpPr>
          <p:nvPr>
            <p:ph type="body" sz="half" idx="1"/>
          </p:nvPr>
        </p:nvSpPr>
        <p:spPr>
          <a:xfrm>
            <a:off x="381000" y="1828800"/>
            <a:ext cx="4152900" cy="43434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86300" y="1828800"/>
            <a:ext cx="4152900" cy="43434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8915400" cy="1096963"/>
          </a:xfrm>
        </p:spPr>
        <p:txBody>
          <a:bodyPr/>
          <a:lstStyle/>
          <a:p>
            <a:r>
              <a:rPr lang="en-US"/>
              <a:t>Click to edit Master title style</a:t>
            </a:r>
          </a:p>
        </p:txBody>
      </p:sp>
      <p:sp>
        <p:nvSpPr>
          <p:cNvPr id="3" name="Table Placeholder 2"/>
          <p:cNvSpPr>
            <a:spLocks noGrp="1"/>
          </p:cNvSpPr>
          <p:nvPr>
            <p:ph type="tbl" idx="1"/>
          </p:nvPr>
        </p:nvSpPr>
        <p:spPr>
          <a:xfrm>
            <a:off x="381000" y="1828800"/>
            <a:ext cx="8458200" cy="4343400"/>
          </a:xfrm>
        </p:spPr>
        <p:txBody>
          <a:bodyPr/>
          <a:lstStyle/>
          <a:p>
            <a:pPr lvl="0"/>
            <a:endParaRPr lang="en-US" noProof="0"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38"/>
            <a:ext cx="8229600" cy="58515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Date Placeholder 2"/>
          <p:cNvSpPr>
            <a:spLocks noGrp="1"/>
          </p:cNvSpPr>
          <p:nvPr>
            <p:ph type="dt" sz="half" idx="10"/>
          </p:nvPr>
        </p:nvSpPr>
        <p:spPr>
          <a:xfrm>
            <a:off x="457200" y="6245225"/>
            <a:ext cx="2133600" cy="476250"/>
          </a:xfrm>
          <a:prstGeom prst="rect">
            <a:avLst/>
          </a:prstGeom>
        </p:spPr>
        <p:txBody>
          <a:bodyPr/>
          <a:lstStyle>
            <a:lvl1pPr>
              <a:defRPr>
                <a:latin typeface="Arial" panose="020B0604020202020204" pitchFamily="34" charset="0"/>
              </a:defRPr>
            </a:lvl1pPr>
          </a:lstStyle>
          <a:p>
            <a:pPr>
              <a:defRPr/>
            </a:pPr>
            <a:endParaRPr lang="en-US" dirty="0"/>
          </a:p>
        </p:txBody>
      </p:sp>
      <p:sp>
        <p:nvSpPr>
          <p:cNvPr id="4" name="Footer Placeholder 3"/>
          <p:cNvSpPr>
            <a:spLocks noGrp="1"/>
          </p:cNvSpPr>
          <p:nvPr>
            <p:ph type="ftr" sz="quarter" idx="11"/>
          </p:nvPr>
        </p:nvSpPr>
        <p:spPr>
          <a:xfrm>
            <a:off x="3124200" y="6245225"/>
            <a:ext cx="2895600" cy="476250"/>
          </a:xfrm>
          <a:prstGeom prst="rect">
            <a:avLst/>
          </a:prstGeom>
        </p:spPr>
        <p:txBody>
          <a:bodyPr/>
          <a:lstStyle>
            <a:lvl1pPr>
              <a:defRPr>
                <a:latin typeface="Arial" panose="020B0604020202020204" pitchFamily="34" charset="0"/>
              </a:defRPr>
            </a:lvl1pPr>
          </a:lstStyle>
          <a:p>
            <a:pPr>
              <a:defRPr/>
            </a:pPr>
            <a:r>
              <a:rPr lang="en-US" dirty="0" err="1"/>
              <a:t>NHI</a:t>
            </a:r>
            <a:r>
              <a:rPr lang="en-US" dirty="0"/>
              <a:t> </a:t>
            </a:r>
            <a:r>
              <a:rPr lang="en-US" dirty="0" err="1"/>
              <a:t>380072A</a:t>
            </a:r>
            <a:endParaRPr lang="en-US" dirty="0"/>
          </a:p>
        </p:txBody>
      </p:sp>
      <p:sp>
        <p:nvSpPr>
          <p:cNvPr id="5" name="Slide Number Placeholder 4"/>
          <p:cNvSpPr>
            <a:spLocks noGrp="1"/>
          </p:cNvSpPr>
          <p:nvPr>
            <p:ph type="sldNum" sz="quarter" idx="12"/>
          </p:nvPr>
        </p:nvSpPr>
        <p:spPr>
          <a:xfrm>
            <a:off x="6553200" y="6245225"/>
            <a:ext cx="2133600" cy="476250"/>
          </a:xfrm>
          <a:prstGeom prst="rect">
            <a:avLst/>
          </a:prstGeom>
        </p:spPr>
        <p:txBody>
          <a:bodyPr/>
          <a:lstStyle>
            <a:lvl1pPr>
              <a:defRPr>
                <a:latin typeface="Calibri" pitchFamily="34" charset="0"/>
              </a:defRPr>
            </a:lvl1pPr>
          </a:lstStyle>
          <a:p>
            <a:pPr>
              <a:defRPr/>
            </a:pPr>
            <a:r>
              <a:rPr lang="en-US" dirty="0">
                <a:latin typeface="Arial" panose="020B0604020202020204" pitchFamily="34" charset="0"/>
              </a:rPr>
              <a:t>8-</a:t>
            </a:r>
            <a:fld id="{F9F48819-80E4-4869-BE76-F345BDB83545}" type="slidenum">
              <a:rPr lang="en-US" smtClean="0">
                <a:latin typeface="Arial" panose="020B0604020202020204" pitchFamily="34" charset="0"/>
              </a:rPr>
              <a:pPr>
                <a:defRPr/>
              </a:pPr>
              <a:t>‹#›</a:t>
            </a:fld>
            <a:endParaRPr lang="en-US" dirty="0">
              <a:latin typeface="Arial" panose="020B0604020202020204" pitchFamily="34" charset="0"/>
            </a:endParaRPr>
          </a:p>
        </p:txBody>
      </p:sp>
    </p:spTree>
    <p:extLst>
      <p:ext uri="{BB962C8B-B14F-4D97-AF65-F5344CB8AC3E}">
        <p14:creationId xmlns:p14="http://schemas.microsoft.com/office/powerpoint/2010/main" val="347997997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62932411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73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defRPr>
                <a:latin typeface="Arial" panose="020B0604020202020204" pitchFamily="34" charset="0"/>
              </a:defRPr>
            </a:lvl1pPr>
            <a:lvl2pPr>
              <a:defRPr>
                <a:latin typeface="Arial" panose="020B0604020202020204" pitchFamily="34" charset="0"/>
              </a:defRPr>
            </a:lvl2pPr>
            <a:lvl3pPr>
              <a:defRPr>
                <a:latin typeface="Arial" panose="020B0604020202020204" pitchFamily="34" charset="0"/>
              </a:defRPr>
            </a:lvl3pPr>
            <a:lvl4pPr>
              <a:defRPr>
                <a:latin typeface="Arial" panose="020B0604020202020204" pitchFamily="34" charset="0"/>
              </a:defRPr>
            </a:lvl4pPr>
            <a:lvl5pPr>
              <a:defRPr>
                <a:latin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9679699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25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77203254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27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47438240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21572938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81000" y="0"/>
            <a:ext cx="8763000" cy="1325563"/>
          </a:xfrm>
        </p:spPr>
        <p:txBody>
          <a:bodyPr/>
          <a:lstStyle>
            <a:lvl1pPr>
              <a:defRPr sz="3600"/>
            </a:lvl1pPr>
          </a:lstStyle>
          <a:p>
            <a:r>
              <a:rPr lang="en-US" dirty="0"/>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28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22852790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29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05868260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30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96717386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31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13350127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32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7159668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33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99779010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34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85599699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35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47619690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36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defRPr>
                <a:latin typeface="Arial" panose="020B0604020202020204" pitchFamily="34" charset="0"/>
              </a:defRPr>
            </a:lvl1pPr>
            <a:lvl2pPr>
              <a:defRPr>
                <a:latin typeface="Arial" panose="020B0604020202020204" pitchFamily="34" charset="0"/>
              </a:defRPr>
            </a:lvl2pPr>
            <a:lvl3pPr>
              <a:defRPr>
                <a:latin typeface="Arial" panose="020B0604020202020204" pitchFamily="34" charset="0"/>
              </a:defRPr>
            </a:lvl3pPr>
            <a:lvl4pPr>
              <a:defRPr>
                <a:latin typeface="Arial" panose="020B0604020202020204" pitchFamily="34" charset="0"/>
              </a:defRPr>
            </a:lvl4pPr>
            <a:lvl5pPr>
              <a:defRPr>
                <a:latin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2"/>
          <p:cNvSpPr>
            <a:spLocks noGrp="1" noChangeArrowheads="1"/>
          </p:cNvSpPr>
          <p:nvPr>
            <p:ph type="title"/>
          </p:nvPr>
        </p:nvSpPr>
        <p:spPr bwMode="auto">
          <a:xfrm>
            <a:off x="0" y="0"/>
            <a:ext cx="9144000" cy="1325563"/>
          </a:xfrm>
          <a:prstGeom prst="rect">
            <a:avLst/>
          </a:prstGeom>
          <a:noFill/>
          <a:ln w="9525">
            <a:noFill/>
            <a:miter lim="800000"/>
            <a:headEnd/>
            <a:tailEnd/>
          </a:ln>
          <a:effectLst>
            <a:outerShdw dist="28398" dir="3806097" algn="ctr" rotWithShape="0">
              <a:schemeClr val="tx2"/>
            </a:outerShdw>
          </a:effectLst>
        </p:spPr>
        <p:txBody>
          <a:bodyPr/>
          <a:lstStyle>
            <a:lvl1pPr>
              <a:defRPr>
                <a:latin typeface="Arial" panose="020B0604020202020204" pitchFamily="34" charset="0"/>
              </a:defRPr>
            </a:lvl1pPr>
          </a:lstStyle>
          <a:p>
            <a:pPr lvl="0"/>
            <a:r>
              <a:rPr lang="en-US" dirty="0"/>
              <a:t>Click to edit Master title style</a:t>
            </a:r>
          </a:p>
        </p:txBody>
      </p:sp>
    </p:spTree>
    <p:extLst>
      <p:ext uri="{BB962C8B-B14F-4D97-AF65-F5344CB8AC3E}">
        <p14:creationId xmlns:p14="http://schemas.microsoft.com/office/powerpoint/2010/main" val="157012464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37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defRPr>
                <a:latin typeface="Arial" panose="020B0604020202020204" pitchFamily="34" charset="0"/>
              </a:defRPr>
            </a:lvl1pPr>
            <a:lvl2pPr>
              <a:defRPr>
                <a:latin typeface="Arial" panose="020B0604020202020204" pitchFamily="34" charset="0"/>
              </a:defRPr>
            </a:lvl2pPr>
            <a:lvl3pPr>
              <a:defRPr>
                <a:latin typeface="Arial" panose="020B0604020202020204" pitchFamily="34" charset="0"/>
              </a:defRPr>
            </a:lvl3pPr>
            <a:lvl4pPr>
              <a:defRPr>
                <a:latin typeface="Arial" panose="020B0604020202020204" pitchFamily="34" charset="0"/>
              </a:defRPr>
            </a:lvl4pPr>
            <a:lvl5pPr>
              <a:defRPr>
                <a:latin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2"/>
          <p:cNvSpPr>
            <a:spLocks noGrp="1" noChangeArrowheads="1"/>
          </p:cNvSpPr>
          <p:nvPr>
            <p:ph type="title"/>
          </p:nvPr>
        </p:nvSpPr>
        <p:spPr bwMode="auto">
          <a:xfrm>
            <a:off x="0" y="0"/>
            <a:ext cx="9144000" cy="1325563"/>
          </a:xfrm>
          <a:prstGeom prst="rect">
            <a:avLst/>
          </a:prstGeom>
          <a:noFill/>
          <a:ln w="9525">
            <a:noFill/>
            <a:miter lim="800000"/>
            <a:headEnd/>
            <a:tailEnd/>
          </a:ln>
          <a:effectLst>
            <a:outerShdw dist="28398" dir="3806097" algn="ctr" rotWithShape="0">
              <a:schemeClr val="tx2"/>
            </a:outerShdw>
          </a:effectLst>
        </p:spPr>
        <p:txBody>
          <a:bodyPr/>
          <a:lstStyle>
            <a:lvl1pPr>
              <a:defRPr>
                <a:latin typeface="Arial" panose="020B0604020202020204" pitchFamily="34" charset="0"/>
              </a:defRPr>
            </a:lvl1pPr>
          </a:lstStyle>
          <a:p>
            <a:pPr lvl="0"/>
            <a:r>
              <a:rPr lang="en-US" dirty="0"/>
              <a:t>Click to edit Master title style</a:t>
            </a:r>
          </a:p>
        </p:txBody>
      </p:sp>
    </p:spTree>
    <p:extLst>
      <p:ext uri="{BB962C8B-B14F-4D97-AF65-F5344CB8AC3E}">
        <p14:creationId xmlns:p14="http://schemas.microsoft.com/office/powerpoint/2010/main" val="30723721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38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defRPr>
                <a:latin typeface="Arial" panose="020B0604020202020204" pitchFamily="34" charset="0"/>
              </a:defRPr>
            </a:lvl1pPr>
            <a:lvl2pPr>
              <a:defRPr>
                <a:latin typeface="Arial" panose="020B0604020202020204" pitchFamily="34" charset="0"/>
              </a:defRPr>
            </a:lvl2pPr>
            <a:lvl3pPr>
              <a:defRPr>
                <a:latin typeface="Arial" panose="020B0604020202020204" pitchFamily="34" charset="0"/>
              </a:defRPr>
            </a:lvl3pPr>
            <a:lvl4pPr>
              <a:defRPr>
                <a:latin typeface="Arial" panose="020B0604020202020204" pitchFamily="34" charset="0"/>
              </a:defRPr>
            </a:lvl4pPr>
            <a:lvl5pPr>
              <a:defRPr>
                <a:latin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2"/>
          <p:cNvSpPr>
            <a:spLocks noGrp="1" noChangeArrowheads="1"/>
          </p:cNvSpPr>
          <p:nvPr>
            <p:ph type="title"/>
          </p:nvPr>
        </p:nvSpPr>
        <p:spPr bwMode="auto">
          <a:xfrm>
            <a:off x="0" y="0"/>
            <a:ext cx="9144000" cy="1325563"/>
          </a:xfrm>
          <a:prstGeom prst="rect">
            <a:avLst/>
          </a:prstGeom>
          <a:noFill/>
          <a:ln w="9525">
            <a:noFill/>
            <a:miter lim="800000"/>
            <a:headEnd/>
            <a:tailEnd/>
          </a:ln>
          <a:effectLst>
            <a:outerShdw dist="28398" dir="3806097" algn="ctr" rotWithShape="0">
              <a:schemeClr val="tx2"/>
            </a:outerShdw>
          </a:effectLst>
        </p:spPr>
        <p:txBody>
          <a:bodyPr/>
          <a:lstStyle>
            <a:lvl1pPr>
              <a:defRPr>
                <a:latin typeface="Arial" panose="020B0604020202020204" pitchFamily="34" charset="0"/>
              </a:defRPr>
            </a:lvl1pPr>
          </a:lstStyle>
          <a:p>
            <a:pPr lvl="0"/>
            <a:r>
              <a:rPr lang="en-US" dirty="0"/>
              <a:t>Click to edit Master title style</a:t>
            </a:r>
          </a:p>
        </p:txBody>
      </p:sp>
    </p:spTree>
    <p:extLst>
      <p:ext uri="{BB962C8B-B14F-4D97-AF65-F5344CB8AC3E}">
        <p14:creationId xmlns:p14="http://schemas.microsoft.com/office/powerpoint/2010/main" val="227705363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3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55372599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4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65582087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5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51750437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39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defRPr>
                <a:latin typeface="Arial" panose="020B0604020202020204" pitchFamily="34" charset="0"/>
              </a:defRPr>
            </a:lvl1pPr>
            <a:lvl2pPr>
              <a:defRPr>
                <a:latin typeface="Arial" panose="020B0604020202020204" pitchFamily="34" charset="0"/>
              </a:defRPr>
            </a:lvl2pPr>
            <a:lvl3pPr>
              <a:defRPr>
                <a:latin typeface="Arial" panose="020B0604020202020204" pitchFamily="34" charset="0"/>
              </a:defRPr>
            </a:lvl3pPr>
            <a:lvl4pPr>
              <a:defRPr>
                <a:latin typeface="Arial" panose="020B0604020202020204" pitchFamily="34" charset="0"/>
              </a:defRPr>
            </a:lvl4pPr>
            <a:lvl5pPr>
              <a:defRPr>
                <a:latin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2"/>
          <p:cNvSpPr>
            <a:spLocks noGrp="1" noChangeArrowheads="1"/>
          </p:cNvSpPr>
          <p:nvPr>
            <p:ph type="title"/>
          </p:nvPr>
        </p:nvSpPr>
        <p:spPr bwMode="auto">
          <a:xfrm>
            <a:off x="0" y="0"/>
            <a:ext cx="9144000" cy="1325563"/>
          </a:xfrm>
          <a:prstGeom prst="rect">
            <a:avLst/>
          </a:prstGeom>
          <a:noFill/>
          <a:ln w="9525">
            <a:noFill/>
            <a:miter lim="800000"/>
            <a:headEnd/>
            <a:tailEnd/>
          </a:ln>
          <a:effectLst>
            <a:outerShdw dist="28398" dir="3806097" algn="ctr" rotWithShape="0">
              <a:schemeClr val="tx2"/>
            </a:outerShdw>
          </a:effectLst>
        </p:spPr>
        <p:txBody>
          <a:bodyPr/>
          <a:lstStyle>
            <a:lvl1pPr>
              <a:defRPr>
                <a:latin typeface="Arial" panose="020B0604020202020204" pitchFamily="34" charset="0"/>
              </a:defRPr>
            </a:lvl1pPr>
          </a:lstStyle>
          <a:p>
            <a:pPr lvl="0"/>
            <a:r>
              <a:rPr lang="en-US" dirty="0"/>
              <a:t>Click to edit Master title style</a:t>
            </a:r>
          </a:p>
        </p:txBody>
      </p:sp>
    </p:spTree>
    <p:extLst>
      <p:ext uri="{BB962C8B-B14F-4D97-AF65-F5344CB8AC3E}">
        <p14:creationId xmlns:p14="http://schemas.microsoft.com/office/powerpoint/2010/main" val="205299867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6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377451904"/>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40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85866740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userDrawn="1">
  <p:cSld name="42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019706116"/>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userDrawn="1">
  <p:cSld name="44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87084980"/>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45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50486162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381000" y="1828800"/>
            <a:ext cx="4152900" cy="4343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86300" y="1828800"/>
            <a:ext cx="4152900" cy="4343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userDrawn="1">
  <p:cSld name="47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49421302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userDrawn="1">
  <p:cSld name="48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29784620"/>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userDrawn="1">
  <p:cSld name="49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954773997"/>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userDrawn="1">
  <p:cSld name="50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200543645"/>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userDrawn="1">
  <p:cSld name="51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90120838"/>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userDrawn="1">
  <p:cSld name="52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625111847"/>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userDrawn="1">
  <p:cSld name="53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826818898"/>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userDrawn="1">
  <p:cSld name="54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271300896"/>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userDrawn="1">
  <p:cSld name="55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559321556"/>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userDrawn="1">
  <p:cSld name="56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13349865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417638"/>
          </a:xfrm>
        </p:spPr>
        <p:txBody>
          <a:bodyPr/>
          <a:lstStyle>
            <a:lvl1pPr>
              <a:defRPr/>
            </a:lvl1pPr>
          </a:lstStyle>
          <a:p>
            <a:r>
              <a:rPr lang="en-US" dirty="0"/>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userDrawn="1">
  <p:cSld name="58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643740460"/>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userDrawn="1">
  <p:cSld name="59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694963124"/>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userDrawn="1">
  <p:cSld name="61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717169991"/>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userDrawn="1">
  <p:cSld name="62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168732354"/>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userDrawn="1">
  <p:cSld name="63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622194334"/>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userDrawn="1">
  <p:cSld name="64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95620648"/>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userDrawn="1">
  <p:cSld name="65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348492187"/>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userDrawn="1">
  <p:cSld name="66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008587176"/>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userDrawn="1">
  <p:cSld name="67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597960957"/>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userDrawn="1">
  <p:cSld name="68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7300133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userDrawn="1">
  <p:cSld name="70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196170479"/>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userDrawn="1">
  <p:cSld name="71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160411077"/>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userDrawn="1">
  <p:cSld name="72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992082671"/>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userDrawn="1">
  <p:cSld name="74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241727683"/>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userDrawn="1">
  <p:cSld name="75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460927741"/>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userDrawn="1">
  <p:cSld name="76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646087606"/>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userDrawn="1">
  <p:cSld name="77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79424554"/>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userDrawn="1">
  <p:cSld name="78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784050283"/>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userDrawn="1">
  <p:cSld name="79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027727883"/>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userDrawn="1">
  <p:cSld name="80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5008494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userDrawn="1">
  <p:cSld name="81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048408942"/>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userDrawn="1">
  <p:cSld name="82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951053550"/>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userDrawn="1">
  <p:cSld name="11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126841569"/>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userDrawn="1">
  <p:cSld name="83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437536605"/>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userDrawn="1">
  <p:cSld name="84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872113612"/>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userDrawn="1">
  <p:cSld name="85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048082197"/>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userDrawn="1">
  <p:cSld name="86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844530348"/>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userDrawn="1">
  <p:cSld name="87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704337633"/>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userDrawn="1">
  <p:cSld name="92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721015648"/>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userDrawn="1">
  <p:cSld name="88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97289546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userDrawn="1">
  <p:cSld name="90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295248708"/>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userDrawn="1">
  <p:cSld name="91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997685520"/>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userDrawn="1">
  <p:cSld name="93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835278790"/>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userDrawn="1">
  <p:cSld name="94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657335863"/>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userDrawn="1">
  <p:cSld name="95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732278955"/>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userDrawn="1">
  <p:cSld name="96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599282008"/>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userDrawn="1">
  <p:cSld name="97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222235162"/>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userDrawn="1">
  <p:cSld name="99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55331281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26" Type="http://schemas.openxmlformats.org/officeDocument/2006/relationships/slideLayout" Target="../slideLayouts/slideLayout26.xml"/><Relationship Id="rId21" Type="http://schemas.openxmlformats.org/officeDocument/2006/relationships/slideLayout" Target="../slideLayouts/slideLayout21.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84" Type="http://schemas.openxmlformats.org/officeDocument/2006/relationships/slideLayout" Target="../slideLayouts/slideLayout84.xml"/><Relationship Id="rId89" Type="http://schemas.openxmlformats.org/officeDocument/2006/relationships/image" Target="../media/image1.emf"/><Relationship Id="rId16" Type="http://schemas.openxmlformats.org/officeDocument/2006/relationships/slideLayout" Target="../slideLayouts/slideLayout16.xml"/><Relationship Id="rId11" Type="http://schemas.openxmlformats.org/officeDocument/2006/relationships/slideLayout" Target="../slideLayouts/slideLayout11.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74" Type="http://schemas.openxmlformats.org/officeDocument/2006/relationships/slideLayout" Target="../slideLayouts/slideLayout74.xml"/><Relationship Id="rId79" Type="http://schemas.openxmlformats.org/officeDocument/2006/relationships/slideLayout" Target="../slideLayouts/slideLayout79.xml"/><Relationship Id="rId5" Type="http://schemas.openxmlformats.org/officeDocument/2006/relationships/slideLayout" Target="../slideLayouts/slideLayout5.xml"/><Relationship Id="rId90" Type="http://schemas.openxmlformats.org/officeDocument/2006/relationships/image" Target="../media/image2.png"/><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77" Type="http://schemas.openxmlformats.org/officeDocument/2006/relationships/slideLayout" Target="../slideLayouts/slideLayout77.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80" Type="http://schemas.openxmlformats.org/officeDocument/2006/relationships/slideLayout" Target="../slideLayouts/slideLayout80.xml"/><Relationship Id="rId85" Type="http://schemas.openxmlformats.org/officeDocument/2006/relationships/slideLayout" Target="../slideLayouts/slideLayout85.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slideLayout" Target="../slideLayouts/slideLayout70.xml"/><Relationship Id="rId75" Type="http://schemas.openxmlformats.org/officeDocument/2006/relationships/slideLayout" Target="../slideLayouts/slideLayout75.xml"/><Relationship Id="rId83" Type="http://schemas.openxmlformats.org/officeDocument/2006/relationships/slideLayout" Target="../slideLayouts/slideLayout83.xml"/><Relationship Id="rId88" Type="http://schemas.openxmlformats.org/officeDocument/2006/relationships/theme" Target="../theme/theme1.xml"/><Relationship Id="rId91" Type="http://schemas.openxmlformats.org/officeDocument/2006/relationships/image" Target="../media/image3.jpeg"/><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73" Type="http://schemas.openxmlformats.org/officeDocument/2006/relationships/slideLayout" Target="../slideLayouts/slideLayout73.xml"/><Relationship Id="rId78" Type="http://schemas.openxmlformats.org/officeDocument/2006/relationships/slideLayout" Target="../slideLayouts/slideLayout78.xml"/><Relationship Id="rId81" Type="http://schemas.openxmlformats.org/officeDocument/2006/relationships/slideLayout" Target="../slideLayouts/slideLayout81.xml"/><Relationship Id="rId86" Type="http://schemas.openxmlformats.org/officeDocument/2006/relationships/slideLayout" Target="../slideLayouts/slideLayout86.xml"/><Relationship Id="rId4" Type="http://schemas.openxmlformats.org/officeDocument/2006/relationships/slideLayout" Target="../slideLayouts/slideLayout4.xml"/><Relationship Id="rId9" Type="http://schemas.openxmlformats.org/officeDocument/2006/relationships/slideLayout" Target="../slideLayouts/slideLayout9.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9" Type="http://schemas.openxmlformats.org/officeDocument/2006/relationships/slideLayout" Target="../slideLayouts/slideLayout39.xml"/><Relationship Id="rId34" Type="http://schemas.openxmlformats.org/officeDocument/2006/relationships/slideLayout" Target="../slideLayouts/slideLayout34.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6" Type="http://schemas.openxmlformats.org/officeDocument/2006/relationships/slideLayout" Target="../slideLayouts/slideLayout76.xml"/><Relationship Id="rId7" Type="http://schemas.openxmlformats.org/officeDocument/2006/relationships/slideLayout" Target="../slideLayouts/slideLayout7.xml"/><Relationship Id="rId71" Type="http://schemas.openxmlformats.org/officeDocument/2006/relationships/slideLayout" Target="../slideLayouts/slideLayout71.xml"/><Relationship Id="rId2" Type="http://schemas.openxmlformats.org/officeDocument/2006/relationships/slideLayout" Target="../slideLayouts/slideLayout2.xml"/><Relationship Id="rId29" Type="http://schemas.openxmlformats.org/officeDocument/2006/relationships/slideLayout" Target="../slideLayouts/slideLayout29.xml"/><Relationship Id="rId24" Type="http://schemas.openxmlformats.org/officeDocument/2006/relationships/slideLayout" Target="../slideLayouts/slideLayout24.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66" Type="http://schemas.openxmlformats.org/officeDocument/2006/relationships/slideLayout" Target="../slideLayouts/slideLayout66.xml"/><Relationship Id="rId87" Type="http://schemas.openxmlformats.org/officeDocument/2006/relationships/slideLayout" Target="../slideLayouts/slideLayout87.xml"/><Relationship Id="rId61" Type="http://schemas.openxmlformats.org/officeDocument/2006/relationships/slideLayout" Target="../slideLayouts/slideLayout61.xml"/><Relationship Id="rId82" Type="http://schemas.openxmlformats.org/officeDocument/2006/relationships/slideLayout" Target="../slideLayouts/slideLayout82.xml"/><Relationship Id="rId19"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invGray">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381000" y="0"/>
            <a:ext cx="8763000" cy="1325563"/>
          </a:xfrm>
          <a:prstGeom prst="rect">
            <a:avLst/>
          </a:prstGeom>
          <a:ln>
            <a:headEnd/>
            <a:tailEnd/>
          </a:ln>
        </p:spPr>
        <p:style>
          <a:lnRef idx="2">
            <a:schemeClr val="accent3"/>
          </a:lnRef>
          <a:fillRef idx="1">
            <a:schemeClr val="lt1"/>
          </a:fillRef>
          <a:effectRef idx="0">
            <a:schemeClr val="accent3"/>
          </a:effectRef>
          <a:fontRef idx="none"/>
        </p:style>
        <p:txBody>
          <a:bodyPr vert="horz" wrap="square" lIns="91440" tIns="45720" rIns="91440" bIns="45720" numCol="1" anchor="ctr" anchorCtr="0" compatLnSpc="1">
            <a:prstTxWarp prst="textNoShape">
              <a:avLst/>
            </a:prstTxWarp>
          </a:bodyPr>
          <a:lstStyle/>
          <a:p>
            <a:pPr lvl="0"/>
            <a:r>
              <a:rPr lang="en-US" dirty="0"/>
              <a:t>Click to edit Master title style</a:t>
            </a:r>
          </a:p>
        </p:txBody>
      </p:sp>
      <p:sp>
        <p:nvSpPr>
          <p:cNvPr id="3075" name="Rectangle 3"/>
          <p:cNvSpPr>
            <a:spLocks noGrp="1" noChangeArrowheads="1"/>
          </p:cNvSpPr>
          <p:nvPr>
            <p:ph type="body" idx="1"/>
          </p:nvPr>
        </p:nvSpPr>
        <p:spPr bwMode="auto">
          <a:xfrm>
            <a:off x="381000" y="1616229"/>
            <a:ext cx="8458200" cy="43434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3076" name="Picture 44" descr="Border 483"/>
          <p:cNvPicPr>
            <a:picLocks noChangeAspect="1" noChangeArrowheads="1"/>
          </p:cNvPicPr>
          <p:nvPr userDrawn="1"/>
        </p:nvPicPr>
        <p:blipFill>
          <a:blip r:embed="rId89"/>
          <a:srcRect/>
          <a:stretch>
            <a:fillRect/>
          </a:stretch>
        </p:blipFill>
        <p:spPr bwMode="auto">
          <a:xfrm>
            <a:off x="0" y="1447800"/>
            <a:ext cx="9144000" cy="309563"/>
          </a:xfrm>
          <a:prstGeom prst="rect">
            <a:avLst/>
          </a:prstGeom>
          <a:noFill/>
          <a:ln w="9525">
            <a:noFill/>
            <a:miter lim="800000"/>
            <a:headEnd/>
            <a:tailEnd/>
          </a:ln>
        </p:spPr>
      </p:pic>
      <p:pic>
        <p:nvPicPr>
          <p:cNvPr id="2" name="Picture 1"/>
          <p:cNvPicPr>
            <a:picLocks noChangeAspect="1"/>
          </p:cNvPicPr>
          <p:nvPr userDrawn="1"/>
        </p:nvPicPr>
        <p:blipFill>
          <a:blip r:embed="rId90"/>
          <a:stretch>
            <a:fillRect/>
          </a:stretch>
        </p:blipFill>
        <p:spPr>
          <a:xfrm>
            <a:off x="7315200" y="6149667"/>
            <a:ext cx="1524000" cy="385542"/>
          </a:xfrm>
          <a:prstGeom prst="rect">
            <a:avLst/>
          </a:prstGeom>
        </p:spPr>
      </p:pic>
      <p:sp>
        <p:nvSpPr>
          <p:cNvPr id="7" name="TextBox 6">
            <a:extLst>
              <a:ext uri="{FF2B5EF4-FFF2-40B4-BE49-F238E27FC236}">
                <a16:creationId xmlns:a16="http://schemas.microsoft.com/office/drawing/2014/main" id="{DEC548EA-0B80-460D-B1EA-FDB98549A393}"/>
              </a:ext>
            </a:extLst>
          </p:cNvPr>
          <p:cNvSpPr txBox="1"/>
          <p:nvPr userDrawn="1"/>
        </p:nvSpPr>
        <p:spPr>
          <a:xfrm>
            <a:off x="6087468" y="6222094"/>
            <a:ext cx="1079500" cy="338554"/>
          </a:xfrm>
          <a:prstGeom prst="rect">
            <a:avLst/>
          </a:prstGeom>
          <a:noFill/>
        </p:spPr>
        <p:txBody>
          <a:bodyPr wrap="square" rtlCol="0">
            <a:spAutoFit/>
          </a:bodyPr>
          <a:lstStyle/>
          <a:p>
            <a:pPr algn="r"/>
            <a:r>
              <a:rPr lang="en-US" sz="1600" dirty="0">
                <a:latin typeface="Arial" panose="020B0604020202020204" pitchFamily="34" charset="0"/>
                <a:cs typeface="Arial" panose="020B0604020202020204" pitchFamily="34" charset="0"/>
              </a:rPr>
              <a:t>2-</a:t>
            </a:r>
            <a:fld id="{1A673F19-6629-45D1-8D19-81BA6E1546A3}" type="slidenum">
              <a:rPr lang="en-US" sz="1600" smtClean="0">
                <a:latin typeface="Arial" panose="020B0604020202020204" pitchFamily="34" charset="0"/>
                <a:cs typeface="Arial" panose="020B0604020202020204" pitchFamily="34" charset="0"/>
              </a:rPr>
              <a:pPr algn="r"/>
              <a:t>‹#›</a:t>
            </a:fld>
            <a:endParaRPr lang="en-US" sz="1600" dirty="0">
              <a:latin typeface="Arial" panose="020B0604020202020204" pitchFamily="34" charset="0"/>
              <a:cs typeface="Arial" panose="020B0604020202020204" pitchFamily="34" charset="0"/>
            </a:endParaRPr>
          </a:p>
        </p:txBody>
      </p:sp>
      <p:pic>
        <p:nvPicPr>
          <p:cNvPr id="3" name="Picture 2" descr="ATSSA logo showing a cone within the A and safer roads save lives">
            <a:extLst>
              <a:ext uri="{FF2B5EF4-FFF2-40B4-BE49-F238E27FC236}">
                <a16:creationId xmlns:a16="http://schemas.microsoft.com/office/drawing/2014/main" id="{F4271824-6140-8975-178D-FEA08A24D6DF}"/>
              </a:ext>
            </a:extLst>
          </p:cNvPr>
          <p:cNvPicPr>
            <a:picLocks noChangeAspect="1"/>
          </p:cNvPicPr>
          <p:nvPr userDrawn="1"/>
        </p:nvPicPr>
        <p:blipFill>
          <a:blip r:embed="rId91" cstate="print">
            <a:extLst>
              <a:ext uri="{28A0092B-C50C-407E-A947-70E740481C1C}">
                <a14:useLocalDpi xmlns:a14="http://schemas.microsoft.com/office/drawing/2010/main" val="0"/>
              </a:ext>
            </a:extLst>
          </a:blip>
          <a:stretch>
            <a:fillRect/>
          </a:stretch>
        </p:blipFill>
        <p:spPr>
          <a:xfrm>
            <a:off x="381000" y="6149667"/>
            <a:ext cx="1179838" cy="357466"/>
          </a:xfrm>
          <a:prstGeom prst="rect">
            <a:avLst/>
          </a:prstGeom>
        </p:spPr>
      </p:pic>
    </p:spTree>
  </p:cSld>
  <p:clrMap bg1="lt1" tx1="dk1" bg2="lt2" tx2="dk2" accent1="accent1" accent2="accent2" accent3="accent3" accent4="accent4" accent5="accent5" accent6="accent6" hlink="hlink" folHlink="folHlink"/>
  <p:sldLayoutIdLst>
    <p:sldLayoutId id="2147483789" r:id="rId1"/>
    <p:sldLayoutId id="2147483801" r:id="rId2"/>
    <p:sldLayoutId id="2147483790" r:id="rId3"/>
    <p:sldLayoutId id="2147483791" r:id="rId4"/>
    <p:sldLayoutId id="2147483792" r:id="rId5"/>
    <p:sldLayoutId id="2147483793" r:id="rId6"/>
    <p:sldLayoutId id="2147483794" r:id="rId7"/>
    <p:sldLayoutId id="2147483795" r:id="rId8"/>
    <p:sldLayoutId id="2147483796" r:id="rId9"/>
    <p:sldLayoutId id="2147483797" r:id="rId10"/>
    <p:sldLayoutId id="2147483798" r:id="rId11"/>
    <p:sldLayoutId id="2147483799" r:id="rId12"/>
    <p:sldLayoutId id="2147483800" r:id="rId13"/>
    <p:sldLayoutId id="2147483802" r:id="rId14"/>
    <p:sldLayoutId id="2147483803" r:id="rId15"/>
    <p:sldLayoutId id="2147483828" r:id="rId16"/>
    <p:sldLayoutId id="2147483829" r:id="rId17"/>
    <p:sldLayoutId id="2147483830" r:id="rId18"/>
    <p:sldLayoutId id="2147483831" r:id="rId19"/>
    <p:sldLayoutId id="2147483832" r:id="rId20"/>
    <p:sldLayoutId id="2147483833" r:id="rId21"/>
    <p:sldLayoutId id="2147483834" r:id="rId22"/>
    <p:sldLayoutId id="2147483835" r:id="rId23"/>
    <p:sldLayoutId id="2147483836" r:id="rId24"/>
    <p:sldLayoutId id="2147483837" r:id="rId25"/>
    <p:sldLayoutId id="2147483838" r:id="rId26"/>
    <p:sldLayoutId id="2147483839" r:id="rId27"/>
    <p:sldLayoutId id="2147483840" r:id="rId28"/>
    <p:sldLayoutId id="2147483841" r:id="rId29"/>
    <p:sldLayoutId id="2147483842" r:id="rId30"/>
    <p:sldLayoutId id="2147483843" r:id="rId31"/>
    <p:sldLayoutId id="2147483844" r:id="rId32"/>
    <p:sldLayoutId id="2147483845" r:id="rId33"/>
    <p:sldLayoutId id="2147483846" r:id="rId34"/>
    <p:sldLayoutId id="2147483847" r:id="rId35"/>
    <p:sldLayoutId id="2147483848" r:id="rId36"/>
    <p:sldLayoutId id="2147483850" r:id="rId37"/>
    <p:sldLayoutId id="2147483851" r:id="rId38"/>
    <p:sldLayoutId id="2147483852" r:id="rId39"/>
    <p:sldLayoutId id="2147483853" r:id="rId40"/>
    <p:sldLayoutId id="2147483854" r:id="rId41"/>
    <p:sldLayoutId id="2147483855" r:id="rId42"/>
    <p:sldLayoutId id="2147483856" r:id="rId43"/>
    <p:sldLayoutId id="2147483857" r:id="rId44"/>
    <p:sldLayoutId id="2147483858" r:id="rId45"/>
    <p:sldLayoutId id="2147483859" r:id="rId46"/>
    <p:sldLayoutId id="2147483860" r:id="rId47"/>
    <p:sldLayoutId id="2147483861" r:id="rId48"/>
    <p:sldLayoutId id="2147483862" r:id="rId49"/>
    <p:sldLayoutId id="2147483863" r:id="rId50"/>
    <p:sldLayoutId id="2147483864" r:id="rId51"/>
    <p:sldLayoutId id="2147483865" r:id="rId52"/>
    <p:sldLayoutId id="2147483866" r:id="rId53"/>
    <p:sldLayoutId id="2147483867" r:id="rId54"/>
    <p:sldLayoutId id="2147483868" r:id="rId55"/>
    <p:sldLayoutId id="2147483869" r:id="rId56"/>
    <p:sldLayoutId id="2147483870" r:id="rId57"/>
    <p:sldLayoutId id="2147483871" r:id="rId58"/>
    <p:sldLayoutId id="2147483872" r:id="rId59"/>
    <p:sldLayoutId id="2147483873" r:id="rId60"/>
    <p:sldLayoutId id="2147483874" r:id="rId61"/>
    <p:sldLayoutId id="2147483875" r:id="rId62"/>
    <p:sldLayoutId id="2147483876" r:id="rId63"/>
    <p:sldLayoutId id="2147483877" r:id="rId64"/>
    <p:sldLayoutId id="2147483878" r:id="rId65"/>
    <p:sldLayoutId id="2147483879" r:id="rId66"/>
    <p:sldLayoutId id="2147483880" r:id="rId67"/>
    <p:sldLayoutId id="2147483881" r:id="rId68"/>
    <p:sldLayoutId id="2147483882" r:id="rId69"/>
    <p:sldLayoutId id="2147483883" r:id="rId70"/>
    <p:sldLayoutId id="2147483884" r:id="rId71"/>
    <p:sldLayoutId id="2147483885" r:id="rId72"/>
    <p:sldLayoutId id="2147483886" r:id="rId73"/>
    <p:sldLayoutId id="2147483887" r:id="rId74"/>
    <p:sldLayoutId id="2147483888" r:id="rId75"/>
    <p:sldLayoutId id="2147483889" r:id="rId76"/>
    <p:sldLayoutId id="2147483890" r:id="rId77"/>
    <p:sldLayoutId id="2147483891" r:id="rId78"/>
    <p:sldLayoutId id="2147483892" r:id="rId79"/>
    <p:sldLayoutId id="2147483893" r:id="rId80"/>
    <p:sldLayoutId id="2147483894" r:id="rId81"/>
    <p:sldLayoutId id="2147483895" r:id="rId82"/>
    <p:sldLayoutId id="2147483896" r:id="rId83"/>
    <p:sldLayoutId id="2147483897" r:id="rId84"/>
    <p:sldLayoutId id="2147483898" r:id="rId85"/>
    <p:sldLayoutId id="2147483899" r:id="rId86"/>
    <p:sldLayoutId id="2147483901" r:id="rId87"/>
  </p:sldLayoutIdLst>
  <p:txStyles>
    <p:titleStyle>
      <a:lvl1pPr algn="l" rtl="0" eaLnBrk="0" fontAlgn="base" hangingPunct="0">
        <a:spcBef>
          <a:spcPct val="0"/>
        </a:spcBef>
        <a:spcAft>
          <a:spcPct val="0"/>
        </a:spcAft>
        <a:defRPr sz="3600" b="1" i="0" baseline="0">
          <a:solidFill>
            <a:srgbClr val="008080"/>
          </a:solidFill>
          <a:effectLst/>
          <a:latin typeface="Arial" panose="020B0604020202020204" pitchFamily="34" charset="0"/>
          <a:ea typeface="+mj-ea"/>
          <a:cs typeface="Arial" panose="020B0604020202020204" pitchFamily="34" charset="0"/>
        </a:defRPr>
      </a:lvl1pPr>
      <a:lvl2pPr algn="ctr" rtl="0" eaLnBrk="0" fontAlgn="base" hangingPunct="0">
        <a:spcBef>
          <a:spcPct val="0"/>
        </a:spcBef>
        <a:spcAft>
          <a:spcPct val="0"/>
        </a:spcAft>
        <a:defRPr sz="4000" b="1" i="1">
          <a:solidFill>
            <a:srgbClr val="CC3300"/>
          </a:solidFill>
          <a:latin typeface="Calibri" pitchFamily="34" charset="0"/>
        </a:defRPr>
      </a:lvl2pPr>
      <a:lvl3pPr algn="ctr" rtl="0" eaLnBrk="0" fontAlgn="base" hangingPunct="0">
        <a:spcBef>
          <a:spcPct val="0"/>
        </a:spcBef>
        <a:spcAft>
          <a:spcPct val="0"/>
        </a:spcAft>
        <a:defRPr sz="4000" b="1" i="1">
          <a:solidFill>
            <a:srgbClr val="CC3300"/>
          </a:solidFill>
          <a:latin typeface="Calibri" pitchFamily="34" charset="0"/>
        </a:defRPr>
      </a:lvl3pPr>
      <a:lvl4pPr algn="ctr" rtl="0" eaLnBrk="0" fontAlgn="base" hangingPunct="0">
        <a:spcBef>
          <a:spcPct val="0"/>
        </a:spcBef>
        <a:spcAft>
          <a:spcPct val="0"/>
        </a:spcAft>
        <a:defRPr sz="4000" b="1" i="1">
          <a:solidFill>
            <a:srgbClr val="CC3300"/>
          </a:solidFill>
          <a:latin typeface="Calibri" pitchFamily="34" charset="0"/>
        </a:defRPr>
      </a:lvl4pPr>
      <a:lvl5pPr algn="ctr" rtl="0" eaLnBrk="0" fontAlgn="base" hangingPunct="0">
        <a:spcBef>
          <a:spcPct val="0"/>
        </a:spcBef>
        <a:spcAft>
          <a:spcPct val="0"/>
        </a:spcAft>
        <a:defRPr sz="4000" b="1" i="1">
          <a:solidFill>
            <a:srgbClr val="CC3300"/>
          </a:solidFill>
          <a:latin typeface="Calibri" pitchFamily="34" charset="0"/>
        </a:defRPr>
      </a:lvl5pPr>
      <a:lvl6pPr marL="457200" algn="ctr" rtl="0" fontAlgn="base">
        <a:spcBef>
          <a:spcPct val="0"/>
        </a:spcBef>
        <a:spcAft>
          <a:spcPct val="0"/>
        </a:spcAft>
        <a:defRPr sz="4000" b="1" i="1">
          <a:solidFill>
            <a:srgbClr val="CC3300"/>
          </a:solidFill>
          <a:latin typeface="Verdana" pitchFamily="34" charset="0"/>
        </a:defRPr>
      </a:lvl6pPr>
      <a:lvl7pPr marL="914400" algn="ctr" rtl="0" fontAlgn="base">
        <a:spcBef>
          <a:spcPct val="0"/>
        </a:spcBef>
        <a:spcAft>
          <a:spcPct val="0"/>
        </a:spcAft>
        <a:defRPr sz="4000" b="1" i="1">
          <a:solidFill>
            <a:srgbClr val="CC3300"/>
          </a:solidFill>
          <a:latin typeface="Verdana" pitchFamily="34" charset="0"/>
        </a:defRPr>
      </a:lvl7pPr>
      <a:lvl8pPr marL="1371600" algn="ctr" rtl="0" fontAlgn="base">
        <a:spcBef>
          <a:spcPct val="0"/>
        </a:spcBef>
        <a:spcAft>
          <a:spcPct val="0"/>
        </a:spcAft>
        <a:defRPr sz="4000" b="1" i="1">
          <a:solidFill>
            <a:srgbClr val="CC3300"/>
          </a:solidFill>
          <a:latin typeface="Verdana" pitchFamily="34" charset="0"/>
        </a:defRPr>
      </a:lvl8pPr>
      <a:lvl9pPr marL="1828800" algn="ctr" rtl="0" fontAlgn="base">
        <a:spcBef>
          <a:spcPct val="0"/>
        </a:spcBef>
        <a:spcAft>
          <a:spcPct val="0"/>
        </a:spcAft>
        <a:defRPr sz="4000" b="1" i="1">
          <a:solidFill>
            <a:srgbClr val="CC3300"/>
          </a:solidFill>
          <a:latin typeface="Verdana" pitchFamily="34" charset="0"/>
        </a:defRPr>
      </a:lvl9pPr>
    </p:titleStyle>
    <p:bodyStyle>
      <a:lvl1pPr marL="231775" indent="-231775" algn="l" rtl="0" eaLnBrk="0" fontAlgn="base" hangingPunct="0">
        <a:spcBef>
          <a:spcPct val="20000"/>
        </a:spcBef>
        <a:spcAft>
          <a:spcPct val="0"/>
        </a:spcAft>
        <a:buClr>
          <a:srgbClr val="CC3300"/>
        </a:buClr>
        <a:buSzPct val="65000"/>
        <a:buFont typeface="Wingdings" panose="05000000000000000000" pitchFamily="2" charset="2"/>
        <a:buChar char="§"/>
        <a:defRPr sz="2800">
          <a:solidFill>
            <a:schemeClr val="tx1"/>
          </a:solidFill>
          <a:latin typeface="Arial" panose="020B0604020202020204" pitchFamily="34" charset="0"/>
          <a:ea typeface="+mn-ea"/>
          <a:cs typeface="Arial" panose="020B0604020202020204" pitchFamily="34" charset="0"/>
        </a:defRPr>
      </a:lvl1pPr>
      <a:lvl2pPr marL="682625" indent="-225425" algn="l" rtl="0" eaLnBrk="0" fontAlgn="base" hangingPunct="0">
        <a:spcBef>
          <a:spcPct val="20000"/>
        </a:spcBef>
        <a:spcAft>
          <a:spcPct val="0"/>
        </a:spcAft>
        <a:buClr>
          <a:srgbClr val="CC3300"/>
        </a:buClr>
        <a:buSzPct val="65000"/>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2pPr>
      <a:lvl3pPr marL="1146175" indent="-231775" algn="l" rtl="0" eaLnBrk="0" fontAlgn="base" hangingPunct="0">
        <a:spcBef>
          <a:spcPct val="20000"/>
        </a:spcBef>
        <a:spcAft>
          <a:spcPct val="0"/>
        </a:spcAft>
        <a:buClr>
          <a:srgbClr val="CC3300"/>
        </a:buClr>
        <a:buSzPct val="65000"/>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3pPr>
      <a:lvl4pPr marL="1597025" indent="-225425" algn="l" rtl="0" eaLnBrk="0" fontAlgn="base" hangingPunct="0">
        <a:spcBef>
          <a:spcPct val="20000"/>
        </a:spcBef>
        <a:spcAft>
          <a:spcPct val="0"/>
        </a:spcAft>
        <a:buClr>
          <a:srgbClr val="CC3300"/>
        </a:buClr>
        <a:buSzPct val="65000"/>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4pPr>
      <a:lvl5pPr marL="2060575" indent="-231775" algn="l" rtl="0" eaLnBrk="0" fontAlgn="base" hangingPunct="0">
        <a:spcBef>
          <a:spcPct val="20000"/>
        </a:spcBef>
        <a:spcAft>
          <a:spcPct val="0"/>
        </a:spcAft>
        <a:buClr>
          <a:srgbClr val="CC3300"/>
        </a:buClr>
        <a:buSzPct val="65000"/>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5pPr>
      <a:lvl6pPr marL="2514600" indent="-228600" algn="l" rtl="0" fontAlgn="base">
        <a:spcBef>
          <a:spcPct val="20000"/>
        </a:spcBef>
        <a:spcAft>
          <a:spcPct val="0"/>
        </a:spcAft>
        <a:buClr>
          <a:srgbClr val="CC3300"/>
        </a:buClr>
        <a:buSzPct val="65000"/>
        <a:buFont typeface="Wingdings" pitchFamily="2" charset="2"/>
        <a:buChar char="u"/>
        <a:defRPr sz="3200">
          <a:solidFill>
            <a:schemeClr val="tx1"/>
          </a:solidFill>
          <a:latin typeface="+mn-lt"/>
        </a:defRPr>
      </a:lvl6pPr>
      <a:lvl7pPr marL="2971800" indent="-228600" algn="l" rtl="0" fontAlgn="base">
        <a:spcBef>
          <a:spcPct val="20000"/>
        </a:spcBef>
        <a:spcAft>
          <a:spcPct val="0"/>
        </a:spcAft>
        <a:buClr>
          <a:srgbClr val="CC3300"/>
        </a:buClr>
        <a:buSzPct val="65000"/>
        <a:buFont typeface="Wingdings" pitchFamily="2" charset="2"/>
        <a:buChar char="u"/>
        <a:defRPr sz="3200">
          <a:solidFill>
            <a:schemeClr val="tx1"/>
          </a:solidFill>
          <a:latin typeface="+mn-lt"/>
        </a:defRPr>
      </a:lvl7pPr>
      <a:lvl8pPr marL="3429000" indent="-228600" algn="l" rtl="0" fontAlgn="base">
        <a:spcBef>
          <a:spcPct val="20000"/>
        </a:spcBef>
        <a:spcAft>
          <a:spcPct val="0"/>
        </a:spcAft>
        <a:buClr>
          <a:srgbClr val="CC3300"/>
        </a:buClr>
        <a:buSzPct val="65000"/>
        <a:buFont typeface="Wingdings" pitchFamily="2" charset="2"/>
        <a:buChar char="u"/>
        <a:defRPr sz="3200">
          <a:solidFill>
            <a:schemeClr val="tx1"/>
          </a:solidFill>
          <a:latin typeface="+mn-lt"/>
        </a:defRPr>
      </a:lvl8pPr>
      <a:lvl9pPr marL="3886200" indent="-228600" algn="l" rtl="0" fontAlgn="base">
        <a:spcBef>
          <a:spcPct val="20000"/>
        </a:spcBef>
        <a:spcAft>
          <a:spcPct val="0"/>
        </a:spcAft>
        <a:buClr>
          <a:srgbClr val="CC3300"/>
        </a:buClr>
        <a:buSzPct val="65000"/>
        <a:buFont typeface="Wingdings" pitchFamily="2" charset="2"/>
        <a:buChar char="u"/>
        <a:defRPr sz="32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microsoft.com/office/2007/relationships/hdphoto" Target="../media/hdphoto1.wdp"/><Relationship Id="rId4" Type="http://schemas.openxmlformats.org/officeDocument/2006/relationships/image" Target="../media/image5.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98.xml"/><Relationship Id="rId1" Type="http://schemas.openxmlformats.org/officeDocument/2006/relationships/slideLayout" Target="../slideLayouts/slideLayout2.xml"/><Relationship Id="rId4" Type="http://schemas.openxmlformats.org/officeDocument/2006/relationships/image" Target="../media/image69.png"/></Relationships>
</file>

<file path=ppt/slides/_rels/slide101.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99.xml"/><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100.xml"/><Relationship Id="rId1" Type="http://schemas.openxmlformats.org/officeDocument/2006/relationships/slideLayout" Target="../slideLayouts/slideLayout2.xml"/><Relationship Id="rId4" Type="http://schemas.openxmlformats.org/officeDocument/2006/relationships/image" Target="../media/image75.png"/></Relationships>
</file>

<file path=ppt/slides/_rels/slide103.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101.xml"/><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102.xml"/><Relationship Id="rId1" Type="http://schemas.openxmlformats.org/officeDocument/2006/relationships/slideLayout" Target="../slideLayouts/slideLayout2.xml"/><Relationship Id="rId5" Type="http://schemas.openxmlformats.org/officeDocument/2006/relationships/image" Target="../media/image78.png"/><Relationship Id="rId4" Type="http://schemas.openxmlformats.org/officeDocument/2006/relationships/image" Target="../media/image71.png"/></Relationships>
</file>

<file path=ppt/slides/_rels/slide105.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103.xml"/><Relationship Id="rId1" Type="http://schemas.openxmlformats.org/officeDocument/2006/relationships/slideLayout" Target="../slideLayouts/slideLayout2.xml"/><Relationship Id="rId6" Type="http://schemas.openxmlformats.org/officeDocument/2006/relationships/image" Target="../media/image7.jpeg"/><Relationship Id="rId5" Type="http://schemas.openxmlformats.org/officeDocument/2006/relationships/image" Target="../media/image81.png"/><Relationship Id="rId4" Type="http://schemas.openxmlformats.org/officeDocument/2006/relationships/image" Target="../media/image80.png"/></Relationships>
</file>

<file path=ppt/slides/_rels/slide106.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104.xml"/><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2" Type="http://schemas.openxmlformats.org/officeDocument/2006/relationships/notesSlide" Target="../notesSlides/notesSlide105.xml"/><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3" Type="http://schemas.openxmlformats.org/officeDocument/2006/relationships/image" Target="../media/image83.jpeg"/><Relationship Id="rId2" Type="http://schemas.openxmlformats.org/officeDocument/2006/relationships/notesSlide" Target="../notesSlides/notesSlide106.xml"/><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2" Type="http://schemas.openxmlformats.org/officeDocument/2006/relationships/notesSlide" Target="../notesSlides/notesSlide107.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notesSlide" Target="../notesSlides/notesSlide108.xml"/><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3" Type="http://schemas.openxmlformats.org/officeDocument/2006/relationships/image" Target="../media/image85.jpeg"/><Relationship Id="rId2" Type="http://schemas.openxmlformats.org/officeDocument/2006/relationships/notesSlide" Target="../notesSlides/notesSlide109.xml"/><Relationship Id="rId1" Type="http://schemas.openxmlformats.org/officeDocument/2006/relationships/slideLayout" Target="../slideLayouts/slideLayout2.xml"/><Relationship Id="rId5" Type="http://schemas.microsoft.com/office/2007/relationships/hdphoto" Target="../media/hdphoto3.wdp"/><Relationship Id="rId4" Type="http://schemas.openxmlformats.org/officeDocument/2006/relationships/image" Target="../media/image86.png"/></Relationships>
</file>

<file path=ppt/slides/_rels/slide112.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110.xml"/><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11.xml"/><Relationship Id="rId1" Type="http://schemas.openxmlformats.org/officeDocument/2006/relationships/slideLayout" Target="../slideLayouts/slideLayout2.xml"/><Relationship Id="rId4" Type="http://schemas.openxmlformats.org/officeDocument/2006/relationships/image" Target="../media/image87.jpeg"/></Relationships>
</file>

<file path=ppt/slides/_rels/slide114.xml.rels><?xml version="1.0" encoding="UTF-8" standalone="yes"?>
<Relationships xmlns="http://schemas.openxmlformats.org/package/2006/relationships"><Relationship Id="rId2" Type="http://schemas.openxmlformats.org/officeDocument/2006/relationships/notesSlide" Target="../notesSlides/notesSlide112.xml"/><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notesSlide" Target="../notesSlides/notesSlide113.xml"/><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notesSlide" Target="../notesSlides/notesSlide114.xml"/><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3" Type="http://schemas.openxmlformats.org/officeDocument/2006/relationships/image" Target="../media/image90.jpeg"/><Relationship Id="rId2" Type="http://schemas.openxmlformats.org/officeDocument/2006/relationships/notesSlide" Target="../notesSlides/notesSlide115.xml"/><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notesSlide" Target="../notesSlides/notesSlide116.xml"/><Relationship Id="rId1" Type="http://schemas.openxmlformats.org/officeDocument/2006/relationships/slideLayout" Target="../slideLayouts/slideLayout2.xml"/><Relationship Id="rId4" Type="http://schemas.openxmlformats.org/officeDocument/2006/relationships/image" Target="../media/image91.png"/></Relationships>
</file>

<file path=ppt/slides/_rels/slide119.xml.rels><?xml version="1.0" encoding="UTF-8" standalone="yes"?>
<Relationships xmlns="http://schemas.openxmlformats.org/package/2006/relationships"><Relationship Id="rId3" Type="http://schemas.openxmlformats.org/officeDocument/2006/relationships/image" Target="../media/image92.jpeg"/><Relationship Id="rId2" Type="http://schemas.openxmlformats.org/officeDocument/2006/relationships/notesSlide" Target="../notesSlides/notesSlide117.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3" Type="http://schemas.openxmlformats.org/officeDocument/2006/relationships/image" Target="../media/image93.jpeg"/><Relationship Id="rId2" Type="http://schemas.openxmlformats.org/officeDocument/2006/relationships/notesSlide" Target="../notesSlides/notesSlide118.xml"/><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2" Type="http://schemas.openxmlformats.org/officeDocument/2006/relationships/notesSlide" Target="../notesSlides/notesSlide119.xml"/><Relationship Id="rId1" Type="http://schemas.openxmlformats.org/officeDocument/2006/relationships/slideLayout" Target="../slideLayouts/slideLayout7.xml"/></Relationships>
</file>

<file path=ppt/slides/_rels/slide122.xml.rels><?xml version="1.0" encoding="UTF-8" standalone="yes"?>
<Relationships xmlns="http://schemas.openxmlformats.org/package/2006/relationships"><Relationship Id="rId3" Type="http://schemas.openxmlformats.org/officeDocument/2006/relationships/image" Target="../media/image94.jpeg"/><Relationship Id="rId2" Type="http://schemas.openxmlformats.org/officeDocument/2006/relationships/notesSlide" Target="../notesSlides/notesSlide120.xml"/><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2" Type="http://schemas.openxmlformats.org/officeDocument/2006/relationships/notesSlide" Target="../notesSlides/notesSlide121.xml"/><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22.xml"/><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3" Type="http://schemas.openxmlformats.org/officeDocument/2006/relationships/image" Target="../media/image95.jpeg"/><Relationship Id="rId2" Type="http://schemas.openxmlformats.org/officeDocument/2006/relationships/notesSlide" Target="../notesSlides/notesSlide123.xml"/><Relationship Id="rId1" Type="http://schemas.openxmlformats.org/officeDocument/2006/relationships/slideLayout" Target="../slideLayouts/slideLayout15.xml"/></Relationships>
</file>

<file path=ppt/slides/_rels/slide126.xml.rels><?xml version="1.0" encoding="UTF-8" standalone="yes"?>
<Relationships xmlns="http://schemas.openxmlformats.org/package/2006/relationships"><Relationship Id="rId3" Type="http://schemas.openxmlformats.org/officeDocument/2006/relationships/image" Target="../media/image96.jpeg"/><Relationship Id="rId2" Type="http://schemas.openxmlformats.org/officeDocument/2006/relationships/notesSlide" Target="../notesSlides/notesSlide124.xml"/><Relationship Id="rId1" Type="http://schemas.openxmlformats.org/officeDocument/2006/relationships/slideLayout" Target="../slideLayouts/slideLayout17.xml"/><Relationship Id="rId4" Type="http://schemas.openxmlformats.org/officeDocument/2006/relationships/image" Target="../media/image97.png"/></Relationships>
</file>

<file path=ppt/slides/_rels/slide127.xml.rels><?xml version="1.0" encoding="UTF-8" standalone="yes"?>
<Relationships xmlns="http://schemas.openxmlformats.org/package/2006/relationships"><Relationship Id="rId3" Type="http://schemas.openxmlformats.org/officeDocument/2006/relationships/image" Target="../media/image98.png"/><Relationship Id="rId2" Type="http://schemas.openxmlformats.org/officeDocument/2006/relationships/notesSlide" Target="../notesSlides/notesSlide125.xml"/><Relationship Id="rId1" Type="http://schemas.openxmlformats.org/officeDocument/2006/relationships/slideLayout" Target="../slideLayouts/slideLayout6.xml"/></Relationships>
</file>

<file path=ppt/slides/_rels/slide128.xml.rels><?xml version="1.0" encoding="UTF-8" standalone="yes"?>
<Relationships xmlns="http://schemas.openxmlformats.org/package/2006/relationships"><Relationship Id="rId3" Type="http://schemas.openxmlformats.org/officeDocument/2006/relationships/image" Target="../media/image99.jpeg"/><Relationship Id="rId2" Type="http://schemas.openxmlformats.org/officeDocument/2006/relationships/notesSlide" Target="../notesSlides/notesSlide126.xml"/><Relationship Id="rId1" Type="http://schemas.openxmlformats.org/officeDocument/2006/relationships/slideLayout" Target="../slideLayouts/slideLayout6.xml"/></Relationships>
</file>

<file path=ppt/slides/_rels/slide129.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27.xml"/><Relationship Id="rId1" Type="http://schemas.openxmlformats.org/officeDocument/2006/relationships/slideLayout" Target="../slideLayouts/slideLayout6.xml"/><Relationship Id="rId4" Type="http://schemas.openxmlformats.org/officeDocument/2006/relationships/image" Target="../media/image100.jpeg"/></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3" Type="http://schemas.openxmlformats.org/officeDocument/2006/relationships/image" Target="../media/image101.jpeg"/><Relationship Id="rId2" Type="http://schemas.openxmlformats.org/officeDocument/2006/relationships/notesSlide" Target="../notesSlides/notesSlide128.xml"/><Relationship Id="rId1" Type="http://schemas.openxmlformats.org/officeDocument/2006/relationships/slideLayout" Target="../slideLayouts/slideLayout7.xml"/><Relationship Id="rId5" Type="http://schemas.openxmlformats.org/officeDocument/2006/relationships/image" Target="../media/image103.jpeg"/><Relationship Id="rId4" Type="http://schemas.openxmlformats.org/officeDocument/2006/relationships/image" Target="../media/image102.png"/></Relationships>
</file>

<file path=ppt/slides/_rels/slide131.xml.rels><?xml version="1.0" encoding="UTF-8" standalone="yes"?>
<Relationships xmlns="http://schemas.openxmlformats.org/package/2006/relationships"><Relationship Id="rId3" Type="http://schemas.openxmlformats.org/officeDocument/2006/relationships/image" Target="../media/image104.jpeg"/><Relationship Id="rId2" Type="http://schemas.openxmlformats.org/officeDocument/2006/relationships/notesSlide" Target="../notesSlides/notesSlide129.xml"/><Relationship Id="rId1" Type="http://schemas.openxmlformats.org/officeDocument/2006/relationships/slideLayout" Target="../slideLayouts/slideLayout7.xml"/><Relationship Id="rId4" Type="http://schemas.openxmlformats.org/officeDocument/2006/relationships/image" Target="../media/image105.jpeg"/></Relationships>
</file>

<file path=ppt/slides/_rels/slide132.xml.rels><?xml version="1.0" encoding="UTF-8" standalone="yes"?>
<Relationships xmlns="http://schemas.openxmlformats.org/package/2006/relationships"><Relationship Id="rId3" Type="http://schemas.openxmlformats.org/officeDocument/2006/relationships/image" Target="../media/image106.jpeg"/><Relationship Id="rId2" Type="http://schemas.openxmlformats.org/officeDocument/2006/relationships/notesSlide" Target="../notesSlides/notesSlide130.xml"/><Relationship Id="rId1" Type="http://schemas.openxmlformats.org/officeDocument/2006/relationships/slideLayout" Target="../slideLayouts/slideLayout7.xml"/><Relationship Id="rId5" Type="http://schemas.openxmlformats.org/officeDocument/2006/relationships/image" Target="../media/image108.jpeg"/><Relationship Id="rId4" Type="http://schemas.openxmlformats.org/officeDocument/2006/relationships/image" Target="../media/image107.jpeg"/></Relationships>
</file>

<file path=ppt/slides/_rels/slide133.xml.rels><?xml version="1.0" encoding="UTF-8" standalone="yes"?>
<Relationships xmlns="http://schemas.openxmlformats.org/package/2006/relationships"><Relationship Id="rId3" Type="http://schemas.openxmlformats.org/officeDocument/2006/relationships/image" Target="../media/image109.jpeg"/><Relationship Id="rId2" Type="http://schemas.openxmlformats.org/officeDocument/2006/relationships/notesSlide" Target="../notesSlides/notesSlide131.xml"/><Relationship Id="rId1" Type="http://schemas.openxmlformats.org/officeDocument/2006/relationships/slideLayout" Target="../slideLayouts/slideLayout18.xml"/><Relationship Id="rId4" Type="http://schemas.openxmlformats.org/officeDocument/2006/relationships/image" Target="../media/image110.jpeg"/></Relationships>
</file>

<file path=ppt/slides/_rels/slide134.xml.rels><?xml version="1.0" encoding="UTF-8" standalone="yes"?>
<Relationships xmlns="http://schemas.openxmlformats.org/package/2006/relationships"><Relationship Id="rId3" Type="http://schemas.openxmlformats.org/officeDocument/2006/relationships/image" Target="../media/image111.jpeg"/><Relationship Id="rId2" Type="http://schemas.openxmlformats.org/officeDocument/2006/relationships/notesSlide" Target="../notesSlides/notesSlide132.xml"/><Relationship Id="rId1" Type="http://schemas.openxmlformats.org/officeDocument/2006/relationships/slideLayout" Target="../slideLayouts/slideLayout19.xml"/><Relationship Id="rId4" Type="http://schemas.openxmlformats.org/officeDocument/2006/relationships/image" Target="../media/image112.png"/></Relationships>
</file>

<file path=ppt/slides/_rels/slide135.xml.rels><?xml version="1.0" encoding="UTF-8" standalone="yes"?>
<Relationships xmlns="http://schemas.openxmlformats.org/package/2006/relationships"><Relationship Id="rId3" Type="http://schemas.openxmlformats.org/officeDocument/2006/relationships/image" Target="../media/image113.png"/><Relationship Id="rId2" Type="http://schemas.openxmlformats.org/officeDocument/2006/relationships/notesSlide" Target="../notesSlides/notesSlide133.xml"/><Relationship Id="rId1" Type="http://schemas.openxmlformats.org/officeDocument/2006/relationships/slideLayout" Target="../slideLayouts/slideLayout20.xml"/><Relationship Id="rId4" Type="http://schemas.openxmlformats.org/officeDocument/2006/relationships/image" Target="../media/image114.png"/></Relationships>
</file>

<file path=ppt/slides/_rels/slide136.xml.rels><?xml version="1.0" encoding="UTF-8" standalone="yes"?>
<Relationships xmlns="http://schemas.openxmlformats.org/package/2006/relationships"><Relationship Id="rId3" Type="http://schemas.openxmlformats.org/officeDocument/2006/relationships/image" Target="../media/image115.jpeg"/><Relationship Id="rId2" Type="http://schemas.openxmlformats.org/officeDocument/2006/relationships/notesSlide" Target="../notesSlides/notesSlide134.xml"/><Relationship Id="rId1" Type="http://schemas.openxmlformats.org/officeDocument/2006/relationships/slideLayout" Target="../slideLayouts/slideLayout21.xml"/></Relationships>
</file>

<file path=ppt/slides/_rels/slide137.xml.rels><?xml version="1.0" encoding="UTF-8" standalone="yes"?>
<Relationships xmlns="http://schemas.openxmlformats.org/package/2006/relationships"><Relationship Id="rId3" Type="http://schemas.openxmlformats.org/officeDocument/2006/relationships/image" Target="../media/image116.jpeg"/><Relationship Id="rId2" Type="http://schemas.openxmlformats.org/officeDocument/2006/relationships/notesSlide" Target="../notesSlides/notesSlide135.xml"/><Relationship Id="rId1" Type="http://schemas.openxmlformats.org/officeDocument/2006/relationships/slideLayout" Target="../slideLayouts/slideLayout22.xml"/><Relationship Id="rId5" Type="http://schemas.microsoft.com/office/2007/relationships/hdphoto" Target="../media/hdphoto4.wdp"/><Relationship Id="rId4" Type="http://schemas.openxmlformats.org/officeDocument/2006/relationships/image" Target="../media/image117.png"/></Relationships>
</file>

<file path=ppt/slides/_rels/slide138.xml.rels><?xml version="1.0" encoding="UTF-8" standalone="yes"?>
<Relationships xmlns="http://schemas.openxmlformats.org/package/2006/relationships"><Relationship Id="rId3" Type="http://schemas.openxmlformats.org/officeDocument/2006/relationships/image" Target="../media/image118.jpeg"/><Relationship Id="rId2" Type="http://schemas.openxmlformats.org/officeDocument/2006/relationships/notesSlide" Target="../notesSlides/notesSlide136.xml"/><Relationship Id="rId1" Type="http://schemas.openxmlformats.org/officeDocument/2006/relationships/slideLayout" Target="../slideLayouts/slideLayout23.xml"/></Relationships>
</file>

<file path=ppt/slides/_rels/slide139.xml.rels><?xml version="1.0" encoding="UTF-8" standalone="yes"?>
<Relationships xmlns="http://schemas.openxmlformats.org/package/2006/relationships"><Relationship Id="rId2" Type="http://schemas.openxmlformats.org/officeDocument/2006/relationships/notesSlide" Target="../notesSlides/notesSlide137.xml"/><Relationship Id="rId1" Type="http://schemas.openxmlformats.org/officeDocument/2006/relationships/slideLayout" Target="../slideLayouts/slideLayout2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40.xml.rels><?xml version="1.0" encoding="UTF-8" standalone="yes"?>
<Relationships xmlns="http://schemas.openxmlformats.org/package/2006/relationships"><Relationship Id="rId3" Type="http://schemas.openxmlformats.org/officeDocument/2006/relationships/image" Target="../media/image119.jpeg"/><Relationship Id="rId2" Type="http://schemas.openxmlformats.org/officeDocument/2006/relationships/notesSlide" Target="../notesSlides/notesSlide138.xml"/><Relationship Id="rId1" Type="http://schemas.openxmlformats.org/officeDocument/2006/relationships/slideLayout" Target="../slideLayouts/slideLayout25.xml"/></Relationships>
</file>

<file path=ppt/slides/_rels/slide141.xml.rels><?xml version="1.0" encoding="UTF-8" standalone="yes"?>
<Relationships xmlns="http://schemas.openxmlformats.org/package/2006/relationships"><Relationship Id="rId3" Type="http://schemas.openxmlformats.org/officeDocument/2006/relationships/image" Target="../media/image120.png"/><Relationship Id="rId2" Type="http://schemas.openxmlformats.org/officeDocument/2006/relationships/notesSlide" Target="../notesSlides/notesSlide139.xml"/><Relationship Id="rId1" Type="http://schemas.openxmlformats.org/officeDocument/2006/relationships/slideLayout" Target="../slideLayouts/slideLayout26.xml"/></Relationships>
</file>

<file path=ppt/slides/_rels/slide142.xml.rels><?xml version="1.0" encoding="UTF-8" standalone="yes"?>
<Relationships xmlns="http://schemas.openxmlformats.org/package/2006/relationships"><Relationship Id="rId3" Type="http://schemas.openxmlformats.org/officeDocument/2006/relationships/notesSlide" Target="../notesSlides/notesSlide140.xml"/><Relationship Id="rId2" Type="http://schemas.openxmlformats.org/officeDocument/2006/relationships/slideLayout" Target="../slideLayouts/slideLayout27.xml"/><Relationship Id="rId1" Type="http://schemas.openxmlformats.org/officeDocument/2006/relationships/video" Target="file:///C:\Users\JMM%20Toshiba\Documents\JMMA\ATSSA\JMM%20TCS\2013%20TCS\Movable%20Concrete%20Barrier%20Roadside.mpg" TargetMode="External"/><Relationship Id="rId4" Type="http://schemas.openxmlformats.org/officeDocument/2006/relationships/image" Target="../media/image121.jpeg"/></Relationships>
</file>

<file path=ppt/slides/_rels/slide143.xml.rels><?xml version="1.0" encoding="UTF-8" standalone="yes"?>
<Relationships xmlns="http://schemas.openxmlformats.org/package/2006/relationships"><Relationship Id="rId3" Type="http://schemas.openxmlformats.org/officeDocument/2006/relationships/image" Target="../media/image122.png"/><Relationship Id="rId2" Type="http://schemas.openxmlformats.org/officeDocument/2006/relationships/notesSlide" Target="../notesSlides/notesSlide141.xml"/><Relationship Id="rId1" Type="http://schemas.openxmlformats.org/officeDocument/2006/relationships/slideLayout" Target="../slideLayouts/slideLayout28.xml"/></Relationships>
</file>

<file path=ppt/slides/_rels/slide144.xml.rels><?xml version="1.0" encoding="UTF-8" standalone="yes"?>
<Relationships xmlns="http://schemas.openxmlformats.org/package/2006/relationships"><Relationship Id="rId3" Type="http://schemas.openxmlformats.org/officeDocument/2006/relationships/image" Target="../media/image123.jpeg"/><Relationship Id="rId2" Type="http://schemas.openxmlformats.org/officeDocument/2006/relationships/notesSlide" Target="../notesSlides/notesSlide142.xml"/><Relationship Id="rId1" Type="http://schemas.openxmlformats.org/officeDocument/2006/relationships/slideLayout" Target="../slideLayouts/slideLayout2.xml"/></Relationships>
</file>

<file path=ppt/slides/_rels/slide145.xml.rels><?xml version="1.0" encoding="UTF-8" standalone="yes"?>
<Relationships xmlns="http://schemas.openxmlformats.org/package/2006/relationships"><Relationship Id="rId3" Type="http://schemas.openxmlformats.org/officeDocument/2006/relationships/image" Target="../media/image124.jpeg"/><Relationship Id="rId2" Type="http://schemas.openxmlformats.org/officeDocument/2006/relationships/notesSlide" Target="../notesSlides/notesSlide143.xml"/><Relationship Id="rId1" Type="http://schemas.openxmlformats.org/officeDocument/2006/relationships/slideLayout" Target="../slideLayouts/slideLayout2.xml"/></Relationships>
</file>

<file path=ppt/slides/_rels/slide146.xml.rels><?xml version="1.0" encoding="UTF-8" standalone="yes"?>
<Relationships xmlns="http://schemas.openxmlformats.org/package/2006/relationships"><Relationship Id="rId3" Type="http://schemas.openxmlformats.org/officeDocument/2006/relationships/image" Target="../media/image125.jpeg"/><Relationship Id="rId2" Type="http://schemas.openxmlformats.org/officeDocument/2006/relationships/notesSlide" Target="../notesSlides/notesSlide144.xml"/><Relationship Id="rId1" Type="http://schemas.openxmlformats.org/officeDocument/2006/relationships/slideLayout" Target="../slideLayouts/slideLayout7.xml"/><Relationship Id="rId5" Type="http://schemas.microsoft.com/office/2007/relationships/hdphoto" Target="../media/hdphoto5.wdp"/><Relationship Id="rId4" Type="http://schemas.openxmlformats.org/officeDocument/2006/relationships/image" Target="../media/image126.png"/></Relationships>
</file>

<file path=ppt/slides/_rels/slide147.xml.rels><?xml version="1.0" encoding="UTF-8" standalone="yes"?>
<Relationships xmlns="http://schemas.openxmlformats.org/package/2006/relationships"><Relationship Id="rId3" Type="http://schemas.openxmlformats.org/officeDocument/2006/relationships/image" Target="../media/image127.png"/><Relationship Id="rId2" Type="http://schemas.openxmlformats.org/officeDocument/2006/relationships/notesSlide" Target="../notesSlides/notesSlide145.xml"/><Relationship Id="rId1" Type="http://schemas.openxmlformats.org/officeDocument/2006/relationships/slideLayout" Target="../slideLayouts/slideLayout29.xml"/></Relationships>
</file>

<file path=ppt/slides/_rels/slide148.xml.rels><?xml version="1.0" encoding="UTF-8" standalone="yes"?>
<Relationships xmlns="http://schemas.openxmlformats.org/package/2006/relationships"><Relationship Id="rId3" Type="http://schemas.openxmlformats.org/officeDocument/2006/relationships/image" Target="../media/image128.png"/><Relationship Id="rId2" Type="http://schemas.openxmlformats.org/officeDocument/2006/relationships/notesSlide" Target="../notesSlides/notesSlide146.xml"/><Relationship Id="rId1" Type="http://schemas.openxmlformats.org/officeDocument/2006/relationships/slideLayout" Target="../slideLayouts/slideLayout30.xml"/></Relationships>
</file>

<file path=ppt/slides/_rels/slide149.xml.rels><?xml version="1.0" encoding="UTF-8" standalone="yes"?>
<Relationships xmlns="http://schemas.openxmlformats.org/package/2006/relationships"><Relationship Id="rId3" Type="http://schemas.openxmlformats.org/officeDocument/2006/relationships/image" Target="../media/image129.png"/><Relationship Id="rId2" Type="http://schemas.openxmlformats.org/officeDocument/2006/relationships/notesSlide" Target="../notesSlides/notesSlide147.xml"/><Relationship Id="rId1" Type="http://schemas.openxmlformats.org/officeDocument/2006/relationships/slideLayout" Target="../slideLayouts/slideLayout31.xml"/></Relationships>
</file>

<file path=ppt/slides/_rels/slide15.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50.xml.rels><?xml version="1.0" encoding="UTF-8" standalone="yes"?>
<Relationships xmlns="http://schemas.openxmlformats.org/package/2006/relationships"><Relationship Id="rId3" Type="http://schemas.openxmlformats.org/officeDocument/2006/relationships/image" Target="../media/image130.jpeg"/><Relationship Id="rId2" Type="http://schemas.openxmlformats.org/officeDocument/2006/relationships/notesSlide" Target="../notesSlides/notesSlide148.xml"/><Relationship Id="rId1" Type="http://schemas.openxmlformats.org/officeDocument/2006/relationships/slideLayout" Target="../slideLayouts/slideLayout32.xml"/></Relationships>
</file>

<file path=ppt/slides/_rels/slide151.xml.rels><?xml version="1.0" encoding="UTF-8" standalone="yes"?>
<Relationships xmlns="http://schemas.openxmlformats.org/package/2006/relationships"><Relationship Id="rId3" Type="http://schemas.openxmlformats.org/officeDocument/2006/relationships/image" Target="../media/image131.jpeg"/><Relationship Id="rId2" Type="http://schemas.openxmlformats.org/officeDocument/2006/relationships/notesSlide" Target="../notesSlides/notesSlide149.xml"/><Relationship Id="rId1" Type="http://schemas.openxmlformats.org/officeDocument/2006/relationships/slideLayout" Target="../slideLayouts/slideLayout33.xml"/></Relationships>
</file>

<file path=ppt/slides/_rels/slide152.xml.rels><?xml version="1.0" encoding="UTF-8" standalone="yes"?>
<Relationships xmlns="http://schemas.openxmlformats.org/package/2006/relationships"><Relationship Id="rId3" Type="http://schemas.openxmlformats.org/officeDocument/2006/relationships/image" Target="../media/image132.png"/><Relationship Id="rId2" Type="http://schemas.openxmlformats.org/officeDocument/2006/relationships/notesSlide" Target="../notesSlides/notesSlide150.xml"/><Relationship Id="rId1" Type="http://schemas.openxmlformats.org/officeDocument/2006/relationships/slideLayout" Target="../slideLayouts/slideLayout34.xml"/><Relationship Id="rId5" Type="http://schemas.microsoft.com/office/2007/relationships/hdphoto" Target="../media/hdphoto6.wdp"/><Relationship Id="rId4" Type="http://schemas.openxmlformats.org/officeDocument/2006/relationships/image" Target="../media/image133.png"/></Relationships>
</file>

<file path=ppt/slides/_rels/slide153.xml.rels><?xml version="1.0" encoding="UTF-8" standalone="yes"?>
<Relationships xmlns="http://schemas.openxmlformats.org/package/2006/relationships"><Relationship Id="rId3" Type="http://schemas.openxmlformats.org/officeDocument/2006/relationships/image" Target="../media/image134.jpeg"/><Relationship Id="rId2" Type="http://schemas.openxmlformats.org/officeDocument/2006/relationships/notesSlide" Target="../notesSlides/notesSlide151.xml"/><Relationship Id="rId1" Type="http://schemas.openxmlformats.org/officeDocument/2006/relationships/slideLayout" Target="../slideLayouts/slideLayout35.xml"/></Relationships>
</file>

<file path=ppt/slides/_rels/slide154.xml.rels><?xml version="1.0" encoding="UTF-8" standalone="yes"?>
<Relationships xmlns="http://schemas.openxmlformats.org/package/2006/relationships"><Relationship Id="rId3" Type="http://schemas.openxmlformats.org/officeDocument/2006/relationships/image" Target="../media/image135.jpeg"/><Relationship Id="rId2" Type="http://schemas.openxmlformats.org/officeDocument/2006/relationships/notesSlide" Target="../notesSlides/notesSlide152.xml"/><Relationship Id="rId1" Type="http://schemas.openxmlformats.org/officeDocument/2006/relationships/slideLayout" Target="../slideLayouts/slideLayout36.xml"/></Relationships>
</file>

<file path=ppt/slides/_rels/slide155.xml.rels><?xml version="1.0" encoding="UTF-8" standalone="yes"?>
<Relationships xmlns="http://schemas.openxmlformats.org/package/2006/relationships"><Relationship Id="rId3" Type="http://schemas.openxmlformats.org/officeDocument/2006/relationships/image" Target="../media/image136.jpg"/><Relationship Id="rId2" Type="http://schemas.openxmlformats.org/officeDocument/2006/relationships/notesSlide" Target="../notesSlides/notesSlide153.xml"/><Relationship Id="rId1" Type="http://schemas.openxmlformats.org/officeDocument/2006/relationships/slideLayout" Target="../slideLayouts/slideLayout37.xml"/></Relationships>
</file>

<file path=ppt/slides/_rels/slide156.xml.rels><?xml version="1.0" encoding="UTF-8" standalone="yes"?>
<Relationships xmlns="http://schemas.openxmlformats.org/package/2006/relationships"><Relationship Id="rId3" Type="http://schemas.openxmlformats.org/officeDocument/2006/relationships/image" Target="../media/image137.jpeg"/><Relationship Id="rId2" Type="http://schemas.openxmlformats.org/officeDocument/2006/relationships/notesSlide" Target="../notesSlides/notesSlide154.xml"/><Relationship Id="rId1" Type="http://schemas.openxmlformats.org/officeDocument/2006/relationships/slideLayout" Target="../slideLayouts/slideLayout38.xml"/></Relationships>
</file>

<file path=ppt/slides/_rels/slide157.xml.rels><?xml version="1.0" encoding="UTF-8" standalone="yes"?>
<Relationships xmlns="http://schemas.openxmlformats.org/package/2006/relationships"><Relationship Id="rId3" Type="http://schemas.openxmlformats.org/officeDocument/2006/relationships/image" Target="../media/image138.png"/><Relationship Id="rId2" Type="http://schemas.openxmlformats.org/officeDocument/2006/relationships/notesSlide" Target="../notesSlides/notesSlide155.xml"/><Relationship Id="rId1" Type="http://schemas.openxmlformats.org/officeDocument/2006/relationships/slideLayout" Target="../slideLayouts/slideLayout39.xml"/></Relationships>
</file>

<file path=ppt/slides/_rels/slide158.xml.rels><?xml version="1.0" encoding="UTF-8" standalone="yes"?>
<Relationships xmlns="http://schemas.openxmlformats.org/package/2006/relationships"><Relationship Id="rId3" Type="http://schemas.openxmlformats.org/officeDocument/2006/relationships/image" Target="../media/image139.png"/><Relationship Id="rId2" Type="http://schemas.openxmlformats.org/officeDocument/2006/relationships/notesSlide" Target="../notesSlides/notesSlide156.xml"/><Relationship Id="rId1" Type="http://schemas.openxmlformats.org/officeDocument/2006/relationships/slideLayout" Target="../slideLayouts/slideLayout40.xml"/></Relationships>
</file>

<file path=ppt/slides/_rels/slide159.xml.rels><?xml version="1.0" encoding="UTF-8" standalone="yes"?>
<Relationships xmlns="http://schemas.openxmlformats.org/package/2006/relationships"><Relationship Id="rId3" Type="http://schemas.openxmlformats.org/officeDocument/2006/relationships/image" Target="../media/image140.jpeg"/><Relationship Id="rId2" Type="http://schemas.openxmlformats.org/officeDocument/2006/relationships/notesSlide" Target="../notesSlides/notesSlide157.xml"/><Relationship Id="rId1" Type="http://schemas.openxmlformats.org/officeDocument/2006/relationships/slideLayout" Target="../slideLayouts/slideLayout41.xml"/></Relationships>
</file>

<file path=ppt/slides/_rels/slide1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60.xml.rels><?xml version="1.0" encoding="UTF-8" standalone="yes"?>
<Relationships xmlns="http://schemas.openxmlformats.org/package/2006/relationships"><Relationship Id="rId3" Type="http://schemas.openxmlformats.org/officeDocument/2006/relationships/image" Target="../media/image141.jpeg"/><Relationship Id="rId2" Type="http://schemas.openxmlformats.org/officeDocument/2006/relationships/notesSlide" Target="../notesSlides/notesSlide158.xml"/><Relationship Id="rId1" Type="http://schemas.openxmlformats.org/officeDocument/2006/relationships/slideLayout" Target="../slideLayouts/slideLayout42.xml"/></Relationships>
</file>

<file path=ppt/slides/_rels/slide161.xml.rels><?xml version="1.0" encoding="UTF-8" standalone="yes"?>
<Relationships xmlns="http://schemas.openxmlformats.org/package/2006/relationships"><Relationship Id="rId3" Type="http://schemas.openxmlformats.org/officeDocument/2006/relationships/image" Target="../media/image142.jpeg"/><Relationship Id="rId2" Type="http://schemas.openxmlformats.org/officeDocument/2006/relationships/notesSlide" Target="../notesSlides/notesSlide159.xml"/><Relationship Id="rId1" Type="http://schemas.openxmlformats.org/officeDocument/2006/relationships/slideLayout" Target="../slideLayouts/slideLayout43.xml"/></Relationships>
</file>

<file path=ppt/slides/_rels/slide162.xml.rels><?xml version="1.0" encoding="UTF-8" standalone="yes"?>
<Relationships xmlns="http://schemas.openxmlformats.org/package/2006/relationships"><Relationship Id="rId3" Type="http://schemas.openxmlformats.org/officeDocument/2006/relationships/image" Target="../media/image143.jpeg"/><Relationship Id="rId2" Type="http://schemas.openxmlformats.org/officeDocument/2006/relationships/notesSlide" Target="../notesSlides/notesSlide160.xml"/><Relationship Id="rId1" Type="http://schemas.openxmlformats.org/officeDocument/2006/relationships/slideLayout" Target="../slideLayouts/slideLayout44.xml"/></Relationships>
</file>

<file path=ppt/slides/_rels/slide163.xml.rels><?xml version="1.0" encoding="UTF-8" standalone="yes"?>
<Relationships xmlns="http://schemas.openxmlformats.org/package/2006/relationships"><Relationship Id="rId3" Type="http://schemas.openxmlformats.org/officeDocument/2006/relationships/image" Target="../media/image144.jpeg"/><Relationship Id="rId2" Type="http://schemas.openxmlformats.org/officeDocument/2006/relationships/notesSlide" Target="../notesSlides/notesSlide161.xml"/><Relationship Id="rId1" Type="http://schemas.openxmlformats.org/officeDocument/2006/relationships/slideLayout" Target="../slideLayouts/slideLayout45.xml"/></Relationships>
</file>

<file path=ppt/slides/_rels/slide164.xml.rels><?xml version="1.0" encoding="UTF-8" standalone="yes"?>
<Relationships xmlns="http://schemas.openxmlformats.org/package/2006/relationships"><Relationship Id="rId3" Type="http://schemas.openxmlformats.org/officeDocument/2006/relationships/image" Target="../media/image139.png"/><Relationship Id="rId2" Type="http://schemas.openxmlformats.org/officeDocument/2006/relationships/notesSlide" Target="../notesSlides/notesSlide162.xml"/><Relationship Id="rId1" Type="http://schemas.openxmlformats.org/officeDocument/2006/relationships/slideLayout" Target="../slideLayouts/slideLayout46.xml"/></Relationships>
</file>

<file path=ppt/slides/_rels/slide165.xml.rels><?xml version="1.0" encoding="UTF-8" standalone="yes"?>
<Relationships xmlns="http://schemas.openxmlformats.org/package/2006/relationships"><Relationship Id="rId2" Type="http://schemas.openxmlformats.org/officeDocument/2006/relationships/notesSlide" Target="../notesSlides/notesSlide163.xml"/><Relationship Id="rId1" Type="http://schemas.openxmlformats.org/officeDocument/2006/relationships/slideLayout" Target="../slideLayouts/slideLayout47.xml"/></Relationships>
</file>

<file path=ppt/slides/_rels/slide166.xml.rels><?xml version="1.0" encoding="UTF-8" standalone="yes"?>
<Relationships xmlns="http://schemas.openxmlformats.org/package/2006/relationships"><Relationship Id="rId3" Type="http://schemas.openxmlformats.org/officeDocument/2006/relationships/image" Target="../media/image145.jpeg"/><Relationship Id="rId2" Type="http://schemas.openxmlformats.org/officeDocument/2006/relationships/notesSlide" Target="../notesSlides/notesSlide164.xml"/><Relationship Id="rId1" Type="http://schemas.openxmlformats.org/officeDocument/2006/relationships/slideLayout" Target="../slideLayouts/slideLayout48.xml"/></Relationships>
</file>

<file path=ppt/slides/_rels/slide167.xml.rels><?xml version="1.0" encoding="UTF-8" standalone="yes"?>
<Relationships xmlns="http://schemas.openxmlformats.org/package/2006/relationships"><Relationship Id="rId3" Type="http://schemas.openxmlformats.org/officeDocument/2006/relationships/image" Target="../media/image139.png"/><Relationship Id="rId2" Type="http://schemas.openxmlformats.org/officeDocument/2006/relationships/notesSlide" Target="../notesSlides/notesSlide165.xml"/><Relationship Id="rId1" Type="http://schemas.openxmlformats.org/officeDocument/2006/relationships/slideLayout" Target="../slideLayouts/slideLayout49.xml"/></Relationships>
</file>

<file path=ppt/slides/_rels/slide168.xml.rels><?xml version="1.0" encoding="UTF-8" standalone="yes"?>
<Relationships xmlns="http://schemas.openxmlformats.org/package/2006/relationships"><Relationship Id="rId3" Type="http://schemas.openxmlformats.org/officeDocument/2006/relationships/image" Target="../media/image146.jpeg"/><Relationship Id="rId2" Type="http://schemas.openxmlformats.org/officeDocument/2006/relationships/notesSlide" Target="../notesSlides/notesSlide166.xml"/><Relationship Id="rId1" Type="http://schemas.openxmlformats.org/officeDocument/2006/relationships/slideLayout" Target="../slideLayouts/slideLayout6.xml"/></Relationships>
</file>

<file path=ppt/slides/_rels/slide169.xml.rels><?xml version="1.0" encoding="UTF-8" standalone="yes"?>
<Relationships xmlns="http://schemas.openxmlformats.org/package/2006/relationships"><Relationship Id="rId3" Type="http://schemas.openxmlformats.org/officeDocument/2006/relationships/image" Target="../media/image147.jpeg"/><Relationship Id="rId2" Type="http://schemas.openxmlformats.org/officeDocument/2006/relationships/notesSlide" Target="../notesSlides/notesSlide167.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7.xml"/><Relationship Id="rId1" Type="http://schemas.openxmlformats.org/officeDocument/2006/relationships/slideLayout" Target="../slideLayouts/slideLayout2.xml"/><Relationship Id="rId5" Type="http://schemas.microsoft.com/office/2007/relationships/hdphoto" Target="../media/hdphoto2.wdp"/><Relationship Id="rId4" Type="http://schemas.openxmlformats.org/officeDocument/2006/relationships/image" Target="../media/image17.png"/></Relationships>
</file>

<file path=ppt/slides/_rels/slide170.xml.rels><?xml version="1.0" encoding="UTF-8" standalone="yes"?>
<Relationships xmlns="http://schemas.openxmlformats.org/package/2006/relationships"><Relationship Id="rId3" Type="http://schemas.openxmlformats.org/officeDocument/2006/relationships/image" Target="../media/image148.jpeg"/><Relationship Id="rId2" Type="http://schemas.openxmlformats.org/officeDocument/2006/relationships/notesSlide" Target="../notesSlides/notesSlide168.xml"/><Relationship Id="rId1" Type="http://schemas.openxmlformats.org/officeDocument/2006/relationships/slideLayout" Target="../slideLayouts/slideLayout6.xml"/></Relationships>
</file>

<file path=ppt/slides/_rels/slide171.xml.rels><?xml version="1.0" encoding="UTF-8" standalone="yes"?>
<Relationships xmlns="http://schemas.openxmlformats.org/package/2006/relationships"><Relationship Id="rId2" Type="http://schemas.openxmlformats.org/officeDocument/2006/relationships/notesSlide" Target="../notesSlides/notesSlide169.xml"/><Relationship Id="rId1" Type="http://schemas.openxmlformats.org/officeDocument/2006/relationships/slideLayout" Target="../slideLayouts/slideLayout13.xml"/></Relationships>
</file>

<file path=ppt/slides/_rels/slide172.xml.rels><?xml version="1.0" encoding="UTF-8" standalone="yes"?>
<Relationships xmlns="http://schemas.openxmlformats.org/package/2006/relationships"><Relationship Id="rId3" Type="http://schemas.openxmlformats.org/officeDocument/2006/relationships/image" Target="../media/image149.jpeg"/><Relationship Id="rId2" Type="http://schemas.openxmlformats.org/officeDocument/2006/relationships/notesSlide" Target="../notesSlides/notesSlide170.xml"/><Relationship Id="rId1" Type="http://schemas.openxmlformats.org/officeDocument/2006/relationships/slideLayout" Target="../slideLayouts/slideLayout13.xml"/></Relationships>
</file>

<file path=ppt/slides/_rels/slide173.xml.rels><?xml version="1.0" encoding="UTF-8" standalone="yes"?>
<Relationships xmlns="http://schemas.openxmlformats.org/package/2006/relationships"><Relationship Id="rId3" Type="http://schemas.openxmlformats.org/officeDocument/2006/relationships/image" Target="../media/image150.png"/><Relationship Id="rId2" Type="http://schemas.openxmlformats.org/officeDocument/2006/relationships/notesSlide" Target="../notesSlides/notesSlide171.xml"/><Relationship Id="rId1" Type="http://schemas.openxmlformats.org/officeDocument/2006/relationships/slideLayout" Target="../slideLayouts/slideLayout50.xml"/></Relationships>
</file>

<file path=ppt/slides/_rels/slide174.xml.rels><?xml version="1.0" encoding="UTF-8" standalone="yes"?>
<Relationships xmlns="http://schemas.openxmlformats.org/package/2006/relationships"><Relationship Id="rId3" Type="http://schemas.openxmlformats.org/officeDocument/2006/relationships/image" Target="../media/image151.jpeg"/><Relationship Id="rId2" Type="http://schemas.openxmlformats.org/officeDocument/2006/relationships/notesSlide" Target="../notesSlides/notesSlide172.xml"/><Relationship Id="rId1" Type="http://schemas.openxmlformats.org/officeDocument/2006/relationships/slideLayout" Target="../slideLayouts/slideLayout51.xml"/></Relationships>
</file>

<file path=ppt/slides/_rels/slide175.xml.rels><?xml version="1.0" encoding="UTF-8" standalone="yes"?>
<Relationships xmlns="http://schemas.openxmlformats.org/package/2006/relationships"><Relationship Id="rId3" Type="http://schemas.openxmlformats.org/officeDocument/2006/relationships/image" Target="../media/image152.jpeg"/><Relationship Id="rId2" Type="http://schemas.openxmlformats.org/officeDocument/2006/relationships/notesSlide" Target="../notesSlides/notesSlide173.xml"/><Relationship Id="rId1" Type="http://schemas.openxmlformats.org/officeDocument/2006/relationships/slideLayout" Target="../slideLayouts/slideLayout52.xml"/></Relationships>
</file>

<file path=ppt/slides/_rels/slide176.xml.rels><?xml version="1.0" encoding="UTF-8" standalone="yes"?>
<Relationships xmlns="http://schemas.openxmlformats.org/package/2006/relationships"><Relationship Id="rId3" Type="http://schemas.openxmlformats.org/officeDocument/2006/relationships/image" Target="../media/image153.jpeg"/><Relationship Id="rId2" Type="http://schemas.openxmlformats.org/officeDocument/2006/relationships/notesSlide" Target="../notesSlides/notesSlide174.xml"/><Relationship Id="rId1" Type="http://schemas.openxmlformats.org/officeDocument/2006/relationships/slideLayout" Target="../slideLayouts/slideLayout53.xml"/></Relationships>
</file>

<file path=ppt/slides/_rels/slide177.xml.rels><?xml version="1.0" encoding="UTF-8" standalone="yes"?>
<Relationships xmlns="http://schemas.openxmlformats.org/package/2006/relationships"><Relationship Id="rId3" Type="http://schemas.openxmlformats.org/officeDocument/2006/relationships/image" Target="../media/image154.jpeg"/><Relationship Id="rId2" Type="http://schemas.openxmlformats.org/officeDocument/2006/relationships/notesSlide" Target="../notesSlides/notesSlide175.xml"/><Relationship Id="rId1" Type="http://schemas.openxmlformats.org/officeDocument/2006/relationships/slideLayout" Target="../slideLayouts/slideLayout54.xml"/></Relationships>
</file>

<file path=ppt/slides/_rels/slide178.xml.rels><?xml version="1.0" encoding="UTF-8" standalone="yes"?>
<Relationships xmlns="http://schemas.openxmlformats.org/package/2006/relationships"><Relationship Id="rId3" Type="http://schemas.openxmlformats.org/officeDocument/2006/relationships/image" Target="../media/image155.jpeg"/><Relationship Id="rId2" Type="http://schemas.openxmlformats.org/officeDocument/2006/relationships/notesSlide" Target="../notesSlides/notesSlide176.xml"/><Relationship Id="rId1" Type="http://schemas.openxmlformats.org/officeDocument/2006/relationships/slideLayout" Target="../slideLayouts/slideLayout55.xml"/><Relationship Id="rId4" Type="http://schemas.openxmlformats.org/officeDocument/2006/relationships/image" Target="../media/image156.jpeg"/></Relationships>
</file>

<file path=ppt/slides/_rels/slide179.xml.rels><?xml version="1.0" encoding="UTF-8" standalone="yes"?>
<Relationships xmlns="http://schemas.openxmlformats.org/package/2006/relationships"><Relationship Id="rId3" Type="http://schemas.openxmlformats.org/officeDocument/2006/relationships/image" Target="../media/image157.jpeg"/><Relationship Id="rId2" Type="http://schemas.openxmlformats.org/officeDocument/2006/relationships/notesSlide" Target="../notesSlides/notesSlide177.xml"/><Relationship Id="rId1" Type="http://schemas.openxmlformats.org/officeDocument/2006/relationships/slideLayout" Target="../slideLayouts/slideLayout56.xml"/></Relationships>
</file>

<file path=ppt/slides/_rels/slide1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80.xml.rels><?xml version="1.0" encoding="UTF-8" standalone="yes"?>
<Relationships xmlns="http://schemas.openxmlformats.org/package/2006/relationships"><Relationship Id="rId3" Type="http://schemas.openxmlformats.org/officeDocument/2006/relationships/image" Target="../media/image158.png"/><Relationship Id="rId2" Type="http://schemas.openxmlformats.org/officeDocument/2006/relationships/notesSlide" Target="../notesSlides/notesSlide178.xml"/><Relationship Id="rId1" Type="http://schemas.openxmlformats.org/officeDocument/2006/relationships/slideLayout" Target="../slideLayouts/slideLayout57.xml"/></Relationships>
</file>

<file path=ppt/slides/_rels/slide181.xml.rels><?xml version="1.0" encoding="UTF-8" standalone="yes"?>
<Relationships xmlns="http://schemas.openxmlformats.org/package/2006/relationships"><Relationship Id="rId3" Type="http://schemas.openxmlformats.org/officeDocument/2006/relationships/image" Target="../media/image159.jpeg"/><Relationship Id="rId2" Type="http://schemas.openxmlformats.org/officeDocument/2006/relationships/notesSlide" Target="../notesSlides/notesSlide179.xml"/><Relationship Id="rId1" Type="http://schemas.openxmlformats.org/officeDocument/2006/relationships/slideLayout" Target="../slideLayouts/slideLayout58.xml"/></Relationships>
</file>

<file path=ppt/slides/_rels/slide182.xml.rels><?xml version="1.0" encoding="UTF-8" standalone="yes"?>
<Relationships xmlns="http://schemas.openxmlformats.org/package/2006/relationships"><Relationship Id="rId3" Type="http://schemas.openxmlformats.org/officeDocument/2006/relationships/image" Target="../media/image160.jpeg"/><Relationship Id="rId2" Type="http://schemas.openxmlformats.org/officeDocument/2006/relationships/notesSlide" Target="../notesSlides/notesSlide180.xml"/><Relationship Id="rId1" Type="http://schemas.openxmlformats.org/officeDocument/2006/relationships/slideLayout" Target="../slideLayouts/slideLayout59.xml"/><Relationship Id="rId4" Type="http://schemas.openxmlformats.org/officeDocument/2006/relationships/image" Target="../media/image161.jpeg"/></Relationships>
</file>

<file path=ppt/slides/_rels/slide183.xml.rels><?xml version="1.0" encoding="UTF-8" standalone="yes"?>
<Relationships xmlns="http://schemas.openxmlformats.org/package/2006/relationships"><Relationship Id="rId3" Type="http://schemas.openxmlformats.org/officeDocument/2006/relationships/image" Target="../media/image162.jpeg"/><Relationship Id="rId2" Type="http://schemas.openxmlformats.org/officeDocument/2006/relationships/notesSlide" Target="../notesSlides/notesSlide181.xml"/><Relationship Id="rId1" Type="http://schemas.openxmlformats.org/officeDocument/2006/relationships/slideLayout" Target="../slideLayouts/slideLayout7.xml"/><Relationship Id="rId4" Type="http://schemas.openxmlformats.org/officeDocument/2006/relationships/image" Target="../media/image163.jpeg"/></Relationships>
</file>

<file path=ppt/slides/_rels/slide184.xml.rels><?xml version="1.0" encoding="UTF-8" standalone="yes"?>
<Relationships xmlns="http://schemas.openxmlformats.org/package/2006/relationships"><Relationship Id="rId3" Type="http://schemas.openxmlformats.org/officeDocument/2006/relationships/image" Target="../media/image164.jpeg"/><Relationship Id="rId2" Type="http://schemas.openxmlformats.org/officeDocument/2006/relationships/notesSlide" Target="../notesSlides/notesSlide182.xml"/><Relationship Id="rId1" Type="http://schemas.openxmlformats.org/officeDocument/2006/relationships/slideLayout" Target="../slideLayouts/slideLayout60.xml"/></Relationships>
</file>

<file path=ppt/slides/_rels/slide185.xml.rels><?xml version="1.0" encoding="UTF-8" standalone="yes"?>
<Relationships xmlns="http://schemas.openxmlformats.org/package/2006/relationships"><Relationship Id="rId3" Type="http://schemas.openxmlformats.org/officeDocument/2006/relationships/image" Target="../media/image165.jpeg"/><Relationship Id="rId2" Type="http://schemas.openxmlformats.org/officeDocument/2006/relationships/notesSlide" Target="../notesSlides/notesSlide183.xml"/><Relationship Id="rId1" Type="http://schemas.openxmlformats.org/officeDocument/2006/relationships/slideLayout" Target="../slideLayouts/slideLayout61.xml"/><Relationship Id="rId4" Type="http://schemas.openxmlformats.org/officeDocument/2006/relationships/image" Target="../media/image166.jpeg"/></Relationships>
</file>

<file path=ppt/slides/_rels/slide186.xml.rels><?xml version="1.0" encoding="UTF-8" standalone="yes"?>
<Relationships xmlns="http://schemas.openxmlformats.org/package/2006/relationships"><Relationship Id="rId3" Type="http://schemas.openxmlformats.org/officeDocument/2006/relationships/image" Target="../media/image167.png"/><Relationship Id="rId2" Type="http://schemas.openxmlformats.org/officeDocument/2006/relationships/notesSlide" Target="../notesSlides/notesSlide184.xml"/><Relationship Id="rId1" Type="http://schemas.openxmlformats.org/officeDocument/2006/relationships/slideLayout" Target="../slideLayouts/slideLayout62.xml"/><Relationship Id="rId5" Type="http://schemas.microsoft.com/office/2007/relationships/hdphoto" Target="../media/hdphoto7.wdp"/><Relationship Id="rId4" Type="http://schemas.openxmlformats.org/officeDocument/2006/relationships/image" Target="../media/image168.png"/></Relationships>
</file>

<file path=ppt/slides/_rels/slide187.xml.rels><?xml version="1.0" encoding="UTF-8" standalone="yes"?>
<Relationships xmlns="http://schemas.openxmlformats.org/package/2006/relationships"><Relationship Id="rId3" Type="http://schemas.openxmlformats.org/officeDocument/2006/relationships/image" Target="../media/image169.png"/><Relationship Id="rId2" Type="http://schemas.openxmlformats.org/officeDocument/2006/relationships/notesSlide" Target="../notesSlides/notesSlide185.xml"/><Relationship Id="rId1" Type="http://schemas.openxmlformats.org/officeDocument/2006/relationships/slideLayout" Target="../slideLayouts/slideLayout16.xml"/><Relationship Id="rId4" Type="http://schemas.openxmlformats.org/officeDocument/2006/relationships/image" Target="../media/image170.jpeg"/></Relationships>
</file>

<file path=ppt/slides/_rels/slide188.xml.rels><?xml version="1.0" encoding="UTF-8" standalone="yes"?>
<Relationships xmlns="http://schemas.openxmlformats.org/package/2006/relationships"><Relationship Id="rId3" Type="http://schemas.openxmlformats.org/officeDocument/2006/relationships/image" Target="../media/image171.jpeg"/><Relationship Id="rId2" Type="http://schemas.openxmlformats.org/officeDocument/2006/relationships/notesSlide" Target="../notesSlides/notesSlide186.xml"/><Relationship Id="rId1" Type="http://schemas.openxmlformats.org/officeDocument/2006/relationships/slideLayout" Target="../slideLayouts/slideLayout63.xml"/></Relationships>
</file>

<file path=ppt/slides/_rels/slide189.xml.rels><?xml version="1.0" encoding="UTF-8" standalone="yes"?>
<Relationships xmlns="http://schemas.openxmlformats.org/package/2006/relationships"><Relationship Id="rId3" Type="http://schemas.openxmlformats.org/officeDocument/2006/relationships/image" Target="../media/image172.jpeg"/><Relationship Id="rId2" Type="http://schemas.openxmlformats.org/officeDocument/2006/relationships/notesSlide" Target="../notesSlides/notesSlide187.xml"/><Relationship Id="rId1" Type="http://schemas.openxmlformats.org/officeDocument/2006/relationships/slideLayout" Target="../slideLayouts/slideLayout64.xml"/><Relationship Id="rId5" Type="http://schemas.openxmlformats.org/officeDocument/2006/relationships/image" Target="../media/image174.jpeg"/><Relationship Id="rId4" Type="http://schemas.openxmlformats.org/officeDocument/2006/relationships/image" Target="../media/image173.jpeg"/></Relationships>
</file>

<file path=ppt/slides/_rels/slide1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190.xml.rels><?xml version="1.0" encoding="UTF-8" standalone="yes"?>
<Relationships xmlns="http://schemas.openxmlformats.org/package/2006/relationships"><Relationship Id="rId3" Type="http://schemas.openxmlformats.org/officeDocument/2006/relationships/hyperlink" Target="http://www.roadtraffic-technology.com/contractors/safety/quixote_energy/" TargetMode="External"/><Relationship Id="rId2" Type="http://schemas.openxmlformats.org/officeDocument/2006/relationships/notesSlide" Target="../notesSlides/notesSlide188.xml"/><Relationship Id="rId1" Type="http://schemas.openxmlformats.org/officeDocument/2006/relationships/slideLayout" Target="../slideLayouts/slideLayout65.xml"/><Relationship Id="rId5" Type="http://schemas.openxmlformats.org/officeDocument/2006/relationships/image" Target="../media/image176.jpeg"/><Relationship Id="rId4" Type="http://schemas.openxmlformats.org/officeDocument/2006/relationships/image" Target="../media/image175.jpeg"/></Relationships>
</file>

<file path=ppt/slides/_rels/slide191.xml.rels><?xml version="1.0" encoding="UTF-8" standalone="yes"?>
<Relationships xmlns="http://schemas.openxmlformats.org/package/2006/relationships"><Relationship Id="rId3" Type="http://schemas.openxmlformats.org/officeDocument/2006/relationships/image" Target="../media/image177.jpeg"/><Relationship Id="rId2" Type="http://schemas.openxmlformats.org/officeDocument/2006/relationships/notesSlide" Target="../notesSlides/notesSlide189.xml"/><Relationship Id="rId1" Type="http://schemas.openxmlformats.org/officeDocument/2006/relationships/slideLayout" Target="../slideLayouts/slideLayout66.xml"/><Relationship Id="rId4" Type="http://schemas.openxmlformats.org/officeDocument/2006/relationships/image" Target="../media/image178.jpeg"/></Relationships>
</file>

<file path=ppt/slides/_rels/slide192.xml.rels><?xml version="1.0" encoding="UTF-8" standalone="yes"?>
<Relationships xmlns="http://schemas.openxmlformats.org/package/2006/relationships"><Relationship Id="rId3" Type="http://schemas.openxmlformats.org/officeDocument/2006/relationships/image" Target="../media/image179.jpeg"/><Relationship Id="rId2" Type="http://schemas.openxmlformats.org/officeDocument/2006/relationships/notesSlide" Target="../notesSlides/notesSlide190.xml"/><Relationship Id="rId1" Type="http://schemas.openxmlformats.org/officeDocument/2006/relationships/slideLayout" Target="../slideLayouts/slideLayout67.xml"/></Relationships>
</file>

<file path=ppt/slides/_rels/slide193.xml.rels><?xml version="1.0" encoding="UTF-8" standalone="yes"?>
<Relationships xmlns="http://schemas.openxmlformats.org/package/2006/relationships"><Relationship Id="rId3" Type="http://schemas.openxmlformats.org/officeDocument/2006/relationships/image" Target="../media/image180.jpeg"/><Relationship Id="rId2" Type="http://schemas.openxmlformats.org/officeDocument/2006/relationships/notesSlide" Target="../notesSlides/notesSlide191.xml"/><Relationship Id="rId1" Type="http://schemas.openxmlformats.org/officeDocument/2006/relationships/slideLayout" Target="../slideLayouts/slideLayout68.xml"/><Relationship Id="rId4" Type="http://schemas.openxmlformats.org/officeDocument/2006/relationships/image" Target="../media/image181.jpeg"/></Relationships>
</file>

<file path=ppt/slides/_rels/slide194.xml.rels><?xml version="1.0" encoding="UTF-8" standalone="yes"?>
<Relationships xmlns="http://schemas.openxmlformats.org/package/2006/relationships"><Relationship Id="rId3" Type="http://schemas.openxmlformats.org/officeDocument/2006/relationships/image" Target="../media/image182.jpeg"/><Relationship Id="rId2" Type="http://schemas.openxmlformats.org/officeDocument/2006/relationships/notesSlide" Target="../notesSlides/notesSlide192.xml"/><Relationship Id="rId1" Type="http://schemas.openxmlformats.org/officeDocument/2006/relationships/slideLayout" Target="../slideLayouts/slideLayout69.xml"/></Relationships>
</file>

<file path=ppt/slides/_rels/slide195.xml.rels><?xml version="1.0" encoding="UTF-8" standalone="yes"?>
<Relationships xmlns="http://schemas.openxmlformats.org/package/2006/relationships"><Relationship Id="rId3" Type="http://schemas.openxmlformats.org/officeDocument/2006/relationships/image" Target="../media/image183.png"/><Relationship Id="rId2" Type="http://schemas.openxmlformats.org/officeDocument/2006/relationships/notesSlide" Target="../notesSlides/notesSlide193.xml"/><Relationship Id="rId1" Type="http://schemas.openxmlformats.org/officeDocument/2006/relationships/slideLayout" Target="../slideLayouts/slideLayout70.xml"/><Relationship Id="rId5" Type="http://schemas.openxmlformats.org/officeDocument/2006/relationships/image" Target="../media/image185.jpeg"/><Relationship Id="rId4" Type="http://schemas.openxmlformats.org/officeDocument/2006/relationships/image" Target="../media/image184.jpeg"/></Relationships>
</file>

<file path=ppt/slides/_rels/slide196.xml.rels><?xml version="1.0" encoding="UTF-8" standalone="yes"?>
<Relationships xmlns="http://schemas.openxmlformats.org/package/2006/relationships"><Relationship Id="rId3" Type="http://schemas.openxmlformats.org/officeDocument/2006/relationships/image" Target="../media/image186.jpeg"/><Relationship Id="rId2" Type="http://schemas.openxmlformats.org/officeDocument/2006/relationships/notesSlide" Target="../notesSlides/notesSlide194.xml"/><Relationship Id="rId1" Type="http://schemas.openxmlformats.org/officeDocument/2006/relationships/slideLayout" Target="../slideLayouts/slideLayout71.xml"/><Relationship Id="rId4" Type="http://schemas.openxmlformats.org/officeDocument/2006/relationships/image" Target="../media/image187.jpeg"/></Relationships>
</file>

<file path=ppt/slides/_rels/slide197.xml.rels><?xml version="1.0" encoding="UTF-8" standalone="yes"?>
<Relationships xmlns="http://schemas.openxmlformats.org/package/2006/relationships"><Relationship Id="rId3" Type="http://schemas.openxmlformats.org/officeDocument/2006/relationships/image" Target="../media/image188.jpeg"/><Relationship Id="rId2" Type="http://schemas.openxmlformats.org/officeDocument/2006/relationships/notesSlide" Target="../notesSlides/notesSlide195.xml"/><Relationship Id="rId1" Type="http://schemas.openxmlformats.org/officeDocument/2006/relationships/slideLayout" Target="../slideLayouts/slideLayout72.xml"/><Relationship Id="rId4" Type="http://schemas.openxmlformats.org/officeDocument/2006/relationships/image" Target="../media/image189.png"/></Relationships>
</file>

<file path=ppt/slides/_rels/slide198.xml.rels><?xml version="1.0" encoding="UTF-8" standalone="yes"?>
<Relationships xmlns="http://schemas.openxmlformats.org/package/2006/relationships"><Relationship Id="rId3" Type="http://schemas.openxmlformats.org/officeDocument/2006/relationships/image" Target="../media/image190.jpeg"/><Relationship Id="rId2" Type="http://schemas.openxmlformats.org/officeDocument/2006/relationships/notesSlide" Target="../notesSlides/notesSlide196.xml"/><Relationship Id="rId1" Type="http://schemas.openxmlformats.org/officeDocument/2006/relationships/slideLayout" Target="../slideLayouts/slideLayout72.xml"/><Relationship Id="rId4" Type="http://schemas.openxmlformats.org/officeDocument/2006/relationships/image" Target="../media/image191.jpeg"/></Relationships>
</file>

<file path=ppt/slides/_rels/slide199.xml.rels><?xml version="1.0" encoding="UTF-8" standalone="yes"?>
<Relationships xmlns="http://schemas.openxmlformats.org/package/2006/relationships"><Relationship Id="rId3" Type="http://schemas.openxmlformats.org/officeDocument/2006/relationships/image" Target="../media/image192.jpeg"/><Relationship Id="rId2" Type="http://schemas.openxmlformats.org/officeDocument/2006/relationships/notesSlide" Target="../notesSlides/notesSlide197.xml"/><Relationship Id="rId1" Type="http://schemas.openxmlformats.org/officeDocument/2006/relationships/slideLayout" Target="../slideLayouts/slideLayout72.xml"/><Relationship Id="rId4" Type="http://schemas.openxmlformats.org/officeDocument/2006/relationships/image" Target="../media/image193.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00.xml.rels><?xml version="1.0" encoding="UTF-8" standalone="yes"?>
<Relationships xmlns="http://schemas.openxmlformats.org/package/2006/relationships"><Relationship Id="rId3" Type="http://schemas.openxmlformats.org/officeDocument/2006/relationships/image" Target="../media/image194.png"/><Relationship Id="rId2" Type="http://schemas.openxmlformats.org/officeDocument/2006/relationships/notesSlide" Target="../notesSlides/notesSlide198.xml"/><Relationship Id="rId1" Type="http://schemas.openxmlformats.org/officeDocument/2006/relationships/slideLayout" Target="../slideLayouts/slideLayout72.xml"/></Relationships>
</file>

<file path=ppt/slides/_rels/slide201.xml.rels><?xml version="1.0" encoding="UTF-8" standalone="yes"?>
<Relationships xmlns="http://schemas.openxmlformats.org/package/2006/relationships"><Relationship Id="rId3" Type="http://schemas.openxmlformats.org/officeDocument/2006/relationships/image" Target="../media/image195.jpeg"/><Relationship Id="rId2" Type="http://schemas.openxmlformats.org/officeDocument/2006/relationships/notesSlide" Target="../notesSlides/notesSlide199.xml"/><Relationship Id="rId1" Type="http://schemas.openxmlformats.org/officeDocument/2006/relationships/slideLayout" Target="../slideLayouts/slideLayout72.xml"/><Relationship Id="rId5" Type="http://schemas.microsoft.com/office/2007/relationships/hdphoto" Target="../media/hdphoto8.wdp"/><Relationship Id="rId4" Type="http://schemas.openxmlformats.org/officeDocument/2006/relationships/image" Target="../media/image196.png"/></Relationships>
</file>

<file path=ppt/slides/_rels/slide202.xml.rels><?xml version="1.0" encoding="UTF-8" standalone="yes"?>
<Relationships xmlns="http://schemas.openxmlformats.org/package/2006/relationships"><Relationship Id="rId3" Type="http://schemas.openxmlformats.org/officeDocument/2006/relationships/image" Target="../media/image197.jpeg"/><Relationship Id="rId2" Type="http://schemas.openxmlformats.org/officeDocument/2006/relationships/notesSlide" Target="../notesSlides/notesSlide200.xml"/><Relationship Id="rId1" Type="http://schemas.openxmlformats.org/officeDocument/2006/relationships/slideLayout" Target="../slideLayouts/slideLayout73.xml"/><Relationship Id="rId4" Type="http://schemas.openxmlformats.org/officeDocument/2006/relationships/image" Target="../media/image198.png"/></Relationships>
</file>

<file path=ppt/slides/_rels/slide203.xml.rels><?xml version="1.0" encoding="UTF-8" standalone="yes"?>
<Relationships xmlns="http://schemas.openxmlformats.org/package/2006/relationships"><Relationship Id="rId3" Type="http://schemas.openxmlformats.org/officeDocument/2006/relationships/image" Target="../media/image199.png"/><Relationship Id="rId2" Type="http://schemas.openxmlformats.org/officeDocument/2006/relationships/notesSlide" Target="../notesSlides/notesSlide201.xml"/><Relationship Id="rId1" Type="http://schemas.openxmlformats.org/officeDocument/2006/relationships/slideLayout" Target="../slideLayouts/slideLayout73.xml"/><Relationship Id="rId4" Type="http://schemas.openxmlformats.org/officeDocument/2006/relationships/image" Target="../media/image200.png"/></Relationships>
</file>

<file path=ppt/slides/_rels/slide204.xml.rels><?xml version="1.0" encoding="UTF-8" standalone="yes"?>
<Relationships xmlns="http://schemas.openxmlformats.org/package/2006/relationships"><Relationship Id="rId3" Type="http://schemas.openxmlformats.org/officeDocument/2006/relationships/image" Target="../media/image201.png"/><Relationship Id="rId2" Type="http://schemas.openxmlformats.org/officeDocument/2006/relationships/notesSlide" Target="../notesSlides/notesSlide202.xml"/><Relationship Id="rId1" Type="http://schemas.openxmlformats.org/officeDocument/2006/relationships/slideLayout" Target="../slideLayouts/slideLayout7.xml"/></Relationships>
</file>

<file path=ppt/slides/_rels/slide205.xml.rels><?xml version="1.0" encoding="UTF-8" standalone="yes"?>
<Relationships xmlns="http://schemas.openxmlformats.org/package/2006/relationships"><Relationship Id="rId3" Type="http://schemas.openxmlformats.org/officeDocument/2006/relationships/image" Target="../media/image202.jpeg"/><Relationship Id="rId2" Type="http://schemas.openxmlformats.org/officeDocument/2006/relationships/notesSlide" Target="../notesSlides/notesSlide203.xml"/><Relationship Id="rId1" Type="http://schemas.openxmlformats.org/officeDocument/2006/relationships/slideLayout" Target="../slideLayouts/slideLayout74.xml"/><Relationship Id="rId4" Type="http://schemas.openxmlformats.org/officeDocument/2006/relationships/image" Target="../media/image203.png"/></Relationships>
</file>

<file path=ppt/slides/_rels/slide206.xml.rels><?xml version="1.0" encoding="UTF-8" standalone="yes"?>
<Relationships xmlns="http://schemas.openxmlformats.org/package/2006/relationships"><Relationship Id="rId3" Type="http://schemas.openxmlformats.org/officeDocument/2006/relationships/image" Target="../media/image204.jpeg"/><Relationship Id="rId2" Type="http://schemas.openxmlformats.org/officeDocument/2006/relationships/notesSlide" Target="../notesSlides/notesSlide204.xml"/><Relationship Id="rId1" Type="http://schemas.openxmlformats.org/officeDocument/2006/relationships/slideLayout" Target="../slideLayouts/slideLayout75.xml"/></Relationships>
</file>

<file path=ppt/slides/_rels/slide207.xml.rels><?xml version="1.0" encoding="UTF-8" standalone="yes"?>
<Relationships xmlns="http://schemas.openxmlformats.org/package/2006/relationships"><Relationship Id="rId3" Type="http://schemas.openxmlformats.org/officeDocument/2006/relationships/image" Target="../media/image205.wmf"/><Relationship Id="rId2" Type="http://schemas.openxmlformats.org/officeDocument/2006/relationships/notesSlide" Target="../notesSlides/notesSlide205.xml"/><Relationship Id="rId1" Type="http://schemas.openxmlformats.org/officeDocument/2006/relationships/slideLayout" Target="../slideLayouts/slideLayout76.xml"/></Relationships>
</file>

<file path=ppt/slides/_rels/slide208.xml.rels><?xml version="1.0" encoding="UTF-8" standalone="yes"?>
<Relationships xmlns="http://schemas.openxmlformats.org/package/2006/relationships"><Relationship Id="rId3" Type="http://schemas.openxmlformats.org/officeDocument/2006/relationships/image" Target="../media/image206.jpeg"/><Relationship Id="rId2" Type="http://schemas.openxmlformats.org/officeDocument/2006/relationships/notesSlide" Target="../notesSlides/notesSlide206.xml"/><Relationship Id="rId1" Type="http://schemas.openxmlformats.org/officeDocument/2006/relationships/slideLayout" Target="../slideLayouts/slideLayout77.xml"/><Relationship Id="rId4" Type="http://schemas.openxmlformats.org/officeDocument/2006/relationships/image" Target="../media/image207.jpeg"/></Relationships>
</file>

<file path=ppt/slides/_rels/slide209.xml.rels><?xml version="1.0" encoding="UTF-8" standalone="yes"?>
<Relationships xmlns="http://schemas.openxmlformats.org/package/2006/relationships"><Relationship Id="rId3" Type="http://schemas.openxmlformats.org/officeDocument/2006/relationships/image" Target="../media/image208.jpeg"/><Relationship Id="rId2" Type="http://schemas.openxmlformats.org/officeDocument/2006/relationships/notesSlide" Target="../notesSlides/notesSlide207.xml"/><Relationship Id="rId1" Type="http://schemas.openxmlformats.org/officeDocument/2006/relationships/slideLayout" Target="../slideLayouts/slideLayout78.xml"/></Relationships>
</file>

<file path=ppt/slides/_rels/slide21.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10.xml.rels><?xml version="1.0" encoding="UTF-8" standalone="yes"?>
<Relationships xmlns="http://schemas.openxmlformats.org/package/2006/relationships"><Relationship Id="rId3" Type="http://schemas.openxmlformats.org/officeDocument/2006/relationships/image" Target="../media/image209.png"/><Relationship Id="rId2" Type="http://schemas.openxmlformats.org/officeDocument/2006/relationships/notesSlide" Target="../notesSlides/notesSlide208.xml"/><Relationship Id="rId1" Type="http://schemas.openxmlformats.org/officeDocument/2006/relationships/slideLayout" Target="../slideLayouts/slideLayout79.xml"/></Relationships>
</file>

<file path=ppt/slides/_rels/slide211.xml.rels><?xml version="1.0" encoding="UTF-8" standalone="yes"?>
<Relationships xmlns="http://schemas.openxmlformats.org/package/2006/relationships"><Relationship Id="rId3" Type="http://schemas.openxmlformats.org/officeDocument/2006/relationships/image" Target="../media/image210.jpeg"/><Relationship Id="rId2" Type="http://schemas.openxmlformats.org/officeDocument/2006/relationships/notesSlide" Target="../notesSlides/notesSlide209.xml"/><Relationship Id="rId1" Type="http://schemas.openxmlformats.org/officeDocument/2006/relationships/slideLayout" Target="../slideLayouts/slideLayout7.xml"/><Relationship Id="rId4" Type="http://schemas.openxmlformats.org/officeDocument/2006/relationships/image" Target="../media/image211.jpeg"/></Relationships>
</file>

<file path=ppt/slides/_rels/slide212.xml.rels><?xml version="1.0" encoding="UTF-8" standalone="yes"?>
<Relationships xmlns="http://schemas.openxmlformats.org/package/2006/relationships"><Relationship Id="rId3" Type="http://schemas.openxmlformats.org/officeDocument/2006/relationships/image" Target="../media/image212.jpeg"/><Relationship Id="rId2" Type="http://schemas.openxmlformats.org/officeDocument/2006/relationships/notesSlide" Target="../notesSlides/notesSlide210.xml"/><Relationship Id="rId1" Type="http://schemas.openxmlformats.org/officeDocument/2006/relationships/slideLayout" Target="../slideLayouts/slideLayout7.xml"/></Relationships>
</file>

<file path=ppt/slides/_rels/slide213.xml.rels><?xml version="1.0" encoding="UTF-8" standalone="yes"?>
<Relationships xmlns="http://schemas.openxmlformats.org/package/2006/relationships"><Relationship Id="rId3" Type="http://schemas.openxmlformats.org/officeDocument/2006/relationships/image" Target="../media/image213.gif"/><Relationship Id="rId2" Type="http://schemas.openxmlformats.org/officeDocument/2006/relationships/notesSlide" Target="../notesSlides/notesSlide211.xml"/><Relationship Id="rId1" Type="http://schemas.openxmlformats.org/officeDocument/2006/relationships/slideLayout" Target="../slideLayouts/slideLayout80.xml"/></Relationships>
</file>

<file path=ppt/slides/_rels/slide214.xml.rels><?xml version="1.0" encoding="UTF-8" standalone="yes"?>
<Relationships xmlns="http://schemas.openxmlformats.org/package/2006/relationships"><Relationship Id="rId3" Type="http://schemas.openxmlformats.org/officeDocument/2006/relationships/image" Target="../media/image214.jpeg"/><Relationship Id="rId2" Type="http://schemas.openxmlformats.org/officeDocument/2006/relationships/notesSlide" Target="../notesSlides/notesSlide212.xml"/><Relationship Id="rId1" Type="http://schemas.openxmlformats.org/officeDocument/2006/relationships/slideLayout" Target="../slideLayouts/slideLayout81.xml"/></Relationships>
</file>

<file path=ppt/slides/_rels/slide215.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213.xml"/><Relationship Id="rId1" Type="http://schemas.openxmlformats.org/officeDocument/2006/relationships/slideLayout" Target="../slideLayouts/slideLayout2.xml"/></Relationships>
</file>

<file path=ppt/slides/_rels/slide216.xml.rels><?xml version="1.0" encoding="UTF-8" standalone="yes"?>
<Relationships xmlns="http://schemas.openxmlformats.org/package/2006/relationships"><Relationship Id="rId3" Type="http://schemas.openxmlformats.org/officeDocument/2006/relationships/image" Target="../media/image215.jpeg"/><Relationship Id="rId2" Type="http://schemas.openxmlformats.org/officeDocument/2006/relationships/notesSlide" Target="../notesSlides/notesSlide214.xml"/><Relationship Id="rId1" Type="http://schemas.openxmlformats.org/officeDocument/2006/relationships/slideLayout" Target="../slideLayouts/slideLayout2.xml"/></Relationships>
</file>

<file path=ppt/slides/_rels/slide217.xml.rels><?xml version="1.0" encoding="UTF-8" standalone="yes"?>
<Relationships xmlns="http://schemas.openxmlformats.org/package/2006/relationships"><Relationship Id="rId3" Type="http://schemas.openxmlformats.org/officeDocument/2006/relationships/image" Target="../media/image216.jpeg"/><Relationship Id="rId2" Type="http://schemas.openxmlformats.org/officeDocument/2006/relationships/notesSlide" Target="../notesSlides/notesSlide215.xml"/><Relationship Id="rId1" Type="http://schemas.openxmlformats.org/officeDocument/2006/relationships/slideLayout" Target="../slideLayouts/slideLayout82.xml"/></Relationships>
</file>

<file path=ppt/slides/_rels/slide218.xml.rels><?xml version="1.0" encoding="UTF-8" standalone="yes"?>
<Relationships xmlns="http://schemas.openxmlformats.org/package/2006/relationships"><Relationship Id="rId2" Type="http://schemas.openxmlformats.org/officeDocument/2006/relationships/notesSlide" Target="../notesSlides/notesSlide216.xml"/><Relationship Id="rId1" Type="http://schemas.openxmlformats.org/officeDocument/2006/relationships/slideLayout" Target="../slideLayouts/slideLayout83.xml"/></Relationships>
</file>

<file path=ppt/slides/_rels/slide219.xml.rels><?xml version="1.0" encoding="UTF-8" standalone="yes"?>
<Relationships xmlns="http://schemas.openxmlformats.org/package/2006/relationships"><Relationship Id="rId3" Type="http://schemas.openxmlformats.org/officeDocument/2006/relationships/image" Target="../media/image214.jpeg"/><Relationship Id="rId2" Type="http://schemas.openxmlformats.org/officeDocument/2006/relationships/notesSlide" Target="../notesSlides/notesSlide217.xml"/><Relationship Id="rId1" Type="http://schemas.openxmlformats.org/officeDocument/2006/relationships/slideLayout" Target="../slideLayouts/slideLayout84.xml"/></Relationships>
</file>

<file path=ppt/slides/_rels/slide2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20.xml.rels><?xml version="1.0" encoding="UTF-8" standalone="yes"?>
<Relationships xmlns="http://schemas.openxmlformats.org/package/2006/relationships"><Relationship Id="rId3" Type="http://schemas.openxmlformats.org/officeDocument/2006/relationships/image" Target="../media/image217.png"/><Relationship Id="rId2" Type="http://schemas.openxmlformats.org/officeDocument/2006/relationships/notesSlide" Target="../notesSlides/notesSlide218.xml"/><Relationship Id="rId1" Type="http://schemas.openxmlformats.org/officeDocument/2006/relationships/slideLayout" Target="../slideLayouts/slideLayout85.xml"/></Relationships>
</file>

<file path=ppt/slides/_rels/slide221.xml.rels><?xml version="1.0" encoding="UTF-8" standalone="yes"?>
<Relationships xmlns="http://schemas.openxmlformats.org/package/2006/relationships"><Relationship Id="rId3" Type="http://schemas.openxmlformats.org/officeDocument/2006/relationships/image" Target="../media/image217.png"/><Relationship Id="rId2" Type="http://schemas.openxmlformats.org/officeDocument/2006/relationships/notesSlide" Target="../notesSlides/notesSlide219.xml"/><Relationship Id="rId1" Type="http://schemas.openxmlformats.org/officeDocument/2006/relationships/slideLayout" Target="../slideLayouts/slideLayout86.xml"/></Relationships>
</file>

<file path=ppt/slides/_rels/slide222.xml.rels><?xml version="1.0" encoding="UTF-8" standalone="yes"?>
<Relationships xmlns="http://schemas.openxmlformats.org/package/2006/relationships"><Relationship Id="rId3" Type="http://schemas.openxmlformats.org/officeDocument/2006/relationships/image" Target="../media/image218.png"/><Relationship Id="rId2" Type="http://schemas.openxmlformats.org/officeDocument/2006/relationships/notesSlide" Target="../notesSlides/notesSlide220.xml"/><Relationship Id="rId1" Type="http://schemas.openxmlformats.org/officeDocument/2006/relationships/slideLayout" Target="../slideLayouts/slideLayout2.xml"/></Relationships>
</file>

<file path=ppt/slides/_rels/slide223.xml.rels><?xml version="1.0" encoding="UTF-8" standalone="yes"?>
<Relationships xmlns="http://schemas.openxmlformats.org/package/2006/relationships"><Relationship Id="rId2" Type="http://schemas.openxmlformats.org/officeDocument/2006/relationships/notesSlide" Target="../notesSlides/notesSlide221.xml"/><Relationship Id="rId1" Type="http://schemas.openxmlformats.org/officeDocument/2006/relationships/slideLayout" Target="../slideLayouts/slideLayout87.xml"/></Relationships>
</file>

<file path=ppt/slides/_rels/slide224.xml.rels><?xml version="1.0" encoding="UTF-8" standalone="yes"?>
<Relationships xmlns="http://schemas.openxmlformats.org/package/2006/relationships"><Relationship Id="rId3" Type="http://schemas.openxmlformats.org/officeDocument/2006/relationships/image" Target="../media/image219.jpeg"/><Relationship Id="rId2" Type="http://schemas.openxmlformats.org/officeDocument/2006/relationships/notesSlide" Target="../notesSlides/notesSlide222.xml"/><Relationship Id="rId1" Type="http://schemas.openxmlformats.org/officeDocument/2006/relationships/slideLayout" Target="../slideLayouts/slideLayout7.xml"/></Relationships>
</file>

<file path=ppt/slides/_rels/slide225.xml.rels><?xml version="1.0" encoding="UTF-8" standalone="yes"?>
<Relationships xmlns="http://schemas.openxmlformats.org/package/2006/relationships"><Relationship Id="rId3" Type="http://schemas.openxmlformats.org/officeDocument/2006/relationships/image" Target="../media/image220.jpeg"/><Relationship Id="rId2" Type="http://schemas.openxmlformats.org/officeDocument/2006/relationships/notesSlide" Target="../notesSlides/notesSlide223.xml"/><Relationship Id="rId1" Type="http://schemas.openxmlformats.org/officeDocument/2006/relationships/slideLayout" Target="../slideLayouts/slideLayout16.xml"/></Relationships>
</file>

<file path=ppt/slides/_rels/slide226.xml.rels><?xml version="1.0" encoding="UTF-8" standalone="yes"?>
<Relationships xmlns="http://schemas.openxmlformats.org/package/2006/relationships"><Relationship Id="rId3" Type="http://schemas.openxmlformats.org/officeDocument/2006/relationships/image" Target="../media/image221.png"/><Relationship Id="rId2" Type="http://schemas.openxmlformats.org/officeDocument/2006/relationships/notesSlide" Target="../notesSlides/notesSlide224.xml"/><Relationship Id="rId1" Type="http://schemas.openxmlformats.org/officeDocument/2006/relationships/slideLayout" Target="../slideLayouts/slideLayout16.xml"/></Relationships>
</file>

<file path=ppt/slides/_rels/slide227.xml.rels><?xml version="1.0" encoding="UTF-8" standalone="yes"?>
<Relationships xmlns="http://schemas.openxmlformats.org/package/2006/relationships"><Relationship Id="rId3" Type="http://schemas.openxmlformats.org/officeDocument/2006/relationships/image" Target="../media/image221.png"/><Relationship Id="rId2" Type="http://schemas.openxmlformats.org/officeDocument/2006/relationships/notesSlide" Target="../notesSlides/notesSlide225.xml"/><Relationship Id="rId1" Type="http://schemas.openxmlformats.org/officeDocument/2006/relationships/slideLayout" Target="../slideLayouts/slideLayout16.xml"/></Relationships>
</file>

<file path=ppt/slides/_rels/slide228.xml.rels><?xml version="1.0" encoding="UTF-8" standalone="yes"?>
<Relationships xmlns="http://schemas.openxmlformats.org/package/2006/relationships"><Relationship Id="rId3" Type="http://schemas.openxmlformats.org/officeDocument/2006/relationships/image" Target="../media/image222.png"/><Relationship Id="rId2" Type="http://schemas.openxmlformats.org/officeDocument/2006/relationships/notesSlide" Target="../notesSlides/notesSlide226.xml"/><Relationship Id="rId1" Type="http://schemas.openxmlformats.org/officeDocument/2006/relationships/slideLayout" Target="../slideLayouts/slideLayout16.xml"/></Relationships>
</file>

<file path=ppt/slides/_rels/slide229.xml.rels><?xml version="1.0" encoding="UTF-8" standalone="yes"?>
<Relationships xmlns="http://schemas.openxmlformats.org/package/2006/relationships"><Relationship Id="rId2" Type="http://schemas.openxmlformats.org/officeDocument/2006/relationships/notesSlide" Target="../notesSlides/notesSlide227.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30.xml.rels><?xml version="1.0" encoding="UTF-8" standalone="yes"?>
<Relationships xmlns="http://schemas.openxmlformats.org/package/2006/relationships"><Relationship Id="rId3" Type="http://schemas.openxmlformats.org/officeDocument/2006/relationships/image" Target="../media/image223.jpeg"/><Relationship Id="rId2" Type="http://schemas.openxmlformats.org/officeDocument/2006/relationships/notesSlide" Target="../notesSlides/notesSlide228.xml"/><Relationship Id="rId1" Type="http://schemas.openxmlformats.org/officeDocument/2006/relationships/slideLayout" Target="../slideLayouts/slideLayout7.xml"/></Relationships>
</file>

<file path=ppt/slides/_rels/slide231.xml.rels><?xml version="1.0" encoding="UTF-8" standalone="yes"?>
<Relationships xmlns="http://schemas.openxmlformats.org/package/2006/relationships"><Relationship Id="rId3" Type="http://schemas.openxmlformats.org/officeDocument/2006/relationships/image" Target="../media/image224.jpeg"/><Relationship Id="rId2" Type="http://schemas.openxmlformats.org/officeDocument/2006/relationships/notesSlide" Target="../notesSlides/notesSlide229.xml"/><Relationship Id="rId1" Type="http://schemas.openxmlformats.org/officeDocument/2006/relationships/slideLayout" Target="../slideLayouts/slideLayout7.xml"/></Relationships>
</file>

<file path=ppt/slides/_rels/slide232.xml.rels><?xml version="1.0" encoding="UTF-8" standalone="yes"?>
<Relationships xmlns="http://schemas.openxmlformats.org/package/2006/relationships"><Relationship Id="rId3" Type="http://schemas.openxmlformats.org/officeDocument/2006/relationships/image" Target="../media/image222.png"/><Relationship Id="rId2" Type="http://schemas.openxmlformats.org/officeDocument/2006/relationships/notesSlide" Target="../notesSlides/notesSlide230.xml"/><Relationship Id="rId1" Type="http://schemas.openxmlformats.org/officeDocument/2006/relationships/slideLayout" Target="../slideLayouts/slideLayout16.xml"/></Relationships>
</file>

<file path=ppt/slides/_rels/slide233.xml.rels><?xml version="1.0" encoding="UTF-8" standalone="yes"?>
<Relationships xmlns="http://schemas.openxmlformats.org/package/2006/relationships"><Relationship Id="rId2" Type="http://schemas.openxmlformats.org/officeDocument/2006/relationships/notesSlide" Target="../notesSlides/notesSlide231.xml"/><Relationship Id="rId1" Type="http://schemas.openxmlformats.org/officeDocument/2006/relationships/slideLayout" Target="../slideLayouts/slideLayout16.xml"/></Relationships>
</file>

<file path=ppt/slides/_rels/slide234.xml.rels><?xml version="1.0" encoding="UTF-8" standalone="yes"?>
<Relationships xmlns="http://schemas.openxmlformats.org/package/2006/relationships"><Relationship Id="rId3" Type="http://schemas.openxmlformats.org/officeDocument/2006/relationships/image" Target="../media/image225.jpeg"/><Relationship Id="rId2" Type="http://schemas.openxmlformats.org/officeDocument/2006/relationships/notesSlide" Target="../notesSlides/notesSlide232.xml"/><Relationship Id="rId1" Type="http://schemas.openxmlformats.org/officeDocument/2006/relationships/slideLayout" Target="../slideLayouts/slideLayout2.xml"/></Relationships>
</file>

<file path=ppt/slides/_rels/slide235.xml.rels><?xml version="1.0" encoding="UTF-8" standalone="yes"?>
<Relationships xmlns="http://schemas.openxmlformats.org/package/2006/relationships"><Relationship Id="rId3" Type="http://schemas.openxmlformats.org/officeDocument/2006/relationships/image" Target="../media/image225.jpeg"/><Relationship Id="rId2" Type="http://schemas.openxmlformats.org/officeDocument/2006/relationships/notesSlide" Target="../notesSlides/notesSlide233.xml"/><Relationship Id="rId1" Type="http://schemas.openxmlformats.org/officeDocument/2006/relationships/slideLayout" Target="../slideLayouts/slideLayout2.xml"/></Relationships>
</file>

<file path=ppt/slides/_rels/slide236.xml.rels><?xml version="1.0" encoding="UTF-8" standalone="yes"?>
<Relationships xmlns="http://schemas.openxmlformats.org/package/2006/relationships"><Relationship Id="rId3" Type="http://schemas.openxmlformats.org/officeDocument/2006/relationships/image" Target="../media/image226.png"/><Relationship Id="rId2" Type="http://schemas.openxmlformats.org/officeDocument/2006/relationships/notesSlide" Target="../notesSlides/notesSlide234.xml"/><Relationship Id="rId1" Type="http://schemas.openxmlformats.org/officeDocument/2006/relationships/slideLayout" Target="../slideLayouts/slideLayout2.xml"/></Relationships>
</file>

<file path=ppt/slides/_rels/slide237.xml.rels><?xml version="1.0" encoding="UTF-8" standalone="yes"?>
<Relationships xmlns="http://schemas.openxmlformats.org/package/2006/relationships"><Relationship Id="rId3" Type="http://schemas.openxmlformats.org/officeDocument/2006/relationships/image" Target="../media/image225.jpeg"/><Relationship Id="rId2" Type="http://schemas.openxmlformats.org/officeDocument/2006/relationships/notesSlide" Target="../notesSlides/notesSlide235.xml"/><Relationship Id="rId1" Type="http://schemas.openxmlformats.org/officeDocument/2006/relationships/slideLayout" Target="../slideLayouts/slideLayout2.xml"/></Relationships>
</file>

<file path=ppt/slides/_rels/slide238.xml.rels><?xml version="1.0" encoding="UTF-8" standalone="yes"?>
<Relationships xmlns="http://schemas.openxmlformats.org/package/2006/relationships"><Relationship Id="rId3" Type="http://schemas.openxmlformats.org/officeDocument/2006/relationships/image" Target="../media/image227.png"/><Relationship Id="rId2" Type="http://schemas.openxmlformats.org/officeDocument/2006/relationships/notesSlide" Target="../notesSlides/notesSlide236.xml"/><Relationship Id="rId1" Type="http://schemas.openxmlformats.org/officeDocument/2006/relationships/slideLayout" Target="../slideLayouts/slideLayout2.xml"/></Relationships>
</file>

<file path=ppt/slides/_rels/slide239.xml.rels><?xml version="1.0" encoding="UTF-8" standalone="yes"?>
<Relationships xmlns="http://schemas.openxmlformats.org/package/2006/relationships"><Relationship Id="rId3" Type="http://schemas.openxmlformats.org/officeDocument/2006/relationships/image" Target="../media/image228.png"/><Relationship Id="rId2" Type="http://schemas.openxmlformats.org/officeDocument/2006/relationships/notesSlide" Target="../notesSlides/notesSlide237.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40.xml.rels><?xml version="1.0" encoding="UTF-8" standalone="yes"?>
<Relationships xmlns="http://schemas.openxmlformats.org/package/2006/relationships"><Relationship Id="rId3" Type="http://schemas.openxmlformats.org/officeDocument/2006/relationships/image" Target="../media/image229.png"/><Relationship Id="rId2" Type="http://schemas.openxmlformats.org/officeDocument/2006/relationships/notesSlide" Target="../notesSlides/notesSlide238.xml"/><Relationship Id="rId1" Type="http://schemas.openxmlformats.org/officeDocument/2006/relationships/slideLayout" Target="../slideLayouts/slideLayout2.xml"/></Relationships>
</file>

<file path=ppt/slides/_rels/slide241.xml.rels><?xml version="1.0" encoding="UTF-8" standalone="yes"?>
<Relationships xmlns="http://schemas.openxmlformats.org/package/2006/relationships"><Relationship Id="rId2" Type="http://schemas.openxmlformats.org/officeDocument/2006/relationships/notesSlide" Target="../notesSlides/notesSlide239.xml"/><Relationship Id="rId1" Type="http://schemas.openxmlformats.org/officeDocument/2006/relationships/slideLayout" Target="../slideLayouts/slideLayout2.xml"/></Relationships>
</file>

<file path=ppt/slides/_rels/slide242.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240.xml"/><Relationship Id="rId1" Type="http://schemas.openxmlformats.org/officeDocument/2006/relationships/slideLayout" Target="../slideLayouts/slideLayout2.xml"/></Relationships>
</file>

<file path=ppt/slides/_rels/slide243.xml.rels><?xml version="1.0" encoding="UTF-8" standalone="yes"?>
<Relationships xmlns="http://schemas.openxmlformats.org/package/2006/relationships"><Relationship Id="rId3" Type="http://schemas.openxmlformats.org/officeDocument/2006/relationships/image" Target="../media/image230.jpeg"/><Relationship Id="rId2" Type="http://schemas.openxmlformats.org/officeDocument/2006/relationships/notesSlide" Target="../notesSlides/notesSlide241.xml"/><Relationship Id="rId1" Type="http://schemas.openxmlformats.org/officeDocument/2006/relationships/slideLayout" Target="../slideLayouts/slideLayout2.xml"/></Relationships>
</file>

<file path=ppt/slides/_rels/slide244.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notesSlide" Target="../notesSlides/notesSlide242.xml"/><Relationship Id="rId1" Type="http://schemas.openxmlformats.org/officeDocument/2006/relationships/slideLayout" Target="../slideLayouts/slideLayout2.xml"/></Relationships>
</file>

<file path=ppt/slides/_rels/slide245.xml.rels><?xml version="1.0" encoding="UTF-8" standalone="yes"?>
<Relationships xmlns="http://schemas.openxmlformats.org/package/2006/relationships"><Relationship Id="rId2" Type="http://schemas.openxmlformats.org/officeDocument/2006/relationships/notesSlide" Target="../notesSlides/notesSlide243.xml"/><Relationship Id="rId1" Type="http://schemas.openxmlformats.org/officeDocument/2006/relationships/slideLayout" Target="../slideLayouts/slideLayout2.xml"/></Relationships>
</file>

<file path=ppt/slides/_rels/slide246.xml.rels><?xml version="1.0" encoding="UTF-8" standalone="yes"?>
<Relationships xmlns="http://schemas.openxmlformats.org/package/2006/relationships"><Relationship Id="rId2" Type="http://schemas.openxmlformats.org/officeDocument/2006/relationships/notesSlide" Target="../notesSlides/notesSlide244.xml"/><Relationship Id="rId1" Type="http://schemas.openxmlformats.org/officeDocument/2006/relationships/slideLayout" Target="../slideLayouts/slideLayout2.xml"/></Relationships>
</file>

<file path=ppt/slides/_rels/slide247.xml.rels><?xml version="1.0" encoding="UTF-8" standalone="yes"?>
<Relationships xmlns="http://schemas.openxmlformats.org/package/2006/relationships"><Relationship Id="rId2" Type="http://schemas.openxmlformats.org/officeDocument/2006/relationships/notesSlide" Target="../notesSlides/notesSlide245.xml"/><Relationship Id="rId1" Type="http://schemas.openxmlformats.org/officeDocument/2006/relationships/slideLayout" Target="../slideLayouts/slideLayout2.xml"/></Relationships>
</file>

<file path=ppt/slides/_rels/slide248.xml.rels><?xml version="1.0" encoding="UTF-8" standalone="yes"?>
<Relationships xmlns="http://schemas.openxmlformats.org/package/2006/relationships"><Relationship Id="rId2" Type="http://schemas.openxmlformats.org/officeDocument/2006/relationships/notesSlide" Target="../notesSlides/notesSlide246.xml"/><Relationship Id="rId1" Type="http://schemas.openxmlformats.org/officeDocument/2006/relationships/slideLayout" Target="../slideLayouts/slideLayout2.xml"/></Relationships>
</file>

<file path=ppt/slides/_rels/slide249.xml.rels><?xml version="1.0" encoding="UTF-8" standalone="yes"?>
<Relationships xmlns="http://schemas.openxmlformats.org/package/2006/relationships"><Relationship Id="rId2" Type="http://schemas.openxmlformats.org/officeDocument/2006/relationships/notesSlide" Target="../notesSlides/notesSlide247.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50.xml.rels><?xml version="1.0" encoding="UTF-8" standalone="yes"?>
<Relationships xmlns="http://schemas.openxmlformats.org/package/2006/relationships"><Relationship Id="rId3" Type="http://schemas.openxmlformats.org/officeDocument/2006/relationships/image" Target="../media/image231.png"/><Relationship Id="rId2" Type="http://schemas.openxmlformats.org/officeDocument/2006/relationships/notesSlide" Target="../notesSlides/notesSlide248.xml"/><Relationship Id="rId1" Type="http://schemas.openxmlformats.org/officeDocument/2006/relationships/slideLayout" Target="../slideLayouts/slideLayout2.xml"/></Relationships>
</file>

<file path=ppt/slides/_rels/slide251.xml.rels><?xml version="1.0" encoding="UTF-8" standalone="yes"?>
<Relationships xmlns="http://schemas.openxmlformats.org/package/2006/relationships"><Relationship Id="rId2" Type="http://schemas.openxmlformats.org/officeDocument/2006/relationships/notesSlide" Target="../notesSlides/notesSlide249.xml"/><Relationship Id="rId1" Type="http://schemas.openxmlformats.org/officeDocument/2006/relationships/slideLayout" Target="../slideLayouts/slideLayout2.xml"/></Relationships>
</file>

<file path=ppt/slides/_rels/slide252.xml.rels><?xml version="1.0" encoding="UTF-8" standalone="yes"?>
<Relationships xmlns="http://schemas.openxmlformats.org/package/2006/relationships"><Relationship Id="rId2" Type="http://schemas.openxmlformats.org/officeDocument/2006/relationships/notesSlide" Target="../notesSlides/notesSlide250.xml"/><Relationship Id="rId1" Type="http://schemas.openxmlformats.org/officeDocument/2006/relationships/slideLayout" Target="../slideLayouts/slideLayout2.xml"/></Relationships>
</file>

<file path=ppt/slides/_rels/slide253.xml.rels><?xml version="1.0" encoding="UTF-8" standalone="yes"?>
<Relationships xmlns="http://schemas.openxmlformats.org/package/2006/relationships"><Relationship Id="rId2" Type="http://schemas.openxmlformats.org/officeDocument/2006/relationships/notesSlide" Target="../notesSlides/notesSlide251.xml"/><Relationship Id="rId1" Type="http://schemas.openxmlformats.org/officeDocument/2006/relationships/slideLayout" Target="../slideLayouts/slideLayout2.xml"/></Relationships>
</file>

<file path=ppt/slides/_rels/slide254.xml.rels><?xml version="1.0" encoding="UTF-8" standalone="yes"?>
<Relationships xmlns="http://schemas.openxmlformats.org/package/2006/relationships"><Relationship Id="rId2" Type="http://schemas.openxmlformats.org/officeDocument/2006/relationships/notesSlide" Target="../notesSlides/notesSlide252.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image" Target="../media/image23.jpeg"/></Relationships>
</file>

<file path=ppt/slides/_rels/slide2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9.xml"/><Relationship Id="rId1" Type="http://schemas.openxmlformats.org/officeDocument/2006/relationships/slideLayout" Target="../slideLayouts/slideLayout2.xml"/><Relationship Id="rId4" Type="http://schemas.openxmlformats.org/officeDocument/2006/relationships/image" Target="../media/image23.jpeg"/></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40.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3.xml"/></Relationships>
</file>

<file path=ppt/slides/_rels/slide42.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42.xml"/><Relationship Id="rId1" Type="http://schemas.openxmlformats.org/officeDocument/2006/relationships/slideLayout" Target="../slideLayouts/slideLayout13.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46.xml"/><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47.xml"/><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48.xml"/><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49.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10.jpeg"/></Relationships>
</file>

<file path=ppt/slides/_rels/slide5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50.xml"/><Relationship Id="rId1" Type="http://schemas.openxmlformats.org/officeDocument/2006/relationships/slideLayout" Target="../slideLayouts/slideLayout2.xml"/><Relationship Id="rId4" Type="http://schemas.openxmlformats.org/officeDocument/2006/relationships/image" Target="../media/image23.jpeg"/></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52.xml"/><Relationship Id="rId1" Type="http://schemas.openxmlformats.org/officeDocument/2006/relationships/slideLayout" Target="../slideLayouts/slideLayout2.xml"/><Relationship Id="rId4" Type="http://schemas.openxmlformats.org/officeDocument/2006/relationships/image" Target="../media/image34.jpeg"/></Relationships>
</file>

<file path=ppt/slides/_rels/slide53.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56.xml"/><Relationship Id="rId1" Type="http://schemas.openxmlformats.org/officeDocument/2006/relationships/slideLayout" Target="../slideLayouts/slideLayout2.xml"/><Relationship Id="rId4" Type="http://schemas.openxmlformats.org/officeDocument/2006/relationships/image" Target="../media/image23.jpeg"/></Relationships>
</file>

<file path=ppt/slides/_rels/slide57.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59.xml"/><Relationship Id="rId1" Type="http://schemas.openxmlformats.org/officeDocument/2006/relationships/slideLayout" Target="../slideLayouts/slideLayout2.xml"/><Relationship Id="rId4" Type="http://schemas.openxmlformats.org/officeDocument/2006/relationships/image" Target="../media/image40.png"/></Relationships>
</file>

<file path=ppt/slides/_rels/slide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61.xml"/><Relationship Id="rId1" Type="http://schemas.openxmlformats.org/officeDocument/2006/relationships/slideLayout" Target="../slideLayouts/slideLayout2.xml"/><Relationship Id="rId4" Type="http://schemas.openxmlformats.org/officeDocument/2006/relationships/image" Target="../media/image23.jpeg"/></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66.xml"/><Relationship Id="rId1" Type="http://schemas.openxmlformats.org/officeDocument/2006/relationships/slideLayout" Target="../slideLayouts/slideLayout2.xml"/><Relationship Id="rId4" Type="http://schemas.openxmlformats.org/officeDocument/2006/relationships/image" Target="../media/image23.jpeg"/></Relationships>
</file>

<file path=ppt/slides/_rels/slide68.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70.xml"/><Relationship Id="rId1" Type="http://schemas.openxmlformats.org/officeDocument/2006/relationships/slideLayout" Target="../slideLayouts/slideLayout2.xml"/><Relationship Id="rId4" Type="http://schemas.openxmlformats.org/officeDocument/2006/relationships/image" Target="../media/image23.jpeg"/></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notesSlide" Target="../notesSlides/notesSlide80.xml"/><Relationship Id="rId1" Type="http://schemas.openxmlformats.org/officeDocument/2006/relationships/slideLayout" Target="../slideLayouts/slideLayout14.xml"/><Relationship Id="rId4" Type="http://schemas.openxmlformats.org/officeDocument/2006/relationships/image" Target="../media/image55.jpeg"/></Relationships>
</file>

<file path=ppt/slides/_rels/slide83.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notesSlide" Target="../notesSlides/notesSlide81.xml"/><Relationship Id="rId1" Type="http://schemas.openxmlformats.org/officeDocument/2006/relationships/slideLayout" Target="../slideLayouts/slideLayout6.xml"/><Relationship Id="rId4" Type="http://schemas.openxmlformats.org/officeDocument/2006/relationships/image" Target="../media/image56.png"/></Relationships>
</file>

<file path=ppt/slides/_rels/slide84.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notesSlide" Target="../notesSlides/notesSlide82.xml"/><Relationship Id="rId1" Type="http://schemas.openxmlformats.org/officeDocument/2006/relationships/slideLayout" Target="../slideLayouts/slideLayout14.xml"/><Relationship Id="rId4" Type="http://schemas.openxmlformats.org/officeDocument/2006/relationships/image" Target="../media/image57.jpeg"/></Relationships>
</file>

<file path=ppt/slides/_rels/slide85.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notesSlide" Target="../notesSlides/notesSlide83.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notesSlide" Target="../notesSlides/notesSlide84.xm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notesSlide" Target="../notesSlides/notesSlide85.xml"/><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notesSlide" Target="../notesSlides/notesSlide86.xml"/><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notesSlide" Target="../notesSlides/notesSlide88.xml"/><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notesSlide" Target="../notesSlides/notesSlide89.xml"/><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90.xml"/><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91.xml"/><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92.xml"/><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93.xml"/><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notesSlide" Target="../notesSlides/notesSlide94.xml"/><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13.xml"/></Relationships>
</file>

<file path=ppt/slides/_rels/slide98.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96.xml"/><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97.xml"/><Relationship Id="rId1" Type="http://schemas.openxmlformats.org/officeDocument/2006/relationships/slideLayout" Target="../slideLayouts/slideLayout2.xml"/><Relationship Id="rId5" Type="http://schemas.openxmlformats.org/officeDocument/2006/relationships/image" Target="../media/image71.png"/><Relationship Id="rId4" Type="http://schemas.openxmlformats.org/officeDocument/2006/relationships/image" Target="../media/image7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descr="2. Temporary Traffic Control (TTC) Strategies">
            <a:extLst>
              <a:ext uri="{FF2B5EF4-FFF2-40B4-BE49-F238E27FC236}">
                <a16:creationId xmlns:a16="http://schemas.microsoft.com/office/drawing/2014/main" id="{1D5A2D45-23FE-4D74-A55C-555FCA4F4D85}"/>
              </a:ext>
            </a:extLst>
          </p:cNvPr>
          <p:cNvSpPr>
            <a:spLocks noGrp="1" noChangeArrowheads="1"/>
          </p:cNvSpPr>
          <p:nvPr>
            <p:ph type="title"/>
          </p:nvPr>
        </p:nvSpPr>
        <p:spPr>
          <a:xfrm>
            <a:off x="5480154" y="1905000"/>
            <a:ext cx="3441491" cy="3866470"/>
          </a:xfrm>
        </p:spPr>
        <p:txBody>
          <a:bodyPr/>
          <a:lstStyle/>
          <a:p>
            <a:pPr algn="ctr" eaLnBrk="1" hangingPunct="1">
              <a:defRPr/>
            </a:pPr>
            <a:r>
              <a:rPr lang="en-US" dirty="0"/>
              <a:t>2. Temporary Traffic Control (TTC) Strategies</a:t>
            </a:r>
            <a:br>
              <a:rPr lang="en-US" sz="3600" dirty="0"/>
            </a:br>
            <a:endParaRPr lang="en-US" sz="3600" dirty="0"/>
          </a:p>
        </p:txBody>
      </p:sp>
      <p:sp>
        <p:nvSpPr>
          <p:cNvPr id="7" name="TextBox 6">
            <a:extLst>
              <a:ext uri="{FF2B5EF4-FFF2-40B4-BE49-F238E27FC236}">
                <a16:creationId xmlns:a16="http://schemas.microsoft.com/office/drawing/2014/main" id="{1181D680-8303-4BC4-8667-3424DF40BD10}"/>
              </a:ext>
            </a:extLst>
          </p:cNvPr>
          <p:cNvSpPr txBox="1">
            <a:spLocks noChangeArrowheads="1"/>
          </p:cNvSpPr>
          <p:nvPr/>
        </p:nvSpPr>
        <p:spPr bwMode="auto">
          <a:xfrm>
            <a:off x="0" y="0"/>
            <a:ext cx="9144000" cy="1295400"/>
          </a:xfrm>
          <a:prstGeom prst="rect">
            <a:avLst/>
          </a:prstGeom>
          <a:solidFill>
            <a:srgbClr val="008080"/>
          </a:solidFill>
          <a:ln w="9525">
            <a:noFill/>
            <a:miter lim="800000"/>
            <a:headEnd/>
            <a:tailEnd/>
          </a:ln>
        </p:spPr>
        <p:txBody>
          <a:bodyPr anchor="ctr"/>
          <a:lstStyle>
            <a:defPPr>
              <a:defRPr lang="en-US"/>
            </a:defPPr>
            <a:lvl1pPr algn="l" rtl="0" fontAlgn="base">
              <a:spcBef>
                <a:spcPct val="0"/>
              </a:spcBef>
              <a:spcAft>
                <a:spcPct val="0"/>
              </a:spcAft>
              <a:defRPr sz="1600" kern="1200">
                <a:solidFill>
                  <a:schemeClr val="tx1"/>
                </a:solidFill>
                <a:latin typeface="Verdana" pitchFamily="34" charset="0"/>
                <a:ea typeface="+mn-ea"/>
                <a:cs typeface="+mn-cs"/>
              </a:defRPr>
            </a:lvl1pPr>
            <a:lvl2pPr marL="457200" algn="l" rtl="0" fontAlgn="base">
              <a:spcBef>
                <a:spcPct val="0"/>
              </a:spcBef>
              <a:spcAft>
                <a:spcPct val="0"/>
              </a:spcAft>
              <a:defRPr sz="1600" kern="1200">
                <a:solidFill>
                  <a:schemeClr val="tx1"/>
                </a:solidFill>
                <a:latin typeface="Verdana" pitchFamily="34" charset="0"/>
                <a:ea typeface="+mn-ea"/>
                <a:cs typeface="+mn-cs"/>
              </a:defRPr>
            </a:lvl2pPr>
            <a:lvl3pPr marL="914400" algn="l" rtl="0" fontAlgn="base">
              <a:spcBef>
                <a:spcPct val="0"/>
              </a:spcBef>
              <a:spcAft>
                <a:spcPct val="0"/>
              </a:spcAft>
              <a:defRPr sz="1600" kern="1200">
                <a:solidFill>
                  <a:schemeClr val="tx1"/>
                </a:solidFill>
                <a:latin typeface="Verdana" pitchFamily="34" charset="0"/>
                <a:ea typeface="+mn-ea"/>
                <a:cs typeface="+mn-cs"/>
              </a:defRPr>
            </a:lvl3pPr>
            <a:lvl4pPr marL="1371600" algn="l" rtl="0" fontAlgn="base">
              <a:spcBef>
                <a:spcPct val="0"/>
              </a:spcBef>
              <a:spcAft>
                <a:spcPct val="0"/>
              </a:spcAft>
              <a:defRPr sz="1600" kern="1200">
                <a:solidFill>
                  <a:schemeClr val="tx1"/>
                </a:solidFill>
                <a:latin typeface="Verdana" pitchFamily="34" charset="0"/>
                <a:ea typeface="+mn-ea"/>
                <a:cs typeface="+mn-cs"/>
              </a:defRPr>
            </a:lvl4pPr>
            <a:lvl5pPr marL="1828800" algn="l" rtl="0" fontAlgn="base">
              <a:spcBef>
                <a:spcPct val="0"/>
              </a:spcBef>
              <a:spcAft>
                <a:spcPct val="0"/>
              </a:spcAft>
              <a:defRPr sz="1600" kern="1200">
                <a:solidFill>
                  <a:schemeClr val="tx1"/>
                </a:solidFill>
                <a:latin typeface="Verdana" pitchFamily="34" charset="0"/>
                <a:ea typeface="+mn-ea"/>
                <a:cs typeface="+mn-cs"/>
              </a:defRPr>
            </a:lvl5pPr>
            <a:lvl6pPr marL="2286000" algn="l" defTabSz="914400" rtl="0" eaLnBrk="1" latinLnBrk="0" hangingPunct="1">
              <a:defRPr sz="1600" kern="1200">
                <a:solidFill>
                  <a:schemeClr val="tx1"/>
                </a:solidFill>
                <a:latin typeface="Verdana" pitchFamily="34" charset="0"/>
                <a:ea typeface="+mn-ea"/>
                <a:cs typeface="+mn-cs"/>
              </a:defRPr>
            </a:lvl6pPr>
            <a:lvl7pPr marL="2743200" algn="l" defTabSz="914400" rtl="0" eaLnBrk="1" latinLnBrk="0" hangingPunct="1">
              <a:defRPr sz="1600" kern="1200">
                <a:solidFill>
                  <a:schemeClr val="tx1"/>
                </a:solidFill>
                <a:latin typeface="Verdana" pitchFamily="34" charset="0"/>
                <a:ea typeface="+mn-ea"/>
                <a:cs typeface="+mn-cs"/>
              </a:defRPr>
            </a:lvl7pPr>
            <a:lvl8pPr marL="3200400" algn="l" defTabSz="914400" rtl="0" eaLnBrk="1" latinLnBrk="0" hangingPunct="1">
              <a:defRPr sz="1600" kern="1200">
                <a:solidFill>
                  <a:schemeClr val="tx1"/>
                </a:solidFill>
                <a:latin typeface="Verdana" pitchFamily="34" charset="0"/>
                <a:ea typeface="+mn-ea"/>
                <a:cs typeface="+mn-cs"/>
              </a:defRPr>
            </a:lvl8pPr>
            <a:lvl9pPr marL="3657600" algn="l" defTabSz="914400" rtl="0" eaLnBrk="1" latinLnBrk="0" hangingPunct="1">
              <a:defRPr sz="1600" kern="1200">
                <a:solidFill>
                  <a:schemeClr val="tx1"/>
                </a:solidFill>
                <a:latin typeface="Verdana" pitchFamily="34" charset="0"/>
                <a:ea typeface="+mn-ea"/>
                <a:cs typeface="+mn-cs"/>
              </a:defRPr>
            </a:lvl9pPr>
          </a:lstStyle>
          <a:p>
            <a:pPr algn="ctr">
              <a:defRPr/>
            </a:pPr>
            <a:r>
              <a:rPr lang="en-US" sz="3200" b="1" dirty="0">
                <a:solidFill>
                  <a:schemeClr val="bg1"/>
                </a:solidFill>
                <a:latin typeface="Arial" panose="020B0604020202020204" pitchFamily="34" charset="0"/>
                <a:ea typeface="+mj-ea"/>
                <a:cs typeface="+mj-cs"/>
              </a:rPr>
              <a:t>Work Zone Strategies</a:t>
            </a:r>
            <a:endParaRPr lang="en-US" sz="4000" b="1" dirty="0">
              <a:solidFill>
                <a:schemeClr val="bg1"/>
              </a:solidFill>
              <a:latin typeface="Arial" panose="020B0604020202020204" pitchFamily="34" charset="0"/>
              <a:ea typeface="+mj-ea"/>
              <a:cs typeface="+mj-cs"/>
            </a:endParaRPr>
          </a:p>
        </p:txBody>
      </p:sp>
      <p:pic>
        <p:nvPicPr>
          <p:cNvPr id="10" name="Picture 9" descr="Road Work Ahead sign near drums with vehicles stopped in traffic">
            <a:extLst>
              <a:ext uri="{FF2B5EF4-FFF2-40B4-BE49-F238E27FC236}">
                <a16:creationId xmlns:a16="http://schemas.microsoft.com/office/drawing/2014/main" id="{B1DBC8FA-7345-4375-850D-B48EFE91899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9846" y="1848530"/>
            <a:ext cx="4824187" cy="3618140"/>
          </a:xfrm>
          <a:prstGeom prst="rect">
            <a:avLst/>
          </a:prstGeom>
        </p:spPr>
      </p:pic>
      <p:sp>
        <p:nvSpPr>
          <p:cNvPr id="2" name="TextBox 1" descr="https://patch.com/pennsylvania/northwhitehall/coplay-creek-road-closed-for-repairs_345b7cce">
            <a:extLst>
              <a:ext uri="{FF2B5EF4-FFF2-40B4-BE49-F238E27FC236}">
                <a16:creationId xmlns:a16="http://schemas.microsoft.com/office/drawing/2014/main" id="{5AEE7DA7-5DD6-9A73-53D3-B7F4297529DF}"/>
              </a:ext>
            </a:extLst>
          </p:cNvPr>
          <p:cNvSpPr txBox="1"/>
          <p:nvPr/>
        </p:nvSpPr>
        <p:spPr>
          <a:xfrm>
            <a:off x="381000" y="5483227"/>
            <a:ext cx="5257800" cy="200055"/>
          </a:xfrm>
          <a:prstGeom prst="rect">
            <a:avLst/>
          </a:prstGeom>
          <a:noFill/>
        </p:spPr>
        <p:txBody>
          <a:bodyPr wrap="square" rtlCol="0">
            <a:spAutoFit/>
          </a:bodyPr>
          <a:lstStyle/>
          <a:p>
            <a:r>
              <a:rPr lang="en-US" sz="700" dirty="0"/>
              <a:t>https://</a:t>
            </a:r>
            <a:r>
              <a:rPr lang="en-US" sz="700" dirty="0" err="1"/>
              <a:t>patch.com</a:t>
            </a:r>
            <a:r>
              <a:rPr lang="en-US" sz="700" dirty="0"/>
              <a:t>/</a:t>
            </a:r>
            <a:r>
              <a:rPr lang="en-US" sz="700" dirty="0" err="1"/>
              <a:t>pennsylvania</a:t>
            </a:r>
            <a:r>
              <a:rPr lang="en-US" sz="700" dirty="0"/>
              <a:t>/</a:t>
            </a:r>
            <a:r>
              <a:rPr lang="en-US" sz="700" dirty="0" err="1"/>
              <a:t>northwhitehall</a:t>
            </a:r>
            <a:r>
              <a:rPr lang="en-US" sz="700" dirty="0"/>
              <a:t>/coplay-creek-road-closed-for-repairs_345b7cce</a:t>
            </a:r>
          </a:p>
        </p:txBody>
      </p:sp>
      <p:pic>
        <p:nvPicPr>
          <p:cNvPr id="3" name="Picture 2" descr="Road Work Ahead Work Sign">
            <a:extLst>
              <a:ext uri="{FF2B5EF4-FFF2-40B4-BE49-F238E27FC236}">
                <a16:creationId xmlns:a16="http://schemas.microsoft.com/office/drawing/2014/main" id="{4BDB903C-B0A1-4795-41EE-D3B17342667D}"/>
              </a:ext>
            </a:extLst>
          </p:cNvPr>
          <p:cNvPicPr>
            <a:picLocks noChangeAspect="1"/>
          </p:cNvPicPr>
          <p:nvPr/>
        </p:nvPicPr>
        <p:blipFill rotWithShape="1">
          <a:blip r:embed="rId4">
            <a:extLst>
              <a:ext uri="{BEBA8EAE-BF5A-486C-A8C5-ECC9F3942E4B}">
                <a14:imgProps xmlns:a14="http://schemas.microsoft.com/office/drawing/2010/main">
                  <a14:imgLayer r:embed="rId5">
                    <a14:imgEffect>
                      <a14:artisticBlur/>
                    </a14:imgEffect>
                  </a14:imgLayer>
                </a14:imgProps>
              </a:ext>
              <a:ext uri="{28A0092B-C50C-407E-A947-70E740481C1C}">
                <a14:useLocalDpi xmlns:a14="http://schemas.microsoft.com/office/drawing/2010/main" val="0"/>
              </a:ext>
            </a:extLst>
          </a:blip>
          <a:srcRect l="82137" t="30500" r="13125" b="65288"/>
          <a:stretch/>
        </p:blipFill>
        <p:spPr>
          <a:xfrm>
            <a:off x="4419599" y="2971800"/>
            <a:ext cx="228601" cy="152400"/>
          </a:xfrm>
          <a:prstGeom prst="rect">
            <a:avLst/>
          </a:prstGeom>
        </p:spPr>
      </p:pic>
    </p:spTree>
    <p:extLst>
      <p:ext uri="{BB962C8B-B14F-4D97-AF65-F5344CB8AC3E}">
        <p14:creationId xmlns:p14="http://schemas.microsoft.com/office/powerpoint/2010/main" val="3909459371"/>
      </p:ext>
    </p:extLst>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5506" name="Rectangle 2"/>
          <p:cNvSpPr>
            <a:spLocks noGrp="1" noChangeArrowheads="1"/>
          </p:cNvSpPr>
          <p:nvPr>
            <p:ph type="title"/>
          </p:nvPr>
        </p:nvSpPr>
        <p:spPr>
          <a:xfrm>
            <a:off x="304800" y="0"/>
            <a:ext cx="8839200" cy="1295400"/>
          </a:xfrm>
        </p:spPr>
        <p:txBody>
          <a:bodyPr/>
          <a:lstStyle/>
          <a:p>
            <a:pPr eaLnBrk="1" hangingPunct="1">
              <a:defRPr/>
            </a:pPr>
            <a:r>
              <a:rPr lang="en-US" dirty="0"/>
              <a:t>State and Local Standards</a:t>
            </a:r>
          </a:p>
        </p:txBody>
      </p:sp>
      <p:sp>
        <p:nvSpPr>
          <p:cNvPr id="14339" name="Rectangle 3"/>
          <p:cNvSpPr>
            <a:spLocks noGrp="1" noChangeArrowheads="1"/>
          </p:cNvSpPr>
          <p:nvPr>
            <p:ph type="body" idx="1"/>
          </p:nvPr>
        </p:nvSpPr>
        <p:spPr>
          <a:xfrm>
            <a:off x="4572000" y="1828807"/>
            <a:ext cx="4191000" cy="3751582"/>
          </a:xfrm>
        </p:spPr>
        <p:txBody>
          <a:bodyPr/>
          <a:lstStyle/>
          <a:p>
            <a:pPr eaLnBrk="1" hangingPunct="1"/>
            <a:r>
              <a:rPr lang="en-US" dirty="0"/>
              <a:t>Must meet or exceed the MUTCD</a:t>
            </a:r>
          </a:p>
          <a:p>
            <a:pPr eaLnBrk="1" hangingPunct="1"/>
            <a:r>
              <a:rPr lang="en-US" dirty="0"/>
              <a:t>All States are required to have a manual which </a:t>
            </a:r>
            <a:r>
              <a:rPr lang="en-US" b="1" i="1" dirty="0">
                <a:solidFill>
                  <a:srgbClr val="000099"/>
                </a:solidFill>
              </a:rPr>
              <a:t>substantially</a:t>
            </a:r>
            <a:r>
              <a:rPr lang="en-US" b="1" dirty="0">
                <a:solidFill>
                  <a:srgbClr val="000099"/>
                </a:solidFill>
              </a:rPr>
              <a:t> </a:t>
            </a:r>
            <a:r>
              <a:rPr lang="en-US" b="1" i="1" dirty="0">
                <a:solidFill>
                  <a:srgbClr val="000099"/>
                </a:solidFill>
              </a:rPr>
              <a:t>conforms</a:t>
            </a:r>
            <a:r>
              <a:rPr lang="en-US" dirty="0"/>
              <a:t> with the MUTCD</a:t>
            </a:r>
          </a:p>
        </p:txBody>
      </p:sp>
      <p:sp>
        <p:nvSpPr>
          <p:cNvPr id="14340" name="Text Box 10" descr="MUTCD (Min.)"/>
          <p:cNvSpPr txBox="1">
            <a:spLocks noChangeArrowheads="1"/>
          </p:cNvSpPr>
          <p:nvPr/>
        </p:nvSpPr>
        <p:spPr bwMode="auto">
          <a:xfrm>
            <a:off x="2743200" y="4616450"/>
            <a:ext cx="1828800" cy="946150"/>
          </a:xfrm>
          <a:prstGeom prst="rect">
            <a:avLst/>
          </a:prstGeom>
          <a:noFill/>
          <a:ln w="9525">
            <a:noFill/>
            <a:miter lim="800000"/>
            <a:headEnd/>
            <a:tailEnd/>
          </a:ln>
        </p:spPr>
        <p:txBody>
          <a:bodyPr>
            <a:spAutoFit/>
          </a:bodyPr>
          <a:lstStyle/>
          <a:p>
            <a:pPr algn="ctr"/>
            <a:r>
              <a:rPr lang="en-US" sz="2800" dirty="0">
                <a:latin typeface="Arial" panose="020B0604020202020204" pitchFamily="34" charset="0"/>
              </a:rPr>
              <a:t>MUTCD (Min.)</a:t>
            </a:r>
          </a:p>
        </p:txBody>
      </p:sp>
      <p:sp>
        <p:nvSpPr>
          <p:cNvPr id="14341" name="AutoShape 11" descr="Arrows going up three levels from MUTCD to State to City/County at top">
            <a:extLst>
              <a:ext uri="{C183D7F6-B498-43B3-948B-1728B52AA6E4}">
                <adec:decorative xmlns:adec="http://schemas.microsoft.com/office/drawing/2017/decorative" val="0"/>
              </a:ext>
            </a:extLst>
          </p:cNvPr>
          <p:cNvSpPr>
            <a:spLocks noChangeArrowheads="1"/>
          </p:cNvSpPr>
          <p:nvPr/>
        </p:nvSpPr>
        <p:spPr bwMode="auto">
          <a:xfrm>
            <a:off x="990600" y="3581400"/>
            <a:ext cx="1447800" cy="1492250"/>
          </a:xfrm>
          <a:prstGeom prst="upArrow">
            <a:avLst>
              <a:gd name="adj1" fmla="val 50000"/>
              <a:gd name="adj2" fmla="val 25768"/>
            </a:avLst>
          </a:prstGeom>
          <a:solidFill>
            <a:srgbClr val="CC3300"/>
          </a:solidFill>
          <a:ln w="9525">
            <a:solidFill>
              <a:srgbClr val="CC3300"/>
            </a:solidFill>
            <a:miter lim="800000"/>
            <a:headEnd/>
            <a:tailEnd/>
          </a:ln>
        </p:spPr>
        <p:txBody>
          <a:bodyPr wrap="none" anchor="ctr"/>
          <a:lstStyle/>
          <a:p>
            <a:endParaRPr lang="en-US" dirty="0">
              <a:latin typeface="Arial" panose="020B0604020202020204" pitchFamily="34" charset="0"/>
            </a:endParaRPr>
          </a:p>
        </p:txBody>
      </p:sp>
      <p:sp>
        <p:nvSpPr>
          <p:cNvPr id="14342" name="Line 12" descr="Arrows going up three levels from MUTCD to State to City/County at top">
            <a:extLst>
              <a:ext uri="{C183D7F6-B498-43B3-948B-1728B52AA6E4}">
                <adec:decorative xmlns:adec="http://schemas.microsoft.com/office/drawing/2017/decorative" val="0"/>
              </a:ext>
            </a:extLst>
          </p:cNvPr>
          <p:cNvSpPr>
            <a:spLocks noChangeShapeType="1"/>
          </p:cNvSpPr>
          <p:nvPr/>
        </p:nvSpPr>
        <p:spPr bwMode="auto">
          <a:xfrm>
            <a:off x="457200" y="3556000"/>
            <a:ext cx="2362200" cy="0"/>
          </a:xfrm>
          <a:prstGeom prst="line">
            <a:avLst/>
          </a:prstGeom>
          <a:noFill/>
          <a:ln w="76200">
            <a:solidFill>
              <a:srgbClr val="CC3300"/>
            </a:solidFill>
            <a:round/>
            <a:headEnd/>
            <a:tailEnd/>
          </a:ln>
        </p:spPr>
        <p:txBody>
          <a:bodyPr/>
          <a:lstStyle/>
          <a:p>
            <a:endParaRPr lang="en-US" dirty="0"/>
          </a:p>
        </p:txBody>
      </p:sp>
      <p:sp>
        <p:nvSpPr>
          <p:cNvPr id="14343" name="Text Box 13" descr="State"/>
          <p:cNvSpPr txBox="1">
            <a:spLocks noChangeArrowheads="1"/>
          </p:cNvSpPr>
          <p:nvPr/>
        </p:nvSpPr>
        <p:spPr bwMode="auto">
          <a:xfrm>
            <a:off x="2895600" y="3276600"/>
            <a:ext cx="1023037" cy="523220"/>
          </a:xfrm>
          <a:prstGeom prst="rect">
            <a:avLst/>
          </a:prstGeom>
          <a:noFill/>
          <a:ln w="9525">
            <a:noFill/>
            <a:miter lim="800000"/>
            <a:headEnd/>
            <a:tailEnd/>
          </a:ln>
        </p:spPr>
        <p:txBody>
          <a:bodyPr wrap="none">
            <a:spAutoFit/>
          </a:bodyPr>
          <a:lstStyle/>
          <a:p>
            <a:r>
              <a:rPr lang="en-US" sz="2800" dirty="0">
                <a:latin typeface="Arial" panose="020B0604020202020204" pitchFamily="34" charset="0"/>
              </a:rPr>
              <a:t>State</a:t>
            </a:r>
          </a:p>
        </p:txBody>
      </p:sp>
      <p:sp>
        <p:nvSpPr>
          <p:cNvPr id="14344" name="Line 14" descr="Arrows going up three levels from MUTCD to State to City/County at top">
            <a:extLst>
              <a:ext uri="{C183D7F6-B498-43B3-948B-1728B52AA6E4}">
                <adec:decorative xmlns:adec="http://schemas.microsoft.com/office/drawing/2017/decorative" val="0"/>
              </a:ext>
            </a:extLst>
          </p:cNvPr>
          <p:cNvSpPr>
            <a:spLocks noChangeShapeType="1"/>
          </p:cNvSpPr>
          <p:nvPr/>
        </p:nvSpPr>
        <p:spPr bwMode="auto">
          <a:xfrm>
            <a:off x="533400" y="5073650"/>
            <a:ext cx="2362200" cy="0"/>
          </a:xfrm>
          <a:prstGeom prst="line">
            <a:avLst/>
          </a:prstGeom>
          <a:noFill/>
          <a:ln w="76200">
            <a:solidFill>
              <a:srgbClr val="CC3300"/>
            </a:solidFill>
            <a:round/>
            <a:headEnd/>
            <a:tailEnd/>
          </a:ln>
        </p:spPr>
        <p:txBody>
          <a:bodyPr/>
          <a:lstStyle/>
          <a:p>
            <a:endParaRPr lang="en-US" dirty="0"/>
          </a:p>
        </p:txBody>
      </p:sp>
      <p:sp>
        <p:nvSpPr>
          <p:cNvPr id="14345" name="AutoShape 15" descr="Arrows going up three levels from MUTCD to State to City/County at top">
            <a:extLst>
              <a:ext uri="{C183D7F6-B498-43B3-948B-1728B52AA6E4}">
                <adec:decorative xmlns:adec="http://schemas.microsoft.com/office/drawing/2017/decorative" val="0"/>
              </a:ext>
            </a:extLst>
          </p:cNvPr>
          <p:cNvSpPr>
            <a:spLocks noChangeArrowheads="1"/>
          </p:cNvSpPr>
          <p:nvPr/>
        </p:nvSpPr>
        <p:spPr bwMode="auto">
          <a:xfrm>
            <a:off x="990600" y="2057400"/>
            <a:ext cx="1447800" cy="1492250"/>
          </a:xfrm>
          <a:prstGeom prst="upArrow">
            <a:avLst>
              <a:gd name="adj1" fmla="val 50000"/>
              <a:gd name="adj2" fmla="val 25768"/>
            </a:avLst>
          </a:prstGeom>
          <a:solidFill>
            <a:srgbClr val="CC3300"/>
          </a:solidFill>
          <a:ln w="9525">
            <a:solidFill>
              <a:srgbClr val="CC3300"/>
            </a:solidFill>
            <a:miter lim="800000"/>
            <a:headEnd/>
            <a:tailEnd/>
          </a:ln>
        </p:spPr>
        <p:txBody>
          <a:bodyPr wrap="none" anchor="ctr"/>
          <a:lstStyle/>
          <a:p>
            <a:endParaRPr lang="en-US" dirty="0">
              <a:latin typeface="Arial" panose="020B0604020202020204" pitchFamily="34" charset="0"/>
            </a:endParaRPr>
          </a:p>
        </p:txBody>
      </p:sp>
      <p:sp>
        <p:nvSpPr>
          <p:cNvPr id="14346" name="Line 16" descr="Arrows going up three levels from MUTCD to State to City/County at top">
            <a:extLst>
              <a:ext uri="{C183D7F6-B498-43B3-948B-1728B52AA6E4}">
                <adec:decorative xmlns:adec="http://schemas.microsoft.com/office/drawing/2017/decorative" val="0"/>
              </a:ext>
            </a:extLst>
          </p:cNvPr>
          <p:cNvSpPr>
            <a:spLocks noChangeShapeType="1"/>
          </p:cNvSpPr>
          <p:nvPr/>
        </p:nvSpPr>
        <p:spPr bwMode="auto">
          <a:xfrm>
            <a:off x="457200" y="2032000"/>
            <a:ext cx="2362200" cy="0"/>
          </a:xfrm>
          <a:prstGeom prst="line">
            <a:avLst/>
          </a:prstGeom>
          <a:noFill/>
          <a:ln w="76200">
            <a:solidFill>
              <a:srgbClr val="CC3300"/>
            </a:solidFill>
            <a:round/>
            <a:headEnd/>
            <a:tailEnd/>
          </a:ln>
        </p:spPr>
        <p:txBody>
          <a:bodyPr/>
          <a:lstStyle/>
          <a:p>
            <a:endParaRPr lang="en-US" dirty="0"/>
          </a:p>
        </p:txBody>
      </p:sp>
      <p:sp>
        <p:nvSpPr>
          <p:cNvPr id="14347" name="Text Box 17" descr="City/County"/>
          <p:cNvSpPr txBox="1">
            <a:spLocks noChangeArrowheads="1"/>
          </p:cNvSpPr>
          <p:nvPr/>
        </p:nvSpPr>
        <p:spPr bwMode="auto">
          <a:xfrm>
            <a:off x="2844587" y="1676400"/>
            <a:ext cx="1324402" cy="954107"/>
          </a:xfrm>
          <a:prstGeom prst="rect">
            <a:avLst/>
          </a:prstGeom>
          <a:noFill/>
          <a:ln w="9525">
            <a:noFill/>
            <a:miter lim="800000"/>
            <a:headEnd/>
            <a:tailEnd/>
          </a:ln>
        </p:spPr>
        <p:txBody>
          <a:bodyPr wrap="none">
            <a:spAutoFit/>
          </a:bodyPr>
          <a:lstStyle/>
          <a:p>
            <a:pPr algn="ctr"/>
            <a:r>
              <a:rPr lang="en-US" sz="2800" dirty="0">
                <a:latin typeface="Arial" panose="020B0604020202020204" pitchFamily="34" charset="0"/>
              </a:rPr>
              <a:t>City/</a:t>
            </a:r>
          </a:p>
          <a:p>
            <a:pPr algn="ctr"/>
            <a:r>
              <a:rPr lang="en-US" sz="2800" dirty="0">
                <a:latin typeface="Arial" panose="020B0604020202020204" pitchFamily="34" charset="0"/>
              </a:rPr>
              <a:t>County</a:t>
            </a:r>
          </a:p>
        </p:txBody>
      </p:sp>
    </p:spTree>
    <p:extLst>
      <p:ext uri="{BB962C8B-B14F-4D97-AF65-F5344CB8AC3E}">
        <p14:creationId xmlns:p14="http://schemas.microsoft.com/office/powerpoint/2010/main" val="565295894"/>
      </p:ext>
    </p:extLst>
  </p:cSld>
  <p:clrMapOvr>
    <a:masterClrMapping/>
  </p:clrMapOvr>
  <p:transition/>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6274" name="Rectangle 2"/>
          <p:cNvSpPr>
            <a:spLocks noGrp="1" noChangeArrowheads="1"/>
          </p:cNvSpPr>
          <p:nvPr>
            <p:ph type="title"/>
          </p:nvPr>
        </p:nvSpPr>
        <p:spPr>
          <a:xfrm>
            <a:off x="1700981" y="315605"/>
            <a:ext cx="7467600" cy="838200"/>
          </a:xfrm>
        </p:spPr>
        <p:txBody>
          <a:bodyPr/>
          <a:lstStyle/>
          <a:p>
            <a:pPr eaLnBrk="1" hangingPunct="1">
              <a:defRPr/>
            </a:pPr>
            <a:r>
              <a:rPr lang="en-US" dirty="0"/>
              <a:t>Regulatory Signs</a:t>
            </a:r>
          </a:p>
        </p:txBody>
      </p:sp>
      <p:sp>
        <p:nvSpPr>
          <p:cNvPr id="111619" name="Rectangle 3"/>
          <p:cNvSpPr>
            <a:spLocks noGrp="1" noChangeArrowheads="1"/>
          </p:cNvSpPr>
          <p:nvPr>
            <p:ph type="body" idx="1"/>
          </p:nvPr>
        </p:nvSpPr>
        <p:spPr>
          <a:xfrm>
            <a:off x="533400" y="1447800"/>
            <a:ext cx="4572000" cy="5181600"/>
          </a:xfrm>
        </p:spPr>
        <p:txBody>
          <a:bodyPr/>
          <a:lstStyle/>
          <a:p>
            <a:pPr eaLnBrk="1" hangingPunct="1">
              <a:lnSpc>
                <a:spcPct val="90000"/>
              </a:lnSpc>
            </a:pPr>
            <a:r>
              <a:rPr lang="en-US" dirty="0"/>
              <a:t>Indicate traffic laws and regulations</a:t>
            </a:r>
          </a:p>
          <a:p>
            <a:pPr eaLnBrk="1" hangingPunct="1">
              <a:lnSpc>
                <a:spcPct val="90000"/>
              </a:lnSpc>
            </a:pPr>
            <a:r>
              <a:rPr lang="en-US" dirty="0"/>
              <a:t>Shall be authorized by the governing authority</a:t>
            </a:r>
          </a:p>
          <a:p>
            <a:pPr eaLnBrk="1" hangingPunct="1">
              <a:lnSpc>
                <a:spcPct val="90000"/>
              </a:lnSpc>
            </a:pPr>
            <a:r>
              <a:rPr lang="en-US" dirty="0"/>
              <a:t>Design standards </a:t>
            </a:r>
            <a:r>
              <a:rPr lang="en-US" b="1" dirty="0">
                <a:solidFill>
                  <a:srgbClr val="000099"/>
                </a:solidFill>
              </a:rPr>
              <a:t>(EVEN IF TEMPORARY)</a:t>
            </a:r>
          </a:p>
          <a:p>
            <a:pPr lvl="1" eaLnBrk="1" hangingPunct="1">
              <a:lnSpc>
                <a:spcPct val="90000"/>
              </a:lnSpc>
            </a:pPr>
            <a:r>
              <a:rPr lang="en-US" dirty="0"/>
              <a:t>Rectangular/Octagonal</a:t>
            </a:r>
          </a:p>
          <a:p>
            <a:pPr lvl="1" eaLnBrk="1" hangingPunct="1">
              <a:lnSpc>
                <a:spcPct val="90000"/>
              </a:lnSpc>
            </a:pPr>
            <a:r>
              <a:rPr lang="en-US" dirty="0"/>
              <a:t>Black and white, red</a:t>
            </a:r>
          </a:p>
        </p:txBody>
      </p:sp>
      <p:pic>
        <p:nvPicPr>
          <p:cNvPr id="2" name="Picture 1" descr="Red Stop Sign">
            <a:extLst>
              <a:ext uri="{FF2B5EF4-FFF2-40B4-BE49-F238E27FC236}">
                <a16:creationId xmlns:a16="http://schemas.microsoft.com/office/drawing/2014/main" id="{5C558755-B3E6-47C0-8297-226E04852B16}"/>
              </a:ext>
            </a:extLst>
          </p:cNvPr>
          <p:cNvPicPr>
            <a:picLocks noChangeAspect="1"/>
          </p:cNvPicPr>
          <p:nvPr/>
        </p:nvPicPr>
        <p:blipFill>
          <a:blip r:embed="rId3"/>
          <a:stretch>
            <a:fillRect/>
          </a:stretch>
        </p:blipFill>
        <p:spPr>
          <a:xfrm>
            <a:off x="5715000" y="914400"/>
            <a:ext cx="2543175" cy="2140970"/>
          </a:xfrm>
          <a:prstGeom prst="rect">
            <a:avLst/>
          </a:prstGeom>
        </p:spPr>
      </p:pic>
      <p:pic>
        <p:nvPicPr>
          <p:cNvPr id="7" name="Picture 6" descr="White 55 MPH Speed Limit Sign">
            <a:extLst>
              <a:ext uri="{FF2B5EF4-FFF2-40B4-BE49-F238E27FC236}">
                <a16:creationId xmlns:a16="http://schemas.microsoft.com/office/drawing/2014/main" id="{D1FA0EE1-77C6-4A6A-A356-3DE72D872E1C}"/>
              </a:ext>
            </a:extLst>
          </p:cNvPr>
          <p:cNvPicPr>
            <a:picLocks noChangeAspect="1"/>
          </p:cNvPicPr>
          <p:nvPr/>
        </p:nvPicPr>
        <p:blipFill>
          <a:blip r:embed="rId4"/>
          <a:stretch>
            <a:fillRect/>
          </a:stretch>
        </p:blipFill>
        <p:spPr>
          <a:xfrm>
            <a:off x="6248400" y="3200400"/>
            <a:ext cx="1800225" cy="2400300"/>
          </a:xfrm>
          <a:prstGeom prst="rect">
            <a:avLst/>
          </a:prstGeom>
        </p:spPr>
      </p:pic>
      <p:sp>
        <p:nvSpPr>
          <p:cNvPr id="6" name="Rectangle 39">
            <a:extLst>
              <a:ext uri="{FF2B5EF4-FFF2-40B4-BE49-F238E27FC236}">
                <a16:creationId xmlns:a16="http://schemas.microsoft.com/office/drawing/2014/main" id="{AD91BCB2-ED3E-4CA7-889A-8AB06D5226CF}"/>
              </a:ext>
            </a:extLst>
          </p:cNvPr>
          <p:cNvSpPr>
            <a:spLocks noChangeArrowheads="1"/>
          </p:cNvSpPr>
          <p:nvPr/>
        </p:nvSpPr>
        <p:spPr bwMode="auto">
          <a:xfrm>
            <a:off x="381000" y="325437"/>
            <a:ext cx="1143000" cy="838200"/>
          </a:xfrm>
          <a:prstGeom prst="rect">
            <a:avLst/>
          </a:prstGeom>
          <a:solidFill>
            <a:schemeClr val="bg1"/>
          </a:solidFill>
          <a:ln w="57150">
            <a:solidFill>
              <a:srgbClr val="C00000"/>
            </a:solidFill>
            <a:miter lim="800000"/>
            <a:headEnd/>
            <a:tailEnd/>
          </a:ln>
        </p:spPr>
        <p:txBody>
          <a:bodyPr wrap="none" anchor="ctr"/>
          <a:lstStyle/>
          <a:p>
            <a:pPr algn="ctr"/>
            <a:r>
              <a:rPr lang="en-US" sz="4000" b="1" i="1" dirty="0">
                <a:latin typeface="Arial" panose="020B0604020202020204" pitchFamily="34" charset="0"/>
              </a:rPr>
              <a:t>79</a:t>
            </a:r>
          </a:p>
        </p:txBody>
      </p:sp>
      <p:sp>
        <p:nvSpPr>
          <p:cNvPr id="3" name="Google Shape;74;p1">
            <a:extLst>
              <a:ext uri="{FF2B5EF4-FFF2-40B4-BE49-F238E27FC236}">
                <a16:creationId xmlns:a16="http://schemas.microsoft.com/office/drawing/2014/main" id="{42544AD2-D5A1-F075-05BB-3E07C3FED3D3}"/>
              </a:ext>
            </a:extLst>
          </p:cNvPr>
          <p:cNvSpPr/>
          <p:nvPr/>
        </p:nvSpPr>
        <p:spPr>
          <a:xfrm>
            <a:off x="7446335" y="5715000"/>
            <a:ext cx="1371600" cy="23079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dirty="0">
                <a:solidFill>
                  <a:srgbClr val="000000"/>
                </a:solidFill>
                <a:latin typeface="Arial" panose="020B0604020202020204" pitchFamily="34" charset="0"/>
                <a:ea typeface="Open Sans"/>
                <a:cs typeface="Arial" panose="020B0604020202020204" pitchFamily="34" charset="0"/>
                <a:sym typeface="Open Sans"/>
              </a:rPr>
              <a:t>Images: FHWA</a:t>
            </a:r>
            <a:endParaRPr sz="9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1774807443"/>
      </p:ext>
    </p:extLst>
  </p:cSld>
  <p:clrMapOvr>
    <a:masterClrMapping/>
  </p:clrMapOvr>
  <p:transition/>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43" name="Picture 3" descr="Regulatory Signs MUTCD examples showing black on white background or red with white accents like stop"/>
          <p:cNvPicPr>
            <a:picLocks noChangeAspect="1" noChangeArrowheads="1"/>
          </p:cNvPicPr>
          <p:nvPr/>
        </p:nvPicPr>
        <p:blipFill>
          <a:blip r:embed="rId3" cstate="print"/>
          <a:srcRect/>
          <a:stretch>
            <a:fillRect/>
          </a:stretch>
        </p:blipFill>
        <p:spPr bwMode="auto">
          <a:xfrm>
            <a:off x="0" y="0"/>
            <a:ext cx="5245100" cy="6858000"/>
          </a:xfrm>
          <a:prstGeom prst="rect">
            <a:avLst/>
          </a:prstGeom>
          <a:noFill/>
          <a:ln w="9525">
            <a:noFill/>
            <a:miter lim="800000"/>
            <a:headEnd/>
            <a:tailEnd/>
          </a:ln>
        </p:spPr>
      </p:pic>
      <p:sp>
        <p:nvSpPr>
          <p:cNvPr id="1208324" name="AutoShape 4"/>
          <p:cNvSpPr>
            <a:spLocks noChangeArrowheads="1"/>
          </p:cNvSpPr>
          <p:nvPr/>
        </p:nvSpPr>
        <p:spPr bwMode="auto">
          <a:xfrm>
            <a:off x="5486400" y="4114800"/>
            <a:ext cx="3352800" cy="1524000"/>
          </a:xfrm>
          <a:prstGeom prst="wedgeRectCallout">
            <a:avLst>
              <a:gd name="adj1" fmla="val -53505"/>
              <a:gd name="adj2" fmla="val -95000"/>
            </a:avLst>
          </a:prstGeom>
          <a:solidFill>
            <a:schemeClr val="bg1"/>
          </a:solidFill>
          <a:ln w="9525">
            <a:solidFill>
              <a:schemeClr val="tx1"/>
            </a:solidFill>
            <a:miter lim="800000"/>
            <a:headEnd/>
            <a:tailEnd/>
          </a:ln>
        </p:spPr>
        <p:txBody>
          <a:bodyPr/>
          <a:lstStyle/>
          <a:p>
            <a:pPr algn="ctr"/>
            <a:r>
              <a:rPr lang="en-US" sz="2800" dirty="0">
                <a:latin typeface="Arial" panose="020B0604020202020204" pitchFamily="34" charset="0"/>
              </a:rPr>
              <a:t>None of these signs should ever be orange!</a:t>
            </a:r>
          </a:p>
        </p:txBody>
      </p:sp>
      <p:sp>
        <p:nvSpPr>
          <p:cNvPr id="5" name="Rectangle 2">
            <a:extLst>
              <a:ext uri="{FF2B5EF4-FFF2-40B4-BE49-F238E27FC236}">
                <a16:creationId xmlns:a16="http://schemas.microsoft.com/office/drawing/2014/main" id="{A5E36FD5-32BC-4DC3-91EB-C8D7AC582F66}"/>
              </a:ext>
            </a:extLst>
          </p:cNvPr>
          <p:cNvSpPr txBox="1">
            <a:spLocks noChangeArrowheads="1"/>
          </p:cNvSpPr>
          <p:nvPr/>
        </p:nvSpPr>
        <p:spPr bwMode="auto">
          <a:xfrm>
            <a:off x="5791200" y="228600"/>
            <a:ext cx="2895600" cy="2286000"/>
          </a:xfrm>
          <a:prstGeom prst="rect">
            <a:avLst/>
          </a:prstGeom>
          <a:solidFill>
            <a:schemeClr val="lt1"/>
          </a:solidFill>
          <a:ln w="25400" cap="flat" cmpd="sng" algn="ctr">
            <a:solidFill>
              <a:schemeClr val="accent3"/>
            </a:solidFill>
            <a:prstDash val="solid"/>
            <a:headEnd/>
            <a:tailEnd/>
          </a:ln>
          <a:effec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3600" b="1" i="0" baseline="0">
                <a:solidFill>
                  <a:srgbClr val="008080"/>
                </a:solidFill>
                <a:effectLst/>
                <a:latin typeface="Arial" panose="020B0604020202020204" pitchFamily="34" charset="0"/>
                <a:ea typeface="+mj-ea"/>
                <a:cs typeface="Arial" panose="020B0604020202020204" pitchFamily="34" charset="0"/>
              </a:defRPr>
            </a:lvl1pPr>
            <a:lvl2pPr algn="ctr" rtl="0" eaLnBrk="0" fontAlgn="base" hangingPunct="0">
              <a:spcBef>
                <a:spcPct val="0"/>
              </a:spcBef>
              <a:spcAft>
                <a:spcPct val="0"/>
              </a:spcAft>
              <a:defRPr sz="4000" b="1" i="1">
                <a:solidFill>
                  <a:srgbClr val="CC3300"/>
                </a:solidFill>
                <a:latin typeface="Calibri" pitchFamily="34" charset="0"/>
              </a:defRPr>
            </a:lvl2pPr>
            <a:lvl3pPr algn="ctr" rtl="0" eaLnBrk="0" fontAlgn="base" hangingPunct="0">
              <a:spcBef>
                <a:spcPct val="0"/>
              </a:spcBef>
              <a:spcAft>
                <a:spcPct val="0"/>
              </a:spcAft>
              <a:defRPr sz="4000" b="1" i="1">
                <a:solidFill>
                  <a:srgbClr val="CC3300"/>
                </a:solidFill>
                <a:latin typeface="Calibri" pitchFamily="34" charset="0"/>
              </a:defRPr>
            </a:lvl3pPr>
            <a:lvl4pPr algn="ctr" rtl="0" eaLnBrk="0" fontAlgn="base" hangingPunct="0">
              <a:spcBef>
                <a:spcPct val="0"/>
              </a:spcBef>
              <a:spcAft>
                <a:spcPct val="0"/>
              </a:spcAft>
              <a:defRPr sz="4000" b="1" i="1">
                <a:solidFill>
                  <a:srgbClr val="CC3300"/>
                </a:solidFill>
                <a:latin typeface="Calibri" pitchFamily="34" charset="0"/>
              </a:defRPr>
            </a:lvl4pPr>
            <a:lvl5pPr algn="ctr" rtl="0" eaLnBrk="0" fontAlgn="base" hangingPunct="0">
              <a:spcBef>
                <a:spcPct val="0"/>
              </a:spcBef>
              <a:spcAft>
                <a:spcPct val="0"/>
              </a:spcAft>
              <a:defRPr sz="4000" b="1" i="1">
                <a:solidFill>
                  <a:srgbClr val="CC3300"/>
                </a:solidFill>
                <a:latin typeface="Calibri" pitchFamily="34" charset="0"/>
              </a:defRPr>
            </a:lvl5pPr>
            <a:lvl6pPr marL="457200" algn="ctr" rtl="0" fontAlgn="base">
              <a:spcBef>
                <a:spcPct val="0"/>
              </a:spcBef>
              <a:spcAft>
                <a:spcPct val="0"/>
              </a:spcAft>
              <a:defRPr sz="4000" b="1" i="1">
                <a:solidFill>
                  <a:srgbClr val="CC3300"/>
                </a:solidFill>
                <a:latin typeface="Verdana" pitchFamily="34" charset="0"/>
              </a:defRPr>
            </a:lvl6pPr>
            <a:lvl7pPr marL="914400" algn="ctr" rtl="0" fontAlgn="base">
              <a:spcBef>
                <a:spcPct val="0"/>
              </a:spcBef>
              <a:spcAft>
                <a:spcPct val="0"/>
              </a:spcAft>
              <a:defRPr sz="4000" b="1" i="1">
                <a:solidFill>
                  <a:srgbClr val="CC3300"/>
                </a:solidFill>
                <a:latin typeface="Verdana" pitchFamily="34" charset="0"/>
              </a:defRPr>
            </a:lvl7pPr>
            <a:lvl8pPr marL="1371600" algn="ctr" rtl="0" fontAlgn="base">
              <a:spcBef>
                <a:spcPct val="0"/>
              </a:spcBef>
              <a:spcAft>
                <a:spcPct val="0"/>
              </a:spcAft>
              <a:defRPr sz="4000" b="1" i="1">
                <a:solidFill>
                  <a:srgbClr val="CC3300"/>
                </a:solidFill>
                <a:latin typeface="Verdana" pitchFamily="34" charset="0"/>
              </a:defRPr>
            </a:lvl8pPr>
            <a:lvl9pPr marL="1828800" algn="ctr" rtl="0" fontAlgn="base">
              <a:spcBef>
                <a:spcPct val="0"/>
              </a:spcBef>
              <a:spcAft>
                <a:spcPct val="0"/>
              </a:spcAft>
              <a:defRPr sz="4000" b="1" i="1">
                <a:solidFill>
                  <a:srgbClr val="CC3300"/>
                </a:solidFill>
                <a:latin typeface="Verdana" pitchFamily="34" charset="0"/>
              </a:defRPr>
            </a:lvl9pPr>
          </a:lstStyle>
          <a:p>
            <a:pPr eaLnBrk="1" hangingPunct="1">
              <a:defRPr/>
            </a:pPr>
            <a:r>
              <a:rPr lang="en-US" dirty="0"/>
              <a:t>Regulatory Signs in </a:t>
            </a:r>
            <a:r>
              <a:rPr lang="en-US" dirty="0" err="1"/>
              <a:t>TTC</a:t>
            </a:r>
            <a:r>
              <a:rPr lang="en-US" dirty="0"/>
              <a:t> Zones</a:t>
            </a:r>
            <a:endParaRPr lang="en-US" kern="0" dirty="0"/>
          </a:p>
        </p:txBody>
      </p:sp>
      <p:sp>
        <p:nvSpPr>
          <p:cNvPr id="2" name="Google Shape;74;p1">
            <a:extLst>
              <a:ext uri="{FF2B5EF4-FFF2-40B4-BE49-F238E27FC236}">
                <a16:creationId xmlns:a16="http://schemas.microsoft.com/office/drawing/2014/main" id="{57F562FB-99F7-9B63-C816-CE04EC397F1C}"/>
              </a:ext>
            </a:extLst>
          </p:cNvPr>
          <p:cNvSpPr/>
          <p:nvPr/>
        </p:nvSpPr>
        <p:spPr>
          <a:xfrm>
            <a:off x="7446335" y="5715000"/>
            <a:ext cx="1371600" cy="23079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dirty="0">
                <a:solidFill>
                  <a:srgbClr val="000000"/>
                </a:solidFill>
                <a:latin typeface="Arial" panose="020B0604020202020204" pitchFamily="34" charset="0"/>
                <a:ea typeface="Open Sans"/>
                <a:cs typeface="Arial" panose="020B0604020202020204" pitchFamily="34" charset="0"/>
                <a:sym typeface="Open Sans"/>
              </a:rPr>
              <a:t>Images: FHWA</a:t>
            </a:r>
            <a:endParaRPr sz="9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503492257"/>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12083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08324" grpId="0" animBg="1" autoUpdateAnimBg="0"/>
    </p:bld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6514" name="Rectangle 2"/>
          <p:cNvSpPr>
            <a:spLocks noGrp="1" noChangeArrowheads="1"/>
          </p:cNvSpPr>
          <p:nvPr>
            <p:ph type="title"/>
          </p:nvPr>
        </p:nvSpPr>
        <p:spPr>
          <a:xfrm>
            <a:off x="1676400" y="457200"/>
            <a:ext cx="7467600" cy="609600"/>
          </a:xfrm>
        </p:spPr>
        <p:txBody>
          <a:bodyPr/>
          <a:lstStyle/>
          <a:p>
            <a:pPr eaLnBrk="1" hangingPunct="1">
              <a:defRPr/>
            </a:pPr>
            <a:r>
              <a:rPr lang="en-US" dirty="0"/>
              <a:t>Warning Signs</a:t>
            </a:r>
          </a:p>
        </p:txBody>
      </p:sp>
      <p:sp>
        <p:nvSpPr>
          <p:cNvPr id="114691" name="Rectangle 3"/>
          <p:cNvSpPr>
            <a:spLocks noGrp="1" noChangeArrowheads="1"/>
          </p:cNvSpPr>
          <p:nvPr>
            <p:ph type="body" idx="1"/>
          </p:nvPr>
        </p:nvSpPr>
        <p:spPr>
          <a:xfrm>
            <a:off x="400050" y="1524000"/>
            <a:ext cx="3486150" cy="3810000"/>
          </a:xfrm>
        </p:spPr>
        <p:txBody>
          <a:bodyPr/>
          <a:lstStyle/>
          <a:p>
            <a:pPr eaLnBrk="1" hangingPunct="1"/>
            <a:r>
              <a:rPr lang="en-US" dirty="0"/>
              <a:t>Design standards</a:t>
            </a:r>
          </a:p>
          <a:p>
            <a:pPr lvl="1" eaLnBrk="1" hangingPunct="1"/>
            <a:r>
              <a:rPr lang="en-US" dirty="0"/>
              <a:t>Diamond shape</a:t>
            </a:r>
          </a:p>
          <a:p>
            <a:pPr lvl="1" eaLnBrk="1" hangingPunct="1"/>
            <a:r>
              <a:rPr lang="en-US" dirty="0"/>
              <a:t>Black on yellow (if permanent)</a:t>
            </a:r>
          </a:p>
          <a:p>
            <a:pPr lvl="1" eaLnBrk="1" hangingPunct="1"/>
            <a:r>
              <a:rPr lang="en-US" dirty="0"/>
              <a:t>Black on orange (if temporary)</a:t>
            </a:r>
          </a:p>
        </p:txBody>
      </p:sp>
      <p:pic>
        <p:nvPicPr>
          <p:cNvPr id="114692" name="Picture 6" descr="one lane road ahead orange advance warning sign"/>
          <p:cNvPicPr>
            <a:picLocks noChangeAspect="1" noChangeArrowheads="1"/>
          </p:cNvPicPr>
          <p:nvPr/>
        </p:nvPicPr>
        <p:blipFill>
          <a:blip r:embed="rId3" cstate="print"/>
          <a:srcRect/>
          <a:stretch>
            <a:fillRect/>
          </a:stretch>
        </p:blipFill>
        <p:spPr bwMode="auto">
          <a:xfrm>
            <a:off x="5853113" y="3268662"/>
            <a:ext cx="1828800" cy="1828800"/>
          </a:xfrm>
          <a:prstGeom prst="rect">
            <a:avLst/>
          </a:prstGeom>
          <a:noFill/>
          <a:ln w="9525">
            <a:noFill/>
            <a:miter lim="800000"/>
            <a:headEnd/>
            <a:tailEnd/>
          </a:ln>
        </p:spPr>
      </p:pic>
      <p:pic>
        <p:nvPicPr>
          <p:cNvPr id="114693" name="Picture 8" descr="one lane bridge yellow advance warning sign"/>
          <p:cNvPicPr>
            <a:picLocks noChangeAspect="1" noChangeArrowheads="1"/>
          </p:cNvPicPr>
          <p:nvPr/>
        </p:nvPicPr>
        <p:blipFill>
          <a:blip r:embed="rId4" cstate="print">
            <a:lum bright="-10000"/>
          </a:blip>
          <a:srcRect/>
          <a:stretch>
            <a:fillRect/>
          </a:stretch>
        </p:blipFill>
        <p:spPr bwMode="auto">
          <a:xfrm>
            <a:off x="5700713" y="762000"/>
            <a:ext cx="2133600" cy="1895475"/>
          </a:xfrm>
          <a:prstGeom prst="rect">
            <a:avLst/>
          </a:prstGeom>
          <a:noFill/>
          <a:ln w="9525">
            <a:noFill/>
            <a:miter lim="800000"/>
            <a:headEnd/>
            <a:tailEnd/>
          </a:ln>
        </p:spPr>
      </p:pic>
      <p:sp>
        <p:nvSpPr>
          <p:cNvPr id="114694" name="Text Box 9"/>
          <p:cNvSpPr txBox="1">
            <a:spLocks noChangeArrowheads="1"/>
          </p:cNvSpPr>
          <p:nvPr/>
        </p:nvSpPr>
        <p:spPr bwMode="auto">
          <a:xfrm>
            <a:off x="5700713" y="2659062"/>
            <a:ext cx="2117887" cy="461665"/>
          </a:xfrm>
          <a:prstGeom prst="rect">
            <a:avLst/>
          </a:prstGeom>
          <a:noFill/>
          <a:ln w="9525">
            <a:noFill/>
            <a:miter lim="800000"/>
            <a:headEnd/>
            <a:tailEnd/>
          </a:ln>
        </p:spPr>
        <p:txBody>
          <a:bodyPr wrap="none">
            <a:spAutoFit/>
          </a:bodyPr>
          <a:lstStyle/>
          <a:p>
            <a:r>
              <a:rPr lang="en-US" sz="2400" dirty="0">
                <a:latin typeface="Arial" panose="020B0604020202020204" pitchFamily="34" charset="0"/>
              </a:rPr>
              <a:t>PERMANENT</a:t>
            </a:r>
          </a:p>
        </p:txBody>
      </p:sp>
      <p:sp>
        <p:nvSpPr>
          <p:cNvPr id="114695" name="Text Box 10"/>
          <p:cNvSpPr txBox="1">
            <a:spLocks noChangeArrowheads="1"/>
          </p:cNvSpPr>
          <p:nvPr/>
        </p:nvSpPr>
        <p:spPr bwMode="auto">
          <a:xfrm>
            <a:off x="5705973" y="5223274"/>
            <a:ext cx="2128340" cy="461665"/>
          </a:xfrm>
          <a:prstGeom prst="rect">
            <a:avLst/>
          </a:prstGeom>
          <a:noFill/>
          <a:ln w="9525">
            <a:noFill/>
            <a:miter lim="800000"/>
            <a:headEnd/>
            <a:tailEnd/>
          </a:ln>
        </p:spPr>
        <p:txBody>
          <a:bodyPr wrap="none">
            <a:spAutoFit/>
          </a:bodyPr>
          <a:lstStyle/>
          <a:p>
            <a:r>
              <a:rPr lang="en-US" sz="2400" dirty="0">
                <a:latin typeface="Arial" panose="020B0604020202020204" pitchFamily="34" charset="0"/>
              </a:rPr>
              <a:t>TEMPORARY</a:t>
            </a:r>
          </a:p>
        </p:txBody>
      </p:sp>
      <p:sp>
        <p:nvSpPr>
          <p:cNvPr id="8" name="Rectangle 39">
            <a:extLst>
              <a:ext uri="{FF2B5EF4-FFF2-40B4-BE49-F238E27FC236}">
                <a16:creationId xmlns:a16="http://schemas.microsoft.com/office/drawing/2014/main" id="{EB47AEA7-DF62-4FD0-8154-CBAF0C2F4A7D}"/>
              </a:ext>
            </a:extLst>
          </p:cNvPr>
          <p:cNvSpPr>
            <a:spLocks noChangeArrowheads="1"/>
          </p:cNvSpPr>
          <p:nvPr/>
        </p:nvSpPr>
        <p:spPr bwMode="auto">
          <a:xfrm>
            <a:off x="381000" y="325437"/>
            <a:ext cx="1143000" cy="838200"/>
          </a:xfrm>
          <a:prstGeom prst="rect">
            <a:avLst/>
          </a:prstGeom>
          <a:solidFill>
            <a:schemeClr val="bg1"/>
          </a:solidFill>
          <a:ln w="57150">
            <a:solidFill>
              <a:srgbClr val="C00000"/>
            </a:solidFill>
            <a:miter lim="800000"/>
            <a:headEnd/>
            <a:tailEnd/>
          </a:ln>
        </p:spPr>
        <p:txBody>
          <a:bodyPr wrap="none" anchor="ctr"/>
          <a:lstStyle/>
          <a:p>
            <a:pPr algn="ctr"/>
            <a:r>
              <a:rPr lang="en-US" sz="4000" b="1" i="1" dirty="0">
                <a:latin typeface="Arial" panose="020B0604020202020204" pitchFamily="34" charset="0"/>
              </a:rPr>
              <a:t>83</a:t>
            </a:r>
          </a:p>
        </p:txBody>
      </p:sp>
      <p:sp>
        <p:nvSpPr>
          <p:cNvPr id="2" name="Google Shape;74;p1">
            <a:extLst>
              <a:ext uri="{FF2B5EF4-FFF2-40B4-BE49-F238E27FC236}">
                <a16:creationId xmlns:a16="http://schemas.microsoft.com/office/drawing/2014/main" id="{DE1D300C-7FD4-B52E-B3A9-2654CD62E5FB}"/>
              </a:ext>
            </a:extLst>
          </p:cNvPr>
          <p:cNvSpPr/>
          <p:nvPr/>
        </p:nvSpPr>
        <p:spPr>
          <a:xfrm>
            <a:off x="7446335" y="5715000"/>
            <a:ext cx="1371600" cy="23079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dirty="0">
                <a:solidFill>
                  <a:srgbClr val="000000"/>
                </a:solidFill>
                <a:latin typeface="Arial" panose="020B0604020202020204" pitchFamily="34" charset="0"/>
                <a:ea typeface="Open Sans"/>
                <a:cs typeface="Arial" panose="020B0604020202020204" pitchFamily="34" charset="0"/>
                <a:sym typeface="Open Sans"/>
              </a:rPr>
              <a:t>Images: FHWA</a:t>
            </a:r>
            <a:endParaRPr sz="9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3867821903"/>
      </p:ext>
    </p:extLst>
  </p:cSld>
  <p:clrMapOvr>
    <a:masterClrMapping/>
  </p:clrMapOvr>
  <p:transition/>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5714" name="Picture 2" descr="Warning Signs MUTCD showing diamond shape and various examples on orange background"/>
          <p:cNvPicPr>
            <a:picLocks noChangeAspect="1" noChangeArrowheads="1"/>
          </p:cNvPicPr>
          <p:nvPr/>
        </p:nvPicPr>
        <p:blipFill>
          <a:blip r:embed="rId3" cstate="print"/>
          <a:srcRect t="5611" r="-169"/>
          <a:stretch>
            <a:fillRect/>
          </a:stretch>
        </p:blipFill>
        <p:spPr bwMode="auto">
          <a:xfrm>
            <a:off x="0" y="0"/>
            <a:ext cx="5294313" cy="6858000"/>
          </a:xfrm>
          <a:prstGeom prst="rect">
            <a:avLst/>
          </a:prstGeom>
          <a:noFill/>
          <a:ln w="9525">
            <a:noFill/>
            <a:miter lim="800000"/>
            <a:headEnd/>
            <a:tailEnd/>
          </a:ln>
        </p:spPr>
      </p:pic>
      <p:sp>
        <p:nvSpPr>
          <p:cNvPr id="5" name="Rectangle 2">
            <a:extLst>
              <a:ext uri="{FF2B5EF4-FFF2-40B4-BE49-F238E27FC236}">
                <a16:creationId xmlns:a16="http://schemas.microsoft.com/office/drawing/2014/main" id="{2C540167-2BF4-4CE1-B6A7-F313DCCA12A7}"/>
              </a:ext>
            </a:extLst>
          </p:cNvPr>
          <p:cNvSpPr txBox="1">
            <a:spLocks noChangeArrowheads="1"/>
          </p:cNvSpPr>
          <p:nvPr/>
        </p:nvSpPr>
        <p:spPr bwMode="auto">
          <a:xfrm>
            <a:off x="5791200" y="457200"/>
            <a:ext cx="3352800" cy="2667000"/>
          </a:xfrm>
          <a:prstGeom prst="rect">
            <a:avLst/>
          </a:prstGeom>
          <a:solidFill>
            <a:schemeClr val="lt1"/>
          </a:solidFill>
          <a:ln w="25400" cap="flat" cmpd="sng" algn="ctr">
            <a:solidFill>
              <a:schemeClr val="accent3"/>
            </a:solidFill>
            <a:prstDash val="solid"/>
            <a:headEnd/>
            <a:tailEnd/>
          </a:ln>
          <a:effec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3600" b="1" i="0" baseline="0">
                <a:solidFill>
                  <a:srgbClr val="008080"/>
                </a:solidFill>
                <a:effectLst/>
                <a:latin typeface="Arial" panose="020B0604020202020204" pitchFamily="34" charset="0"/>
                <a:ea typeface="+mj-ea"/>
                <a:cs typeface="Arial" panose="020B0604020202020204" pitchFamily="34" charset="0"/>
              </a:defRPr>
            </a:lvl1pPr>
            <a:lvl2pPr algn="ctr" rtl="0" eaLnBrk="0" fontAlgn="base" hangingPunct="0">
              <a:spcBef>
                <a:spcPct val="0"/>
              </a:spcBef>
              <a:spcAft>
                <a:spcPct val="0"/>
              </a:spcAft>
              <a:defRPr sz="4000" b="1" i="1">
                <a:solidFill>
                  <a:srgbClr val="CC3300"/>
                </a:solidFill>
                <a:latin typeface="Calibri" pitchFamily="34" charset="0"/>
              </a:defRPr>
            </a:lvl2pPr>
            <a:lvl3pPr algn="ctr" rtl="0" eaLnBrk="0" fontAlgn="base" hangingPunct="0">
              <a:spcBef>
                <a:spcPct val="0"/>
              </a:spcBef>
              <a:spcAft>
                <a:spcPct val="0"/>
              </a:spcAft>
              <a:defRPr sz="4000" b="1" i="1">
                <a:solidFill>
                  <a:srgbClr val="CC3300"/>
                </a:solidFill>
                <a:latin typeface="Calibri" pitchFamily="34" charset="0"/>
              </a:defRPr>
            </a:lvl3pPr>
            <a:lvl4pPr algn="ctr" rtl="0" eaLnBrk="0" fontAlgn="base" hangingPunct="0">
              <a:spcBef>
                <a:spcPct val="0"/>
              </a:spcBef>
              <a:spcAft>
                <a:spcPct val="0"/>
              </a:spcAft>
              <a:defRPr sz="4000" b="1" i="1">
                <a:solidFill>
                  <a:srgbClr val="CC3300"/>
                </a:solidFill>
                <a:latin typeface="Calibri" pitchFamily="34" charset="0"/>
              </a:defRPr>
            </a:lvl4pPr>
            <a:lvl5pPr algn="ctr" rtl="0" eaLnBrk="0" fontAlgn="base" hangingPunct="0">
              <a:spcBef>
                <a:spcPct val="0"/>
              </a:spcBef>
              <a:spcAft>
                <a:spcPct val="0"/>
              </a:spcAft>
              <a:defRPr sz="4000" b="1" i="1">
                <a:solidFill>
                  <a:srgbClr val="CC3300"/>
                </a:solidFill>
                <a:latin typeface="Calibri" pitchFamily="34" charset="0"/>
              </a:defRPr>
            </a:lvl5pPr>
            <a:lvl6pPr marL="457200" algn="ctr" rtl="0" fontAlgn="base">
              <a:spcBef>
                <a:spcPct val="0"/>
              </a:spcBef>
              <a:spcAft>
                <a:spcPct val="0"/>
              </a:spcAft>
              <a:defRPr sz="4000" b="1" i="1">
                <a:solidFill>
                  <a:srgbClr val="CC3300"/>
                </a:solidFill>
                <a:latin typeface="Verdana" pitchFamily="34" charset="0"/>
              </a:defRPr>
            </a:lvl6pPr>
            <a:lvl7pPr marL="914400" algn="ctr" rtl="0" fontAlgn="base">
              <a:spcBef>
                <a:spcPct val="0"/>
              </a:spcBef>
              <a:spcAft>
                <a:spcPct val="0"/>
              </a:spcAft>
              <a:defRPr sz="4000" b="1" i="1">
                <a:solidFill>
                  <a:srgbClr val="CC3300"/>
                </a:solidFill>
                <a:latin typeface="Verdana" pitchFamily="34" charset="0"/>
              </a:defRPr>
            </a:lvl7pPr>
            <a:lvl8pPr marL="1371600" algn="ctr" rtl="0" fontAlgn="base">
              <a:spcBef>
                <a:spcPct val="0"/>
              </a:spcBef>
              <a:spcAft>
                <a:spcPct val="0"/>
              </a:spcAft>
              <a:defRPr sz="4000" b="1" i="1">
                <a:solidFill>
                  <a:srgbClr val="CC3300"/>
                </a:solidFill>
                <a:latin typeface="Verdana" pitchFamily="34" charset="0"/>
              </a:defRPr>
            </a:lvl8pPr>
            <a:lvl9pPr marL="1828800" algn="ctr" rtl="0" fontAlgn="base">
              <a:spcBef>
                <a:spcPct val="0"/>
              </a:spcBef>
              <a:spcAft>
                <a:spcPct val="0"/>
              </a:spcAft>
              <a:defRPr sz="4000" b="1" i="1">
                <a:solidFill>
                  <a:srgbClr val="CC3300"/>
                </a:solidFill>
                <a:latin typeface="Verdana" pitchFamily="34" charset="0"/>
              </a:defRPr>
            </a:lvl9pPr>
          </a:lstStyle>
          <a:p>
            <a:pPr eaLnBrk="1" hangingPunct="1">
              <a:defRPr/>
            </a:pPr>
            <a:r>
              <a:rPr lang="en-US" dirty="0"/>
              <a:t>Sample Warning Signs in </a:t>
            </a:r>
            <a:r>
              <a:rPr lang="en-US" dirty="0" err="1"/>
              <a:t>TTC</a:t>
            </a:r>
            <a:r>
              <a:rPr lang="en-US" dirty="0"/>
              <a:t> Zones</a:t>
            </a:r>
            <a:endParaRPr lang="en-US" kern="0" dirty="0"/>
          </a:p>
        </p:txBody>
      </p:sp>
      <p:sp>
        <p:nvSpPr>
          <p:cNvPr id="2" name="Google Shape;74;p1">
            <a:extLst>
              <a:ext uri="{FF2B5EF4-FFF2-40B4-BE49-F238E27FC236}">
                <a16:creationId xmlns:a16="http://schemas.microsoft.com/office/drawing/2014/main" id="{47FE0F5A-BC70-7D41-625A-FF5AF5012869}"/>
              </a:ext>
            </a:extLst>
          </p:cNvPr>
          <p:cNvSpPr/>
          <p:nvPr/>
        </p:nvSpPr>
        <p:spPr>
          <a:xfrm>
            <a:off x="7446335" y="5715000"/>
            <a:ext cx="1371600" cy="23079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dirty="0">
                <a:solidFill>
                  <a:srgbClr val="000000"/>
                </a:solidFill>
                <a:latin typeface="Arial" panose="020B0604020202020204" pitchFamily="34" charset="0"/>
                <a:ea typeface="Open Sans"/>
                <a:cs typeface="Arial" panose="020B0604020202020204" pitchFamily="34" charset="0"/>
                <a:sym typeface="Open Sans"/>
              </a:rPr>
              <a:t>Images: FHWA</a:t>
            </a:r>
            <a:endParaRPr sz="9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148475318"/>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02" name="Rectangle 2"/>
          <p:cNvSpPr>
            <a:spLocks noGrp="1" noChangeArrowheads="1"/>
          </p:cNvSpPr>
          <p:nvPr>
            <p:ph type="title"/>
          </p:nvPr>
        </p:nvSpPr>
        <p:spPr>
          <a:xfrm>
            <a:off x="381000" y="381000"/>
            <a:ext cx="8763000" cy="685800"/>
          </a:xfrm>
        </p:spPr>
        <p:txBody>
          <a:bodyPr/>
          <a:lstStyle/>
          <a:p>
            <a:pPr eaLnBrk="1" hangingPunct="1">
              <a:defRPr/>
            </a:pPr>
            <a:r>
              <a:rPr lang="en-US" dirty="0"/>
              <a:t>Guide Signs</a:t>
            </a:r>
          </a:p>
        </p:txBody>
      </p:sp>
      <p:sp>
        <p:nvSpPr>
          <p:cNvPr id="116739" name="Rectangle 3"/>
          <p:cNvSpPr>
            <a:spLocks noGrp="1" noChangeArrowheads="1"/>
          </p:cNvSpPr>
          <p:nvPr>
            <p:ph type="body" idx="1"/>
          </p:nvPr>
        </p:nvSpPr>
        <p:spPr>
          <a:xfrm>
            <a:off x="381000" y="1257300"/>
            <a:ext cx="4343400" cy="4648200"/>
          </a:xfrm>
        </p:spPr>
        <p:txBody>
          <a:bodyPr/>
          <a:lstStyle/>
          <a:p>
            <a:pPr eaLnBrk="1" hangingPunct="1"/>
            <a:r>
              <a:rPr lang="en-US" dirty="0"/>
              <a:t>Provide </a:t>
            </a:r>
            <a:r>
              <a:rPr lang="en-US" b="1" i="1" dirty="0"/>
              <a:t>guidance</a:t>
            </a:r>
            <a:r>
              <a:rPr lang="en-US" dirty="0"/>
              <a:t> information to help users in the most simple, direct manner possible</a:t>
            </a:r>
          </a:p>
          <a:p>
            <a:pPr eaLnBrk="1" hangingPunct="1"/>
            <a:r>
              <a:rPr lang="en-US" dirty="0"/>
              <a:t>Example:</a:t>
            </a:r>
          </a:p>
          <a:p>
            <a:pPr lvl="1" eaLnBrk="1" hangingPunct="1"/>
            <a:r>
              <a:rPr lang="en-US" dirty="0"/>
              <a:t>Route markers</a:t>
            </a:r>
          </a:p>
          <a:p>
            <a:pPr lvl="1" eaLnBrk="1" hangingPunct="1"/>
            <a:r>
              <a:rPr lang="en-US" dirty="0"/>
              <a:t>Detour signs</a:t>
            </a:r>
          </a:p>
        </p:txBody>
      </p:sp>
      <p:pic>
        <p:nvPicPr>
          <p:cNvPr id="116740" name="Picture 7" descr="Route Sign 21"/>
          <p:cNvPicPr>
            <a:picLocks noChangeAspect="1" noChangeArrowheads="1"/>
          </p:cNvPicPr>
          <p:nvPr/>
        </p:nvPicPr>
        <p:blipFill>
          <a:blip r:embed="rId3" cstate="print"/>
          <a:srcRect l="13390" t="52597" r="66270" b="13637"/>
          <a:stretch>
            <a:fillRect/>
          </a:stretch>
        </p:blipFill>
        <p:spPr bwMode="auto">
          <a:xfrm>
            <a:off x="5190204" y="2094174"/>
            <a:ext cx="1752600" cy="1519181"/>
          </a:xfrm>
          <a:prstGeom prst="rect">
            <a:avLst/>
          </a:prstGeom>
          <a:noFill/>
          <a:ln w="9525">
            <a:noFill/>
            <a:miter lim="800000"/>
            <a:headEnd/>
            <a:tailEnd/>
          </a:ln>
        </p:spPr>
      </p:pic>
      <p:pic>
        <p:nvPicPr>
          <p:cNvPr id="116741" name="Picture 8" descr="Interstate 22 Sign"/>
          <p:cNvPicPr>
            <a:picLocks noChangeAspect="1" noChangeArrowheads="1"/>
          </p:cNvPicPr>
          <p:nvPr/>
        </p:nvPicPr>
        <p:blipFill>
          <a:blip r:embed="rId3" cstate="print"/>
          <a:srcRect l="15541" t="5844" r="67627" b="60390"/>
          <a:stretch>
            <a:fillRect/>
          </a:stretch>
        </p:blipFill>
        <p:spPr bwMode="auto">
          <a:xfrm>
            <a:off x="7211347" y="381000"/>
            <a:ext cx="1447800" cy="1516923"/>
          </a:xfrm>
          <a:prstGeom prst="rect">
            <a:avLst/>
          </a:prstGeom>
          <a:noFill/>
          <a:ln w="9525">
            <a:noFill/>
            <a:miter lim="800000"/>
            <a:headEnd/>
            <a:tailEnd/>
          </a:ln>
        </p:spPr>
      </p:pic>
      <p:pic>
        <p:nvPicPr>
          <p:cNvPr id="116742" name="Picture 9" descr="Route Sign 40"/>
          <p:cNvPicPr>
            <a:picLocks noChangeAspect="1" noChangeArrowheads="1"/>
          </p:cNvPicPr>
          <p:nvPr/>
        </p:nvPicPr>
        <p:blipFill>
          <a:blip r:embed="rId3" cstate="print"/>
          <a:srcRect l="67796" t="5194" r="13220" b="63637"/>
          <a:stretch>
            <a:fillRect/>
          </a:stretch>
        </p:blipFill>
        <p:spPr bwMode="auto">
          <a:xfrm>
            <a:off x="6705600" y="2470943"/>
            <a:ext cx="2057400" cy="1763713"/>
          </a:xfrm>
          <a:prstGeom prst="rect">
            <a:avLst/>
          </a:prstGeom>
          <a:noFill/>
          <a:ln w="9525">
            <a:noFill/>
            <a:miter lim="800000"/>
            <a:headEnd/>
            <a:tailEnd/>
          </a:ln>
        </p:spPr>
      </p:pic>
      <p:pic>
        <p:nvPicPr>
          <p:cNvPr id="7" name="Picture 6" descr="Detour Sign">
            <a:extLst>
              <a:ext uri="{FF2B5EF4-FFF2-40B4-BE49-F238E27FC236}">
                <a16:creationId xmlns:a16="http://schemas.microsoft.com/office/drawing/2014/main" id="{1D31314F-ED27-4FD3-A80D-48D9F2B5082D}"/>
              </a:ext>
            </a:extLst>
          </p:cNvPr>
          <p:cNvPicPr>
            <a:picLocks noChangeAspect="1"/>
          </p:cNvPicPr>
          <p:nvPr/>
        </p:nvPicPr>
        <p:blipFill>
          <a:blip r:embed="rId4"/>
          <a:stretch>
            <a:fillRect/>
          </a:stretch>
        </p:blipFill>
        <p:spPr>
          <a:xfrm>
            <a:off x="4328652" y="3954543"/>
            <a:ext cx="2362200" cy="1907477"/>
          </a:xfrm>
          <a:prstGeom prst="rect">
            <a:avLst/>
          </a:prstGeom>
        </p:spPr>
      </p:pic>
      <p:pic>
        <p:nvPicPr>
          <p:cNvPr id="2" name="Picture 1" descr="Interstate Exit Sign I-75 North Tampa Next Left">
            <a:extLst>
              <a:ext uri="{FF2B5EF4-FFF2-40B4-BE49-F238E27FC236}">
                <a16:creationId xmlns:a16="http://schemas.microsoft.com/office/drawing/2014/main" id="{4CFA69E8-F0C3-4F2B-A090-40164A99F19D}"/>
              </a:ext>
            </a:extLst>
          </p:cNvPr>
          <p:cNvPicPr>
            <a:picLocks noChangeAspect="1"/>
          </p:cNvPicPr>
          <p:nvPr/>
        </p:nvPicPr>
        <p:blipFill>
          <a:blip r:embed="rId5"/>
          <a:stretch>
            <a:fillRect/>
          </a:stretch>
        </p:blipFill>
        <p:spPr>
          <a:xfrm>
            <a:off x="5190204" y="339994"/>
            <a:ext cx="1905000" cy="1609725"/>
          </a:xfrm>
          <a:prstGeom prst="rect">
            <a:avLst/>
          </a:prstGeom>
        </p:spPr>
      </p:pic>
      <p:sp>
        <p:nvSpPr>
          <p:cNvPr id="3" name="Google Shape;74;p1">
            <a:extLst>
              <a:ext uri="{FF2B5EF4-FFF2-40B4-BE49-F238E27FC236}">
                <a16:creationId xmlns:a16="http://schemas.microsoft.com/office/drawing/2014/main" id="{1D11E151-9934-FD8D-DACA-EF86A38FE54D}"/>
              </a:ext>
            </a:extLst>
          </p:cNvPr>
          <p:cNvSpPr/>
          <p:nvPr/>
        </p:nvSpPr>
        <p:spPr>
          <a:xfrm>
            <a:off x="7446335" y="5715000"/>
            <a:ext cx="1371600" cy="23079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dirty="0">
                <a:solidFill>
                  <a:srgbClr val="000000"/>
                </a:solidFill>
                <a:latin typeface="Arial" panose="020B0604020202020204" pitchFamily="34" charset="0"/>
                <a:ea typeface="Open Sans"/>
                <a:cs typeface="Arial" panose="020B0604020202020204" pitchFamily="34" charset="0"/>
                <a:sym typeface="Open Sans"/>
              </a:rPr>
              <a:t>Images: FHWA</a:t>
            </a:r>
            <a:endParaRPr sz="9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1414807744"/>
      </p:ext>
    </p:extLst>
  </p:cSld>
  <p:clrMapOvr>
    <a:masterClrMapping/>
  </p:clrMapOvr>
  <p:transition/>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0850" name="Rectangle 2"/>
          <p:cNvSpPr>
            <a:spLocks noGrp="1" noChangeArrowheads="1"/>
          </p:cNvSpPr>
          <p:nvPr>
            <p:ph type="title"/>
          </p:nvPr>
        </p:nvSpPr>
        <p:spPr>
          <a:xfrm>
            <a:off x="1676400" y="304800"/>
            <a:ext cx="7467600" cy="838200"/>
          </a:xfrm>
        </p:spPr>
        <p:txBody>
          <a:bodyPr/>
          <a:lstStyle/>
          <a:p>
            <a:pPr eaLnBrk="1" hangingPunct="1">
              <a:defRPr/>
            </a:pPr>
            <a:r>
              <a:rPr lang="en-US" dirty="0"/>
              <a:t>Guide Signs</a:t>
            </a:r>
          </a:p>
        </p:txBody>
      </p:sp>
      <p:sp>
        <p:nvSpPr>
          <p:cNvPr id="117763" name="Rectangle 3"/>
          <p:cNvSpPr>
            <a:spLocks noGrp="1" noChangeArrowheads="1"/>
          </p:cNvSpPr>
          <p:nvPr>
            <p:ph type="body" idx="1"/>
          </p:nvPr>
        </p:nvSpPr>
        <p:spPr>
          <a:xfrm>
            <a:off x="312174" y="1295400"/>
            <a:ext cx="5486400" cy="4800600"/>
          </a:xfrm>
        </p:spPr>
        <p:txBody>
          <a:bodyPr/>
          <a:lstStyle/>
          <a:p>
            <a:pPr eaLnBrk="1" hangingPunct="1"/>
            <a:r>
              <a:rPr lang="en-US" dirty="0"/>
              <a:t>Design standards</a:t>
            </a:r>
          </a:p>
          <a:p>
            <a:pPr lvl="1" eaLnBrk="1" hangingPunct="1"/>
            <a:r>
              <a:rPr lang="en-US" dirty="0"/>
              <a:t>Rectangular</a:t>
            </a:r>
          </a:p>
          <a:p>
            <a:pPr lvl="1" eaLnBrk="1" hangingPunct="1"/>
            <a:r>
              <a:rPr lang="en-US" dirty="0"/>
              <a:t>Color depends on use</a:t>
            </a:r>
          </a:p>
          <a:p>
            <a:pPr lvl="2" eaLnBrk="1" hangingPunct="1"/>
            <a:r>
              <a:rPr lang="en-US" dirty="0"/>
              <a:t>White on green</a:t>
            </a:r>
          </a:p>
          <a:p>
            <a:pPr lvl="2" eaLnBrk="1" hangingPunct="1"/>
            <a:r>
              <a:rPr lang="en-US" dirty="0"/>
              <a:t>Black on orange</a:t>
            </a:r>
          </a:p>
          <a:p>
            <a:pPr lvl="2" eaLnBrk="1" hangingPunct="1"/>
            <a:r>
              <a:rPr lang="en-US" dirty="0"/>
              <a:t>White on brown</a:t>
            </a:r>
          </a:p>
          <a:p>
            <a:pPr lvl="2" eaLnBrk="1" hangingPunct="1"/>
            <a:r>
              <a:rPr lang="en-US" dirty="0"/>
              <a:t>White on blue</a:t>
            </a:r>
          </a:p>
        </p:txBody>
      </p:sp>
      <p:pic>
        <p:nvPicPr>
          <p:cNvPr id="117764" name="Picture 7" descr="Recreational Guide Sign showing Yellowstone National Park 2 Miles"/>
          <p:cNvPicPr>
            <a:picLocks noChangeAspect="1" noChangeArrowheads="1"/>
          </p:cNvPicPr>
          <p:nvPr/>
        </p:nvPicPr>
        <p:blipFill>
          <a:blip r:embed="rId3" cstate="print"/>
          <a:srcRect/>
          <a:stretch>
            <a:fillRect/>
          </a:stretch>
        </p:blipFill>
        <p:spPr bwMode="auto">
          <a:xfrm>
            <a:off x="4572000" y="4032993"/>
            <a:ext cx="3200400" cy="1792288"/>
          </a:xfrm>
          <a:prstGeom prst="rect">
            <a:avLst/>
          </a:prstGeom>
          <a:noFill/>
          <a:ln w="9525">
            <a:noFill/>
            <a:miter lim="800000"/>
            <a:headEnd/>
            <a:tailEnd/>
          </a:ln>
        </p:spPr>
      </p:pic>
      <p:pic>
        <p:nvPicPr>
          <p:cNvPr id="117765" name="Picture 8" descr="Guide Signs MUTCD showing left I-270 to Frederick and right I-495 to Baltimore in 1 mile"/>
          <p:cNvPicPr>
            <a:picLocks noChangeAspect="1" noChangeArrowheads="1"/>
          </p:cNvPicPr>
          <p:nvPr/>
        </p:nvPicPr>
        <p:blipFill>
          <a:blip r:embed="rId4" cstate="print"/>
          <a:srcRect l="47289" t="61838" r="9322" b="23366"/>
          <a:stretch>
            <a:fillRect/>
          </a:stretch>
        </p:blipFill>
        <p:spPr bwMode="auto">
          <a:xfrm>
            <a:off x="5257800" y="529432"/>
            <a:ext cx="3352800" cy="1571625"/>
          </a:xfrm>
          <a:prstGeom prst="rect">
            <a:avLst/>
          </a:prstGeom>
          <a:noFill/>
          <a:ln w="9525">
            <a:noFill/>
            <a:miter lim="800000"/>
            <a:headEnd/>
            <a:tailEnd/>
          </a:ln>
        </p:spPr>
      </p:pic>
      <p:pic>
        <p:nvPicPr>
          <p:cNvPr id="117766" name="Picture 9" descr="Blue Sign showing Martin's Hotel"/>
          <p:cNvPicPr>
            <a:picLocks noChangeAspect="1" noChangeArrowheads="1"/>
          </p:cNvPicPr>
          <p:nvPr/>
        </p:nvPicPr>
        <p:blipFill>
          <a:blip r:embed="rId5" cstate="print"/>
          <a:srcRect/>
          <a:stretch>
            <a:fillRect/>
          </a:stretch>
        </p:blipFill>
        <p:spPr bwMode="auto">
          <a:xfrm>
            <a:off x="7315200" y="2506253"/>
            <a:ext cx="1752600" cy="1168400"/>
          </a:xfrm>
          <a:prstGeom prst="rect">
            <a:avLst/>
          </a:prstGeom>
          <a:noFill/>
          <a:ln w="9525">
            <a:noFill/>
            <a:miter lim="800000"/>
            <a:headEnd/>
            <a:tailEnd/>
          </a:ln>
        </p:spPr>
      </p:pic>
      <p:pic>
        <p:nvPicPr>
          <p:cNvPr id="117767" name="Picture 10" descr="End Road Work sign"/>
          <p:cNvPicPr>
            <a:picLocks noChangeAspect="1" noChangeArrowheads="1"/>
          </p:cNvPicPr>
          <p:nvPr/>
        </p:nvPicPr>
        <p:blipFill>
          <a:blip r:embed="rId6" cstate="print"/>
          <a:srcRect/>
          <a:stretch>
            <a:fillRect/>
          </a:stretch>
        </p:blipFill>
        <p:spPr bwMode="auto">
          <a:xfrm>
            <a:off x="5029200" y="2516956"/>
            <a:ext cx="2286000" cy="1190625"/>
          </a:xfrm>
          <a:prstGeom prst="rect">
            <a:avLst/>
          </a:prstGeom>
          <a:noFill/>
          <a:ln w="9525">
            <a:noFill/>
            <a:miter lim="800000"/>
            <a:headEnd/>
            <a:tailEnd/>
          </a:ln>
        </p:spPr>
      </p:pic>
      <p:sp>
        <p:nvSpPr>
          <p:cNvPr id="8" name="Rectangle 39">
            <a:extLst>
              <a:ext uri="{FF2B5EF4-FFF2-40B4-BE49-F238E27FC236}">
                <a16:creationId xmlns:a16="http://schemas.microsoft.com/office/drawing/2014/main" id="{B8BB48C4-FE3E-4BBB-A5F8-C3573A333204}"/>
              </a:ext>
            </a:extLst>
          </p:cNvPr>
          <p:cNvSpPr>
            <a:spLocks noChangeArrowheads="1"/>
          </p:cNvSpPr>
          <p:nvPr/>
        </p:nvSpPr>
        <p:spPr bwMode="auto">
          <a:xfrm>
            <a:off x="381000" y="325437"/>
            <a:ext cx="1143000" cy="838200"/>
          </a:xfrm>
          <a:prstGeom prst="rect">
            <a:avLst/>
          </a:prstGeom>
          <a:solidFill>
            <a:schemeClr val="bg1"/>
          </a:solidFill>
          <a:ln w="57150">
            <a:solidFill>
              <a:srgbClr val="C00000"/>
            </a:solidFill>
            <a:miter lim="800000"/>
            <a:headEnd/>
            <a:tailEnd/>
          </a:ln>
        </p:spPr>
        <p:txBody>
          <a:bodyPr wrap="none" anchor="ctr"/>
          <a:lstStyle/>
          <a:p>
            <a:pPr algn="ctr"/>
            <a:r>
              <a:rPr lang="en-US" sz="4000" b="1" i="1" dirty="0">
                <a:latin typeface="Arial" panose="020B0604020202020204" pitchFamily="34" charset="0"/>
              </a:rPr>
              <a:t>93</a:t>
            </a:r>
          </a:p>
        </p:txBody>
      </p:sp>
      <p:sp>
        <p:nvSpPr>
          <p:cNvPr id="2" name="Google Shape;74;p1">
            <a:extLst>
              <a:ext uri="{FF2B5EF4-FFF2-40B4-BE49-F238E27FC236}">
                <a16:creationId xmlns:a16="http://schemas.microsoft.com/office/drawing/2014/main" id="{56BC3E18-3253-5956-1AB8-D070744015C5}"/>
              </a:ext>
            </a:extLst>
          </p:cNvPr>
          <p:cNvSpPr/>
          <p:nvPr/>
        </p:nvSpPr>
        <p:spPr>
          <a:xfrm>
            <a:off x="7446335" y="5715000"/>
            <a:ext cx="1371600" cy="23079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dirty="0">
                <a:solidFill>
                  <a:srgbClr val="000000"/>
                </a:solidFill>
                <a:latin typeface="Arial" panose="020B0604020202020204" pitchFamily="34" charset="0"/>
                <a:ea typeface="Open Sans"/>
                <a:cs typeface="Arial" panose="020B0604020202020204" pitchFamily="34" charset="0"/>
                <a:sym typeface="Open Sans"/>
              </a:rPr>
              <a:t>Images: FHWA</a:t>
            </a:r>
            <a:endParaRPr sz="9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900113243"/>
      </p:ext>
    </p:extLst>
  </p:cSld>
  <p:clrMapOvr>
    <a:masterClrMapping/>
  </p:clrMapOvr>
  <p:transition/>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0658" name="Rectangle 2"/>
          <p:cNvSpPr>
            <a:spLocks noGrp="1" noChangeArrowheads="1"/>
          </p:cNvSpPr>
          <p:nvPr>
            <p:ph type="title"/>
          </p:nvPr>
        </p:nvSpPr>
        <p:spPr>
          <a:xfrm>
            <a:off x="1752600" y="76200"/>
            <a:ext cx="7162800" cy="1295400"/>
          </a:xfrm>
        </p:spPr>
        <p:txBody>
          <a:bodyPr/>
          <a:lstStyle/>
          <a:p>
            <a:pPr eaLnBrk="1" hangingPunct="1">
              <a:defRPr/>
            </a:pPr>
            <a:r>
              <a:rPr lang="en-US" dirty="0"/>
              <a:t>B2. Arrow Boards</a:t>
            </a:r>
          </a:p>
        </p:txBody>
      </p:sp>
      <p:sp>
        <p:nvSpPr>
          <p:cNvPr id="118787" name="Rectangle 3"/>
          <p:cNvSpPr>
            <a:spLocks noGrp="1" noChangeArrowheads="1"/>
          </p:cNvSpPr>
          <p:nvPr>
            <p:ph type="body" idx="1"/>
          </p:nvPr>
        </p:nvSpPr>
        <p:spPr>
          <a:xfrm>
            <a:off x="228600" y="1752600"/>
            <a:ext cx="4419600" cy="4419600"/>
          </a:xfrm>
        </p:spPr>
        <p:txBody>
          <a:bodyPr/>
          <a:lstStyle/>
          <a:p>
            <a:pPr eaLnBrk="1" hangingPunct="1"/>
            <a:r>
              <a:rPr lang="en-US" dirty="0"/>
              <a:t>A </a:t>
            </a:r>
            <a:r>
              <a:rPr lang="en-US" b="1" dirty="0"/>
              <a:t>supplemental</a:t>
            </a:r>
            <a:r>
              <a:rPr lang="en-US" dirty="0"/>
              <a:t> device</a:t>
            </a:r>
          </a:p>
          <a:p>
            <a:pPr lvl="1" eaLnBrk="1" hangingPunct="1"/>
            <a:r>
              <a:rPr lang="en-US" dirty="0"/>
              <a:t>Should be used </a:t>
            </a:r>
            <a:r>
              <a:rPr lang="en-US" b="1" dirty="0">
                <a:solidFill>
                  <a:srgbClr val="000099"/>
                </a:solidFill>
              </a:rPr>
              <a:t>in addition to</a:t>
            </a:r>
            <a:r>
              <a:rPr lang="en-US" dirty="0"/>
              <a:t> appropriate signs, barricades, or other traffic control devices</a:t>
            </a:r>
          </a:p>
          <a:p>
            <a:pPr lvl="1" eaLnBrk="1" hangingPunct="1"/>
            <a:endParaRPr lang="en-US" sz="3600" dirty="0"/>
          </a:p>
        </p:txBody>
      </p:sp>
      <p:pic>
        <p:nvPicPr>
          <p:cNvPr id="2" name="Picture 1" descr="Arrow Board on trailer with diamond pattern">
            <a:extLst>
              <a:ext uri="{FF2B5EF4-FFF2-40B4-BE49-F238E27FC236}">
                <a16:creationId xmlns:a16="http://schemas.microsoft.com/office/drawing/2014/main" id="{6EBCECCD-5B63-4AD8-BCE1-4C5E58822502}"/>
              </a:ext>
            </a:extLst>
          </p:cNvPr>
          <p:cNvPicPr>
            <a:picLocks noChangeAspect="1"/>
          </p:cNvPicPr>
          <p:nvPr/>
        </p:nvPicPr>
        <p:blipFill>
          <a:blip r:embed="rId3"/>
          <a:stretch>
            <a:fillRect/>
          </a:stretch>
        </p:blipFill>
        <p:spPr>
          <a:xfrm>
            <a:off x="5410200" y="1524000"/>
            <a:ext cx="2809875" cy="3810000"/>
          </a:xfrm>
          <a:prstGeom prst="rect">
            <a:avLst/>
          </a:prstGeom>
        </p:spPr>
      </p:pic>
      <p:sp>
        <p:nvSpPr>
          <p:cNvPr id="5" name="Rectangle 39">
            <a:extLst>
              <a:ext uri="{FF2B5EF4-FFF2-40B4-BE49-F238E27FC236}">
                <a16:creationId xmlns:a16="http://schemas.microsoft.com/office/drawing/2014/main" id="{DDE822C4-836C-428E-938A-EDCF9C940C5B}"/>
              </a:ext>
            </a:extLst>
          </p:cNvPr>
          <p:cNvSpPr>
            <a:spLocks noChangeArrowheads="1"/>
          </p:cNvSpPr>
          <p:nvPr/>
        </p:nvSpPr>
        <p:spPr bwMode="auto">
          <a:xfrm>
            <a:off x="381000" y="325437"/>
            <a:ext cx="1143000" cy="838200"/>
          </a:xfrm>
          <a:prstGeom prst="rect">
            <a:avLst/>
          </a:prstGeom>
          <a:solidFill>
            <a:schemeClr val="bg1"/>
          </a:solidFill>
          <a:ln w="57150">
            <a:solidFill>
              <a:srgbClr val="C00000"/>
            </a:solidFill>
            <a:miter lim="800000"/>
            <a:headEnd/>
            <a:tailEnd/>
          </a:ln>
        </p:spPr>
        <p:txBody>
          <a:bodyPr wrap="none" anchor="ctr"/>
          <a:lstStyle/>
          <a:p>
            <a:pPr algn="ctr"/>
            <a:r>
              <a:rPr lang="en-US" sz="4000" b="1" i="1" dirty="0">
                <a:latin typeface="Arial" panose="020B0604020202020204" pitchFamily="34" charset="0"/>
              </a:rPr>
              <a:t>97</a:t>
            </a:r>
          </a:p>
        </p:txBody>
      </p:sp>
      <p:sp>
        <p:nvSpPr>
          <p:cNvPr id="3" name="Google Shape;74;p1">
            <a:extLst>
              <a:ext uri="{FF2B5EF4-FFF2-40B4-BE49-F238E27FC236}">
                <a16:creationId xmlns:a16="http://schemas.microsoft.com/office/drawing/2014/main" id="{002B0EE6-F231-0073-08F0-77B73EFE64D7}"/>
              </a:ext>
            </a:extLst>
          </p:cNvPr>
          <p:cNvSpPr/>
          <p:nvPr/>
        </p:nvSpPr>
        <p:spPr>
          <a:xfrm>
            <a:off x="7446335" y="5715000"/>
            <a:ext cx="1371600" cy="23079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dirty="0">
                <a:solidFill>
                  <a:srgbClr val="000000"/>
                </a:solidFill>
                <a:latin typeface="Arial" panose="020B0604020202020204" pitchFamily="34" charset="0"/>
                <a:ea typeface="Open Sans"/>
                <a:cs typeface="Arial" panose="020B0604020202020204" pitchFamily="34" charset="0"/>
                <a:sym typeface="Open Sans"/>
              </a:rPr>
              <a:t>Image: ATSSA</a:t>
            </a:r>
            <a:endParaRPr sz="9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1680926119"/>
      </p:ext>
    </p:extLst>
  </p:cSld>
  <p:clrMapOvr>
    <a:masterClrMapping/>
  </p:clrMapOvr>
  <p:transition/>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2706" name="Rectangle 2"/>
          <p:cNvSpPr>
            <a:spLocks noGrp="1" noChangeArrowheads="1"/>
          </p:cNvSpPr>
          <p:nvPr>
            <p:ph type="title"/>
          </p:nvPr>
        </p:nvSpPr>
        <p:spPr>
          <a:xfrm>
            <a:off x="1752600" y="228600"/>
            <a:ext cx="7239000" cy="990600"/>
          </a:xfrm>
        </p:spPr>
        <p:txBody>
          <a:bodyPr/>
          <a:lstStyle/>
          <a:p>
            <a:pPr eaLnBrk="1" hangingPunct="1">
              <a:defRPr/>
            </a:pPr>
            <a:r>
              <a:rPr lang="en-US" dirty="0"/>
              <a:t>Arrow Board Types</a:t>
            </a:r>
          </a:p>
        </p:txBody>
      </p:sp>
      <p:graphicFrame>
        <p:nvGraphicFramePr>
          <p:cNvPr id="1352827" name="Group 123"/>
          <p:cNvGraphicFramePr>
            <a:graphicFrameLocks noGrp="1"/>
          </p:cNvGraphicFramePr>
          <p:nvPr>
            <p:extLst>
              <p:ext uri="{D42A27DB-BD31-4B8C-83A1-F6EECF244321}">
                <p14:modId xmlns:p14="http://schemas.microsoft.com/office/powerpoint/2010/main" val="2947817833"/>
              </p:ext>
            </p:extLst>
          </p:nvPr>
        </p:nvGraphicFramePr>
        <p:xfrm>
          <a:off x="-7374" y="1410491"/>
          <a:ext cx="9144000" cy="5435219"/>
        </p:xfrm>
        <a:graphic>
          <a:graphicData uri="http://schemas.openxmlformats.org/drawingml/2006/table">
            <a:tbl>
              <a:tblPr firstRow="1"/>
              <a:tblGrid>
                <a:gridCol w="1066800">
                  <a:extLst>
                    <a:ext uri="{9D8B030D-6E8A-4147-A177-3AD203B41FA5}">
                      <a16:colId xmlns:a16="http://schemas.microsoft.com/office/drawing/2014/main" val="20000"/>
                    </a:ext>
                  </a:extLst>
                </a:gridCol>
                <a:gridCol w="1905000">
                  <a:extLst>
                    <a:ext uri="{9D8B030D-6E8A-4147-A177-3AD203B41FA5}">
                      <a16:colId xmlns:a16="http://schemas.microsoft.com/office/drawing/2014/main" val="20001"/>
                    </a:ext>
                  </a:extLst>
                </a:gridCol>
                <a:gridCol w="1828800">
                  <a:extLst>
                    <a:ext uri="{9D8B030D-6E8A-4147-A177-3AD203B41FA5}">
                      <a16:colId xmlns:a16="http://schemas.microsoft.com/office/drawing/2014/main" val="20002"/>
                    </a:ext>
                  </a:extLst>
                </a:gridCol>
                <a:gridCol w="1828800">
                  <a:extLst>
                    <a:ext uri="{9D8B030D-6E8A-4147-A177-3AD203B41FA5}">
                      <a16:colId xmlns:a16="http://schemas.microsoft.com/office/drawing/2014/main" val="20003"/>
                    </a:ext>
                  </a:extLst>
                </a:gridCol>
                <a:gridCol w="2514600">
                  <a:extLst>
                    <a:ext uri="{9D8B030D-6E8A-4147-A177-3AD203B41FA5}">
                      <a16:colId xmlns:a16="http://schemas.microsoft.com/office/drawing/2014/main" val="20004"/>
                    </a:ext>
                  </a:extLst>
                </a:gridCol>
              </a:tblGrid>
              <a:tr h="1041400">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400" b="1" i="0" u="none" strike="noStrike" cap="none" normalizeH="0" baseline="0" dirty="0">
                          <a:ln>
                            <a:noFill/>
                          </a:ln>
                          <a:solidFill>
                            <a:schemeClr val="bg1"/>
                          </a:solidFill>
                          <a:effectLst/>
                          <a:latin typeface="Arial" panose="020B0604020202020204" pitchFamily="34" charset="0"/>
                        </a:rPr>
                        <a:t>Type</a:t>
                      </a:r>
                    </a:p>
                  </a:txBody>
                  <a:tcPr anchor="ctr" horzOverflow="overflow">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lnTlToBr>
                      <a:noFill/>
                    </a:lnTlToBr>
                    <a:lnBlToTr>
                      <a:noFill/>
                    </a:lnBlToTr>
                    <a:solidFill>
                      <a:schemeClr val="accent2"/>
                    </a:solid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400" b="1" i="0" u="none" strike="noStrike" cap="none" normalizeH="0" baseline="0" dirty="0">
                          <a:ln>
                            <a:noFill/>
                          </a:ln>
                          <a:solidFill>
                            <a:schemeClr val="bg1"/>
                          </a:solidFill>
                          <a:effectLst/>
                          <a:latin typeface="Arial" panose="020B0604020202020204" pitchFamily="34" charset="0"/>
                        </a:rPr>
                        <a:t>Min. Size (in.)</a:t>
                      </a:r>
                    </a:p>
                  </a:txBody>
                  <a:tcPr anchor="ctr" horzOverflow="overflow">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lnTlToBr>
                      <a:noFill/>
                    </a:lnTlToBr>
                    <a:lnBlToTr>
                      <a:noFill/>
                    </a:lnBlToTr>
                    <a:solidFill>
                      <a:schemeClr val="accent2"/>
                    </a:solid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400" b="1" i="0" u="none" strike="noStrike" cap="none" normalizeH="0" baseline="0" dirty="0">
                          <a:ln>
                            <a:noFill/>
                          </a:ln>
                          <a:solidFill>
                            <a:schemeClr val="bg1"/>
                          </a:solidFill>
                          <a:effectLst/>
                          <a:latin typeface="Arial" panose="020B0604020202020204" pitchFamily="34" charset="0"/>
                        </a:rPr>
                        <a:t>Min. Legibility Distance</a:t>
                      </a:r>
                    </a:p>
                  </a:txBody>
                  <a:tcPr anchor="ctr" horzOverflow="overflow">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lnTlToBr>
                      <a:noFill/>
                    </a:lnTlToBr>
                    <a:lnBlToTr>
                      <a:noFill/>
                    </a:lnBlToTr>
                    <a:solidFill>
                      <a:schemeClr val="accent2"/>
                    </a:solid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400" b="1" i="0" u="none" strike="noStrike" cap="none" normalizeH="0" baseline="0" dirty="0">
                          <a:ln>
                            <a:noFill/>
                          </a:ln>
                          <a:solidFill>
                            <a:schemeClr val="bg1"/>
                          </a:solidFill>
                          <a:effectLst/>
                          <a:latin typeface="Arial" panose="020B0604020202020204" pitchFamily="34" charset="0"/>
                        </a:rPr>
                        <a:t>Min. No. of Elements</a:t>
                      </a:r>
                    </a:p>
                  </a:txBody>
                  <a:tcPr anchor="ctr" horzOverflow="overflow">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lnTlToBr>
                      <a:noFill/>
                    </a:lnTlToBr>
                    <a:lnBlToTr>
                      <a:noFill/>
                    </a:lnBlToTr>
                    <a:solidFill>
                      <a:schemeClr val="accent2"/>
                    </a:solid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400" b="1" i="0" u="none" strike="noStrike" cap="none" normalizeH="0" baseline="0" dirty="0">
                          <a:ln>
                            <a:noFill/>
                          </a:ln>
                          <a:solidFill>
                            <a:schemeClr val="bg1"/>
                          </a:solidFill>
                          <a:effectLst/>
                          <a:latin typeface="Arial" panose="020B0604020202020204" pitchFamily="34" charset="0"/>
                        </a:rPr>
                        <a:t>Application</a:t>
                      </a:r>
                    </a:p>
                  </a:txBody>
                  <a:tcPr anchor="ctr" horzOverflow="overflow">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lnTlToBr>
                      <a:noFill/>
                    </a:lnTlToBr>
                    <a:lnBlToTr>
                      <a:noFill/>
                    </a:lnBlToTr>
                    <a:solidFill>
                      <a:schemeClr val="accent2"/>
                    </a:solidFill>
                  </a:tcPr>
                </a:tc>
                <a:extLst>
                  <a:ext uri="{0D108BD9-81ED-4DB2-BD59-A6C34878D82A}">
                    <a16:rowId xmlns:a16="http://schemas.microsoft.com/office/drawing/2014/main" val="10000"/>
                  </a:ext>
                </a:extLst>
              </a:tr>
              <a:tr h="1219200">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1" i="0" u="none" strike="noStrike" cap="none" normalizeH="0" baseline="0" dirty="0">
                          <a:ln>
                            <a:noFill/>
                          </a:ln>
                          <a:solidFill>
                            <a:schemeClr val="tx1"/>
                          </a:solidFill>
                          <a:effectLst/>
                          <a:latin typeface="Arial" panose="020B0604020202020204" pitchFamily="34" charset="0"/>
                        </a:rPr>
                        <a:t>A</a:t>
                      </a:r>
                    </a:p>
                  </a:txBody>
                  <a:tcPr anchor="ctr" horzOverflow="overflow">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0" i="0" u="none" strike="noStrike" cap="none" normalizeH="0" baseline="0" dirty="0">
                          <a:ln>
                            <a:noFill/>
                          </a:ln>
                          <a:solidFill>
                            <a:schemeClr val="tx1"/>
                          </a:solidFill>
                          <a:effectLst/>
                          <a:latin typeface="Arial" panose="020B0604020202020204" pitchFamily="34" charset="0"/>
                        </a:rPr>
                        <a:t>48 x 24</a:t>
                      </a:r>
                    </a:p>
                  </a:txBody>
                  <a:tcPr anchor="ctr" horzOverflow="overflow">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0" i="0" u="none" strike="noStrike" cap="none" normalizeH="0" baseline="0" dirty="0">
                          <a:ln>
                            <a:noFill/>
                          </a:ln>
                          <a:solidFill>
                            <a:schemeClr val="tx1"/>
                          </a:solidFill>
                          <a:effectLst/>
                          <a:latin typeface="Arial" panose="020B0604020202020204" pitchFamily="34" charset="0"/>
                        </a:rPr>
                        <a:t>½ mi</a:t>
                      </a:r>
                    </a:p>
                  </a:txBody>
                  <a:tcPr anchor="ctr" horzOverflow="overflow">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0" i="0" u="none" strike="noStrike" cap="none" normalizeH="0" baseline="0" dirty="0">
                          <a:ln>
                            <a:noFill/>
                          </a:ln>
                          <a:solidFill>
                            <a:schemeClr val="tx1"/>
                          </a:solidFill>
                          <a:effectLst/>
                          <a:latin typeface="Arial" panose="020B0604020202020204" pitchFamily="34" charset="0"/>
                        </a:rPr>
                        <a:t>12</a:t>
                      </a:r>
                    </a:p>
                  </a:txBody>
                  <a:tcPr anchor="ctr" horzOverflow="overflow">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0" i="0" u="none" strike="noStrike" cap="none" normalizeH="0" baseline="0" dirty="0">
                          <a:ln>
                            <a:noFill/>
                          </a:ln>
                          <a:solidFill>
                            <a:schemeClr val="tx1"/>
                          </a:solidFill>
                          <a:effectLst/>
                          <a:latin typeface="Arial" panose="020B0604020202020204" pitchFamily="34" charset="0"/>
                        </a:rPr>
                        <a:t>Low-speed urban streets</a:t>
                      </a:r>
                    </a:p>
                  </a:txBody>
                  <a:tcPr anchor="ctr" horzOverflow="overflow">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1"/>
                  </a:ext>
                </a:extLst>
              </a:tr>
              <a:tr h="1016000">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1" i="0" u="none" strike="noStrike" cap="none" normalizeH="0" baseline="0" dirty="0">
                          <a:ln>
                            <a:noFill/>
                          </a:ln>
                          <a:solidFill>
                            <a:schemeClr val="tx1"/>
                          </a:solidFill>
                          <a:effectLst/>
                          <a:latin typeface="Arial" panose="020B0604020202020204" pitchFamily="34" charset="0"/>
                        </a:rPr>
                        <a:t>B</a:t>
                      </a:r>
                    </a:p>
                  </a:txBody>
                  <a:tcPr anchor="ctr" horzOverflow="overflow">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0" i="0" u="none" strike="noStrike" cap="none" normalizeH="0" baseline="0" dirty="0">
                          <a:ln>
                            <a:noFill/>
                          </a:ln>
                          <a:solidFill>
                            <a:schemeClr val="tx1"/>
                          </a:solidFill>
                          <a:effectLst/>
                          <a:latin typeface="Arial" panose="020B0604020202020204" pitchFamily="34" charset="0"/>
                        </a:rPr>
                        <a:t>60 x 30</a:t>
                      </a:r>
                    </a:p>
                  </a:txBody>
                  <a:tcPr anchor="ctr" horzOverflow="overflow">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0" i="0" u="none" strike="noStrike" cap="none" normalizeH="0" baseline="0" dirty="0">
                          <a:ln>
                            <a:noFill/>
                          </a:ln>
                          <a:solidFill>
                            <a:schemeClr val="tx1"/>
                          </a:solidFill>
                          <a:effectLst/>
                          <a:latin typeface="Arial" panose="020B0604020202020204" pitchFamily="34" charset="0"/>
                        </a:rPr>
                        <a:t>¾ mi</a:t>
                      </a:r>
                    </a:p>
                  </a:txBody>
                  <a:tcPr anchor="ctr" horzOverflow="overflow">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0" i="0" u="none" strike="noStrike" cap="none" normalizeH="0" baseline="0" dirty="0">
                          <a:ln>
                            <a:noFill/>
                          </a:ln>
                          <a:solidFill>
                            <a:schemeClr val="tx1"/>
                          </a:solidFill>
                          <a:effectLst/>
                          <a:latin typeface="Arial" panose="020B0604020202020204" pitchFamily="34" charset="0"/>
                        </a:rPr>
                        <a:t>13</a:t>
                      </a:r>
                    </a:p>
                  </a:txBody>
                  <a:tcPr anchor="ctr" horzOverflow="overflow">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0" i="0" u="none" strike="noStrike" cap="none" normalizeH="0" baseline="0" dirty="0">
                          <a:ln>
                            <a:noFill/>
                          </a:ln>
                          <a:solidFill>
                            <a:schemeClr val="tx1"/>
                          </a:solidFill>
                          <a:effectLst/>
                          <a:latin typeface="Arial" panose="020B0604020202020204" pitchFamily="34" charset="0"/>
                        </a:rPr>
                        <a:t>Intermediate speed,</a:t>
                      </a:r>
                    </a:p>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0" i="0" u="none" strike="noStrike" cap="none" normalizeH="0" baseline="0" dirty="0">
                          <a:ln>
                            <a:noFill/>
                          </a:ln>
                          <a:solidFill>
                            <a:schemeClr val="tx1"/>
                          </a:solidFill>
                          <a:effectLst/>
                          <a:latin typeface="Arial" panose="020B0604020202020204" pitchFamily="34" charset="0"/>
                        </a:rPr>
                        <a:t>Mobile ops.</a:t>
                      </a:r>
                    </a:p>
                  </a:txBody>
                  <a:tcPr anchor="ctr" horzOverflow="overflow">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2"/>
                  </a:ext>
                </a:extLst>
              </a:tr>
              <a:tr h="625475">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1" i="0" u="none" strike="noStrike" cap="none" normalizeH="0" baseline="0" dirty="0">
                          <a:ln>
                            <a:noFill/>
                          </a:ln>
                          <a:solidFill>
                            <a:schemeClr val="tx1"/>
                          </a:solidFill>
                          <a:effectLst/>
                          <a:latin typeface="Arial" panose="020B0604020202020204" pitchFamily="34" charset="0"/>
                        </a:rPr>
                        <a:t>C</a:t>
                      </a:r>
                    </a:p>
                  </a:txBody>
                  <a:tcPr anchor="ctr" horzOverflow="overflow">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0" i="0" u="none" strike="noStrike" cap="none" normalizeH="0" baseline="0" dirty="0">
                          <a:ln>
                            <a:noFill/>
                          </a:ln>
                          <a:solidFill>
                            <a:schemeClr val="tx1"/>
                          </a:solidFill>
                          <a:effectLst/>
                          <a:latin typeface="Arial" panose="020B0604020202020204" pitchFamily="34" charset="0"/>
                        </a:rPr>
                        <a:t>96 x 48</a:t>
                      </a:r>
                    </a:p>
                  </a:txBody>
                  <a:tcPr anchor="ctr" horzOverflow="overflow">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0" i="0" u="none" strike="noStrike" cap="none" normalizeH="0" baseline="0" dirty="0">
                          <a:ln>
                            <a:noFill/>
                          </a:ln>
                          <a:solidFill>
                            <a:schemeClr val="tx1"/>
                          </a:solidFill>
                          <a:effectLst/>
                          <a:latin typeface="Arial" panose="020B0604020202020204" pitchFamily="34" charset="0"/>
                        </a:rPr>
                        <a:t>1 mi</a:t>
                      </a:r>
                    </a:p>
                  </a:txBody>
                  <a:tcPr anchor="ctr" horzOverflow="overflow">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0" i="0" u="none" strike="noStrike" cap="none" normalizeH="0" baseline="0" dirty="0">
                          <a:ln>
                            <a:noFill/>
                          </a:ln>
                          <a:solidFill>
                            <a:schemeClr val="tx1"/>
                          </a:solidFill>
                          <a:effectLst/>
                          <a:latin typeface="Arial" panose="020B0604020202020204" pitchFamily="34" charset="0"/>
                        </a:rPr>
                        <a:t>15</a:t>
                      </a:r>
                    </a:p>
                  </a:txBody>
                  <a:tcPr anchor="ctr" horzOverflow="overflow">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0" i="0" u="none" strike="noStrike" cap="none" normalizeH="0" baseline="0" dirty="0">
                          <a:ln>
                            <a:noFill/>
                          </a:ln>
                          <a:solidFill>
                            <a:schemeClr val="tx1"/>
                          </a:solidFill>
                          <a:effectLst/>
                          <a:latin typeface="Arial" panose="020B0604020202020204" pitchFamily="34" charset="0"/>
                        </a:rPr>
                        <a:t>High-speed</a:t>
                      </a:r>
                    </a:p>
                  </a:txBody>
                  <a:tcPr anchor="ctr" horzOverflow="overflow">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3"/>
                  </a:ext>
                </a:extLst>
              </a:tr>
              <a:tr h="717550">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1" i="0" u="none" strike="noStrike" cap="none" normalizeH="0" baseline="0" dirty="0">
                          <a:ln>
                            <a:noFill/>
                          </a:ln>
                          <a:solidFill>
                            <a:schemeClr val="tx1"/>
                          </a:solidFill>
                          <a:effectLst/>
                          <a:latin typeface="Arial" panose="020B0604020202020204" pitchFamily="34" charset="0"/>
                        </a:rPr>
                        <a:t>D</a:t>
                      </a:r>
                    </a:p>
                  </a:txBody>
                  <a:tcPr anchor="ctr" horzOverflow="overflow">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0" i="0" u="none" strike="noStrike" cap="none" normalizeH="0" baseline="0" dirty="0">
                          <a:ln>
                            <a:noFill/>
                          </a:ln>
                          <a:solidFill>
                            <a:schemeClr val="tx1"/>
                          </a:solidFill>
                          <a:effectLst/>
                          <a:latin typeface="Arial" panose="020B0604020202020204" pitchFamily="34" charset="0"/>
                        </a:rPr>
                        <a:t>None</a:t>
                      </a:r>
                    </a:p>
                  </a:txBody>
                  <a:tcPr anchor="ctr" horzOverflow="overflow">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0" i="0" u="none" strike="noStrike" cap="none" normalizeH="0" baseline="0" dirty="0">
                          <a:ln>
                            <a:noFill/>
                          </a:ln>
                          <a:solidFill>
                            <a:schemeClr val="tx1"/>
                          </a:solidFill>
                          <a:effectLst/>
                          <a:latin typeface="Arial" panose="020B0604020202020204" pitchFamily="34" charset="0"/>
                        </a:rPr>
                        <a:t>½ mi</a:t>
                      </a:r>
                    </a:p>
                  </a:txBody>
                  <a:tcPr anchor="ctr" horzOverflow="overflow">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0" i="0" u="none" strike="noStrike" cap="none" normalizeH="0" baseline="0" dirty="0">
                          <a:ln>
                            <a:noFill/>
                          </a:ln>
                          <a:solidFill>
                            <a:schemeClr val="tx1"/>
                          </a:solidFill>
                          <a:effectLst/>
                          <a:latin typeface="Arial" panose="020B0604020202020204" pitchFamily="34" charset="0"/>
                        </a:rPr>
                        <a:t>12</a:t>
                      </a:r>
                    </a:p>
                  </a:txBody>
                  <a:tcPr anchor="ctr" horzOverflow="overflow">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0" i="0" u="none" strike="noStrike" cap="none" normalizeH="0" baseline="0" dirty="0">
                          <a:ln>
                            <a:noFill/>
                          </a:ln>
                          <a:solidFill>
                            <a:schemeClr val="tx1"/>
                          </a:solidFill>
                          <a:effectLst/>
                          <a:latin typeface="Arial" panose="020B0604020202020204" pitchFamily="34" charset="0"/>
                        </a:rPr>
                        <a:t>Vehicle-mounted</a:t>
                      </a:r>
                    </a:p>
                  </a:txBody>
                  <a:tcPr anchor="ctr" horzOverflow="overflow">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4"/>
                  </a:ext>
                </a:extLst>
              </a:tr>
            </a:tbl>
          </a:graphicData>
        </a:graphic>
      </p:graphicFrame>
      <p:sp>
        <p:nvSpPr>
          <p:cNvPr id="4" name="Rectangle 39">
            <a:extLst>
              <a:ext uri="{FF2B5EF4-FFF2-40B4-BE49-F238E27FC236}">
                <a16:creationId xmlns:a16="http://schemas.microsoft.com/office/drawing/2014/main" id="{3A35FAEA-CD53-4114-A329-F27E3E64BFBA}"/>
              </a:ext>
            </a:extLst>
          </p:cNvPr>
          <p:cNvSpPr>
            <a:spLocks noChangeArrowheads="1"/>
          </p:cNvSpPr>
          <p:nvPr/>
        </p:nvSpPr>
        <p:spPr bwMode="auto">
          <a:xfrm>
            <a:off x="381000" y="325437"/>
            <a:ext cx="1143000" cy="838200"/>
          </a:xfrm>
          <a:prstGeom prst="rect">
            <a:avLst/>
          </a:prstGeom>
          <a:solidFill>
            <a:schemeClr val="bg1"/>
          </a:solidFill>
          <a:ln w="57150">
            <a:solidFill>
              <a:srgbClr val="C00000"/>
            </a:solidFill>
            <a:miter lim="800000"/>
            <a:headEnd/>
            <a:tailEnd/>
          </a:ln>
        </p:spPr>
        <p:txBody>
          <a:bodyPr wrap="none" anchor="ctr"/>
          <a:lstStyle/>
          <a:p>
            <a:pPr algn="ctr"/>
            <a:r>
              <a:rPr lang="en-US" sz="4000" b="1" i="1" dirty="0">
                <a:latin typeface="Arial" panose="020B0604020202020204" pitchFamily="34" charset="0"/>
              </a:rPr>
              <a:t>98</a:t>
            </a:r>
          </a:p>
        </p:txBody>
      </p:sp>
      <p:sp>
        <p:nvSpPr>
          <p:cNvPr id="2" name="Google Shape;74;p1">
            <a:extLst>
              <a:ext uri="{FF2B5EF4-FFF2-40B4-BE49-F238E27FC236}">
                <a16:creationId xmlns:a16="http://schemas.microsoft.com/office/drawing/2014/main" id="{061B17B7-847E-248A-4DB5-FCBEB3162B29}"/>
              </a:ext>
            </a:extLst>
          </p:cNvPr>
          <p:cNvSpPr/>
          <p:nvPr/>
        </p:nvSpPr>
        <p:spPr>
          <a:xfrm>
            <a:off x="7620000" y="988408"/>
            <a:ext cx="1371600" cy="23079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dirty="0">
                <a:solidFill>
                  <a:srgbClr val="000000"/>
                </a:solidFill>
                <a:latin typeface="Arial" panose="020B0604020202020204" pitchFamily="34" charset="0"/>
                <a:ea typeface="Open Sans"/>
                <a:cs typeface="Arial" panose="020B0604020202020204" pitchFamily="34" charset="0"/>
                <a:sym typeface="Open Sans"/>
              </a:rPr>
              <a:t>Source: FHWA</a:t>
            </a:r>
            <a:endParaRPr sz="9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248158265"/>
      </p:ext>
    </p:extLst>
  </p:cSld>
  <p:clrMapOvr>
    <a:masterClrMapping/>
  </p:clrMapOvr>
  <p:transition/>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4754" name="Rectangle 2"/>
          <p:cNvSpPr>
            <a:spLocks noGrp="1" noChangeArrowheads="1"/>
          </p:cNvSpPr>
          <p:nvPr>
            <p:ph type="title"/>
          </p:nvPr>
        </p:nvSpPr>
        <p:spPr>
          <a:xfrm>
            <a:off x="389626" y="228600"/>
            <a:ext cx="8763000" cy="1295400"/>
          </a:xfrm>
        </p:spPr>
        <p:txBody>
          <a:bodyPr/>
          <a:lstStyle/>
          <a:p>
            <a:pPr eaLnBrk="1" hangingPunct="1">
              <a:defRPr/>
            </a:pPr>
            <a:r>
              <a:rPr lang="en-US" dirty="0"/>
              <a:t>Arrow Boards at Night</a:t>
            </a:r>
          </a:p>
        </p:txBody>
      </p:sp>
      <p:sp>
        <p:nvSpPr>
          <p:cNvPr id="120835" name="Rectangle 3"/>
          <p:cNvSpPr>
            <a:spLocks noGrp="1" noChangeArrowheads="1"/>
          </p:cNvSpPr>
          <p:nvPr>
            <p:ph type="body" idx="1"/>
          </p:nvPr>
        </p:nvSpPr>
        <p:spPr>
          <a:xfrm>
            <a:off x="381000" y="1676400"/>
            <a:ext cx="3505200" cy="4953000"/>
          </a:xfrm>
        </p:spPr>
        <p:txBody>
          <a:bodyPr/>
          <a:lstStyle/>
          <a:p>
            <a:pPr eaLnBrk="1" hangingPunct="1"/>
            <a:r>
              <a:rPr lang="en-US" b="1" dirty="0">
                <a:solidFill>
                  <a:srgbClr val="000099"/>
                </a:solidFill>
              </a:rPr>
              <a:t>Shall be dimmed</a:t>
            </a:r>
          </a:p>
          <a:p>
            <a:pPr lvl="1" eaLnBrk="1" hangingPunct="1"/>
            <a:r>
              <a:rPr lang="en-US" dirty="0"/>
              <a:t>50% dimming from full-rated lamp voltage</a:t>
            </a:r>
          </a:p>
        </p:txBody>
      </p:sp>
      <p:pic>
        <p:nvPicPr>
          <p:cNvPr id="120836" name="Picture 6" descr="trailer-mounted arrow board with right arrow flashing at night"/>
          <p:cNvPicPr>
            <a:picLocks noChangeAspect="1" noChangeArrowheads="1"/>
          </p:cNvPicPr>
          <p:nvPr/>
        </p:nvPicPr>
        <p:blipFill>
          <a:blip r:embed="rId3" cstate="print"/>
          <a:srcRect/>
          <a:stretch>
            <a:fillRect/>
          </a:stretch>
        </p:blipFill>
        <p:spPr bwMode="auto">
          <a:xfrm>
            <a:off x="4038600" y="1676400"/>
            <a:ext cx="4343400" cy="4238625"/>
          </a:xfrm>
          <a:prstGeom prst="rect">
            <a:avLst/>
          </a:prstGeom>
          <a:noFill/>
          <a:ln w="9525">
            <a:noFill/>
            <a:miter lim="800000"/>
            <a:headEnd/>
            <a:tailEnd/>
          </a:ln>
        </p:spPr>
      </p:pic>
      <p:sp>
        <p:nvSpPr>
          <p:cNvPr id="2" name="Google Shape;74;p1">
            <a:extLst>
              <a:ext uri="{FF2B5EF4-FFF2-40B4-BE49-F238E27FC236}">
                <a16:creationId xmlns:a16="http://schemas.microsoft.com/office/drawing/2014/main" id="{3D5EEB99-4C47-666F-EE65-10045381E7B8}"/>
              </a:ext>
            </a:extLst>
          </p:cNvPr>
          <p:cNvSpPr/>
          <p:nvPr/>
        </p:nvSpPr>
        <p:spPr>
          <a:xfrm>
            <a:off x="7391400" y="5903751"/>
            <a:ext cx="1371600" cy="23079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dirty="0">
                <a:solidFill>
                  <a:srgbClr val="000000"/>
                </a:solidFill>
                <a:latin typeface="Arial" panose="020B0604020202020204" pitchFamily="34" charset="0"/>
                <a:ea typeface="Open Sans"/>
                <a:cs typeface="Arial" panose="020B0604020202020204" pitchFamily="34" charset="0"/>
                <a:sym typeface="Open Sans"/>
              </a:rPr>
              <a:t>Image: ATSSA</a:t>
            </a:r>
            <a:endParaRPr sz="9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2194622821"/>
      </p:ext>
    </p:extLst>
  </p:cSld>
  <p:clrMapOvr>
    <a:masterClrMapping/>
  </p:clrMapOvr>
  <p:transition/>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5778" name="Rectangle 2"/>
          <p:cNvSpPr>
            <a:spLocks noGrp="1" noChangeArrowheads="1"/>
          </p:cNvSpPr>
          <p:nvPr>
            <p:ph type="title"/>
          </p:nvPr>
        </p:nvSpPr>
        <p:spPr>
          <a:xfrm>
            <a:off x="304800" y="122238"/>
            <a:ext cx="8839200" cy="1249362"/>
          </a:xfrm>
        </p:spPr>
        <p:txBody>
          <a:bodyPr/>
          <a:lstStyle/>
          <a:p>
            <a:pPr eaLnBrk="1" hangingPunct="1">
              <a:defRPr/>
            </a:pPr>
            <a:r>
              <a:rPr lang="en-US" dirty="0"/>
              <a:t>Arrow Board Modes</a:t>
            </a:r>
          </a:p>
        </p:txBody>
      </p:sp>
      <p:sp>
        <p:nvSpPr>
          <p:cNvPr id="121859" name="Rectangle 3"/>
          <p:cNvSpPr>
            <a:spLocks noGrp="1" noChangeArrowheads="1"/>
          </p:cNvSpPr>
          <p:nvPr>
            <p:ph type="body" idx="1"/>
          </p:nvPr>
        </p:nvSpPr>
        <p:spPr>
          <a:xfrm>
            <a:off x="304800" y="1752600"/>
            <a:ext cx="3581400" cy="4495800"/>
          </a:xfrm>
        </p:spPr>
        <p:txBody>
          <a:bodyPr/>
          <a:lstStyle/>
          <a:p>
            <a:pPr eaLnBrk="1" hangingPunct="1"/>
            <a:r>
              <a:rPr lang="en-US" dirty="0"/>
              <a:t>Flashing arrows (or chevrons) for lane closures</a:t>
            </a:r>
          </a:p>
          <a:p>
            <a:pPr eaLnBrk="1" hangingPunct="1"/>
            <a:r>
              <a:rPr lang="en-US" dirty="0"/>
              <a:t>Caution mode for shoulder work</a:t>
            </a:r>
          </a:p>
          <a:p>
            <a:pPr eaLnBrk="1" hangingPunct="1"/>
            <a:endParaRPr lang="en-US" dirty="0"/>
          </a:p>
        </p:txBody>
      </p:sp>
      <p:sp>
        <p:nvSpPr>
          <p:cNvPr id="1355780" name="Text Box 4"/>
          <p:cNvSpPr txBox="1">
            <a:spLocks noChangeArrowheads="1"/>
          </p:cNvSpPr>
          <p:nvPr/>
        </p:nvSpPr>
        <p:spPr bwMode="auto">
          <a:xfrm>
            <a:off x="457200" y="5181600"/>
            <a:ext cx="8153400" cy="584775"/>
          </a:xfrm>
          <a:prstGeom prst="rect">
            <a:avLst/>
          </a:prstGeom>
          <a:solidFill>
            <a:schemeClr val="bg1"/>
          </a:solidFill>
          <a:ln w="76200">
            <a:solidFill>
              <a:srgbClr val="FF6600"/>
            </a:solidFill>
            <a:miter lim="800000"/>
            <a:headEnd/>
            <a:tailEnd/>
          </a:ln>
        </p:spPr>
        <p:txBody>
          <a:bodyPr wrap="square">
            <a:spAutoFit/>
          </a:bodyPr>
          <a:lstStyle/>
          <a:p>
            <a:pPr algn="ctr"/>
            <a:r>
              <a:rPr lang="en-US" sz="3200" b="1" dirty="0">
                <a:latin typeface="Arial" panose="020B0604020202020204" pitchFamily="34" charset="0"/>
              </a:rPr>
              <a:t>Use arrows ONLY when a lane is closed!</a:t>
            </a:r>
          </a:p>
        </p:txBody>
      </p:sp>
      <p:sp>
        <p:nvSpPr>
          <p:cNvPr id="1355781" name="Rectangle 5" descr="Arrow Board with yellow lights shaped as an arrow to the right"/>
          <p:cNvSpPr>
            <a:spLocks noChangeArrowheads="1"/>
          </p:cNvSpPr>
          <p:nvPr/>
        </p:nvSpPr>
        <p:spPr bwMode="auto">
          <a:xfrm>
            <a:off x="5334000" y="1905000"/>
            <a:ext cx="2133600" cy="1219200"/>
          </a:xfrm>
          <a:prstGeom prst="rect">
            <a:avLst/>
          </a:prstGeom>
          <a:solidFill>
            <a:schemeClr val="tx1"/>
          </a:solidFill>
          <a:ln w="9525">
            <a:solidFill>
              <a:schemeClr val="tx1"/>
            </a:solidFill>
            <a:miter lim="800000"/>
            <a:headEnd/>
            <a:tailEnd/>
          </a:ln>
        </p:spPr>
        <p:txBody>
          <a:bodyPr wrap="none" anchor="ctr"/>
          <a:lstStyle/>
          <a:p>
            <a:endParaRPr lang="en-US" dirty="0">
              <a:latin typeface="Arial" panose="020B0604020202020204" pitchFamily="34" charset="0"/>
            </a:endParaRPr>
          </a:p>
        </p:txBody>
      </p:sp>
      <p:sp>
        <p:nvSpPr>
          <p:cNvPr id="121862" name="Rectangle 6" descr="Arrow Board with yellow lights shaped as a square in corners"/>
          <p:cNvSpPr>
            <a:spLocks noChangeArrowheads="1"/>
          </p:cNvSpPr>
          <p:nvPr/>
        </p:nvSpPr>
        <p:spPr bwMode="auto">
          <a:xfrm>
            <a:off x="5334000" y="3521075"/>
            <a:ext cx="2133600" cy="1219200"/>
          </a:xfrm>
          <a:prstGeom prst="rect">
            <a:avLst/>
          </a:prstGeom>
          <a:solidFill>
            <a:schemeClr val="tx1"/>
          </a:solidFill>
          <a:ln w="9525">
            <a:solidFill>
              <a:schemeClr val="tx1"/>
            </a:solidFill>
            <a:miter lim="800000"/>
            <a:headEnd/>
            <a:tailEnd/>
          </a:ln>
        </p:spPr>
        <p:txBody>
          <a:bodyPr wrap="none" anchor="ctr"/>
          <a:lstStyle/>
          <a:p>
            <a:endParaRPr lang="en-US" dirty="0">
              <a:latin typeface="Arial" panose="020B0604020202020204" pitchFamily="34" charset="0"/>
            </a:endParaRPr>
          </a:p>
        </p:txBody>
      </p:sp>
      <p:grpSp>
        <p:nvGrpSpPr>
          <p:cNvPr id="121863" name="Group 23" descr="Arrow boards with yellow lights"/>
          <p:cNvGrpSpPr>
            <a:grpSpLocks/>
          </p:cNvGrpSpPr>
          <p:nvPr/>
        </p:nvGrpSpPr>
        <p:grpSpPr bwMode="auto">
          <a:xfrm>
            <a:off x="5410200" y="1981200"/>
            <a:ext cx="2025650" cy="2667000"/>
            <a:chOff x="3744" y="1344"/>
            <a:chExt cx="1276" cy="1680"/>
          </a:xfrm>
        </p:grpSpPr>
        <p:grpSp>
          <p:nvGrpSpPr>
            <p:cNvPr id="121864" name="Group 7"/>
            <p:cNvGrpSpPr>
              <a:grpSpLocks/>
            </p:cNvGrpSpPr>
            <p:nvPr/>
          </p:nvGrpSpPr>
          <p:grpSpPr bwMode="auto">
            <a:xfrm>
              <a:off x="3744" y="1344"/>
              <a:ext cx="1276" cy="672"/>
              <a:chOff x="3744" y="1344"/>
              <a:chExt cx="1276" cy="672"/>
            </a:xfrm>
          </p:grpSpPr>
          <p:sp>
            <p:nvSpPr>
              <p:cNvPr id="121870" name="Oval 8"/>
              <p:cNvSpPr>
                <a:spLocks noChangeArrowheads="1"/>
              </p:cNvSpPr>
              <p:nvPr/>
            </p:nvSpPr>
            <p:spPr bwMode="auto">
              <a:xfrm>
                <a:off x="3744" y="1612"/>
                <a:ext cx="144" cy="144"/>
              </a:xfrm>
              <a:prstGeom prst="ellipse">
                <a:avLst/>
              </a:prstGeom>
              <a:solidFill>
                <a:srgbClr val="FFFF00"/>
              </a:solidFill>
              <a:ln w="9525">
                <a:solidFill>
                  <a:schemeClr val="tx1"/>
                </a:solidFill>
                <a:round/>
                <a:headEnd/>
                <a:tailEnd/>
              </a:ln>
            </p:spPr>
            <p:txBody>
              <a:bodyPr wrap="none" anchor="ctr"/>
              <a:lstStyle/>
              <a:p>
                <a:endParaRPr lang="en-US" dirty="0">
                  <a:latin typeface="Arial" panose="020B0604020202020204" pitchFamily="34" charset="0"/>
                </a:endParaRPr>
              </a:p>
            </p:txBody>
          </p:sp>
          <p:sp>
            <p:nvSpPr>
              <p:cNvPr id="121871" name="Oval 9"/>
              <p:cNvSpPr>
                <a:spLocks noChangeArrowheads="1"/>
              </p:cNvSpPr>
              <p:nvPr/>
            </p:nvSpPr>
            <p:spPr bwMode="auto">
              <a:xfrm>
                <a:off x="3944" y="1614"/>
                <a:ext cx="144" cy="144"/>
              </a:xfrm>
              <a:prstGeom prst="ellipse">
                <a:avLst/>
              </a:prstGeom>
              <a:solidFill>
                <a:srgbClr val="FFFF00"/>
              </a:solidFill>
              <a:ln w="9525">
                <a:solidFill>
                  <a:schemeClr val="tx1"/>
                </a:solidFill>
                <a:round/>
                <a:headEnd/>
                <a:tailEnd/>
              </a:ln>
            </p:spPr>
            <p:txBody>
              <a:bodyPr wrap="none" anchor="ctr"/>
              <a:lstStyle/>
              <a:p>
                <a:endParaRPr lang="en-US" dirty="0">
                  <a:latin typeface="Arial" panose="020B0604020202020204" pitchFamily="34" charset="0"/>
                </a:endParaRPr>
              </a:p>
            </p:txBody>
          </p:sp>
          <p:sp>
            <p:nvSpPr>
              <p:cNvPr id="121872" name="Oval 10"/>
              <p:cNvSpPr>
                <a:spLocks noChangeArrowheads="1"/>
              </p:cNvSpPr>
              <p:nvPr/>
            </p:nvSpPr>
            <p:spPr bwMode="auto">
              <a:xfrm>
                <a:off x="4120" y="1608"/>
                <a:ext cx="144" cy="144"/>
              </a:xfrm>
              <a:prstGeom prst="ellipse">
                <a:avLst/>
              </a:prstGeom>
              <a:solidFill>
                <a:srgbClr val="FFFF00"/>
              </a:solidFill>
              <a:ln w="9525">
                <a:solidFill>
                  <a:schemeClr val="tx1"/>
                </a:solidFill>
                <a:round/>
                <a:headEnd/>
                <a:tailEnd/>
              </a:ln>
            </p:spPr>
            <p:txBody>
              <a:bodyPr wrap="none" anchor="ctr"/>
              <a:lstStyle/>
              <a:p>
                <a:endParaRPr lang="en-US" dirty="0">
                  <a:latin typeface="Arial" panose="020B0604020202020204" pitchFamily="34" charset="0"/>
                </a:endParaRPr>
              </a:p>
            </p:txBody>
          </p:sp>
          <p:sp>
            <p:nvSpPr>
              <p:cNvPr id="121873" name="Oval 11"/>
              <p:cNvSpPr>
                <a:spLocks noChangeArrowheads="1"/>
              </p:cNvSpPr>
              <p:nvPr/>
            </p:nvSpPr>
            <p:spPr bwMode="auto">
              <a:xfrm>
                <a:off x="4320" y="1610"/>
                <a:ext cx="144" cy="144"/>
              </a:xfrm>
              <a:prstGeom prst="ellipse">
                <a:avLst/>
              </a:prstGeom>
              <a:solidFill>
                <a:srgbClr val="FFFF00"/>
              </a:solidFill>
              <a:ln w="9525">
                <a:solidFill>
                  <a:schemeClr val="tx1"/>
                </a:solidFill>
                <a:round/>
                <a:headEnd/>
                <a:tailEnd/>
              </a:ln>
            </p:spPr>
            <p:txBody>
              <a:bodyPr wrap="none" anchor="ctr"/>
              <a:lstStyle/>
              <a:p>
                <a:endParaRPr lang="en-US" dirty="0">
                  <a:latin typeface="Arial" panose="020B0604020202020204" pitchFamily="34" charset="0"/>
                </a:endParaRPr>
              </a:p>
            </p:txBody>
          </p:sp>
          <p:sp>
            <p:nvSpPr>
              <p:cNvPr id="121874" name="Oval 12"/>
              <p:cNvSpPr>
                <a:spLocks noChangeArrowheads="1"/>
              </p:cNvSpPr>
              <p:nvPr/>
            </p:nvSpPr>
            <p:spPr bwMode="auto">
              <a:xfrm>
                <a:off x="4520" y="1612"/>
                <a:ext cx="144" cy="144"/>
              </a:xfrm>
              <a:prstGeom prst="ellipse">
                <a:avLst/>
              </a:prstGeom>
              <a:solidFill>
                <a:srgbClr val="FFFF00"/>
              </a:solidFill>
              <a:ln w="9525">
                <a:solidFill>
                  <a:schemeClr val="tx1"/>
                </a:solidFill>
                <a:round/>
                <a:headEnd/>
                <a:tailEnd/>
              </a:ln>
            </p:spPr>
            <p:txBody>
              <a:bodyPr wrap="none" anchor="ctr"/>
              <a:lstStyle/>
              <a:p>
                <a:endParaRPr lang="en-US" dirty="0">
                  <a:latin typeface="Arial" panose="020B0604020202020204" pitchFamily="34" charset="0"/>
                </a:endParaRPr>
              </a:p>
            </p:txBody>
          </p:sp>
          <p:sp>
            <p:nvSpPr>
              <p:cNvPr id="121875" name="Oval 13"/>
              <p:cNvSpPr>
                <a:spLocks noChangeArrowheads="1"/>
              </p:cNvSpPr>
              <p:nvPr/>
            </p:nvSpPr>
            <p:spPr bwMode="auto">
              <a:xfrm>
                <a:off x="4656" y="1344"/>
                <a:ext cx="144" cy="144"/>
              </a:xfrm>
              <a:prstGeom prst="ellipse">
                <a:avLst/>
              </a:prstGeom>
              <a:solidFill>
                <a:srgbClr val="FFFF00"/>
              </a:solidFill>
              <a:ln w="9525">
                <a:solidFill>
                  <a:schemeClr val="tx1"/>
                </a:solidFill>
                <a:round/>
                <a:headEnd/>
                <a:tailEnd/>
              </a:ln>
            </p:spPr>
            <p:txBody>
              <a:bodyPr wrap="none" anchor="ctr"/>
              <a:lstStyle/>
              <a:p>
                <a:endParaRPr lang="en-US" dirty="0">
                  <a:latin typeface="Arial" panose="020B0604020202020204" pitchFamily="34" charset="0"/>
                </a:endParaRPr>
              </a:p>
            </p:txBody>
          </p:sp>
          <p:sp>
            <p:nvSpPr>
              <p:cNvPr id="121876" name="Oval 14"/>
              <p:cNvSpPr>
                <a:spLocks noChangeArrowheads="1"/>
              </p:cNvSpPr>
              <p:nvPr/>
            </p:nvSpPr>
            <p:spPr bwMode="auto">
              <a:xfrm>
                <a:off x="4770" y="1460"/>
                <a:ext cx="144" cy="144"/>
              </a:xfrm>
              <a:prstGeom prst="ellipse">
                <a:avLst/>
              </a:prstGeom>
              <a:solidFill>
                <a:srgbClr val="FFFF00"/>
              </a:solidFill>
              <a:ln w="9525">
                <a:solidFill>
                  <a:schemeClr val="tx1"/>
                </a:solidFill>
                <a:round/>
                <a:headEnd/>
                <a:tailEnd/>
              </a:ln>
            </p:spPr>
            <p:txBody>
              <a:bodyPr wrap="none" anchor="ctr"/>
              <a:lstStyle/>
              <a:p>
                <a:endParaRPr lang="en-US" dirty="0">
                  <a:latin typeface="Arial" panose="020B0604020202020204" pitchFamily="34" charset="0"/>
                </a:endParaRPr>
              </a:p>
            </p:txBody>
          </p:sp>
          <p:sp>
            <p:nvSpPr>
              <p:cNvPr id="121877" name="Oval 15"/>
              <p:cNvSpPr>
                <a:spLocks noChangeArrowheads="1"/>
              </p:cNvSpPr>
              <p:nvPr/>
            </p:nvSpPr>
            <p:spPr bwMode="auto">
              <a:xfrm>
                <a:off x="4876" y="1598"/>
                <a:ext cx="144" cy="144"/>
              </a:xfrm>
              <a:prstGeom prst="ellipse">
                <a:avLst/>
              </a:prstGeom>
              <a:solidFill>
                <a:srgbClr val="FFFF00"/>
              </a:solidFill>
              <a:ln w="9525">
                <a:solidFill>
                  <a:schemeClr val="tx1"/>
                </a:solidFill>
                <a:round/>
                <a:headEnd/>
                <a:tailEnd/>
              </a:ln>
            </p:spPr>
            <p:txBody>
              <a:bodyPr wrap="none" anchor="ctr"/>
              <a:lstStyle/>
              <a:p>
                <a:endParaRPr lang="en-US" dirty="0">
                  <a:latin typeface="Arial" panose="020B0604020202020204" pitchFamily="34" charset="0"/>
                </a:endParaRPr>
              </a:p>
            </p:txBody>
          </p:sp>
          <p:sp>
            <p:nvSpPr>
              <p:cNvPr id="121878" name="Oval 16"/>
              <p:cNvSpPr>
                <a:spLocks noChangeArrowheads="1"/>
              </p:cNvSpPr>
              <p:nvPr/>
            </p:nvSpPr>
            <p:spPr bwMode="auto">
              <a:xfrm>
                <a:off x="4770" y="1728"/>
                <a:ext cx="144" cy="144"/>
              </a:xfrm>
              <a:prstGeom prst="ellipse">
                <a:avLst/>
              </a:prstGeom>
              <a:solidFill>
                <a:srgbClr val="FFFF00"/>
              </a:solidFill>
              <a:ln w="9525">
                <a:solidFill>
                  <a:schemeClr val="tx1"/>
                </a:solidFill>
                <a:round/>
                <a:headEnd/>
                <a:tailEnd/>
              </a:ln>
            </p:spPr>
            <p:txBody>
              <a:bodyPr wrap="none" anchor="ctr"/>
              <a:lstStyle/>
              <a:p>
                <a:endParaRPr lang="en-US" dirty="0">
                  <a:latin typeface="Arial" panose="020B0604020202020204" pitchFamily="34" charset="0"/>
                </a:endParaRPr>
              </a:p>
            </p:txBody>
          </p:sp>
          <p:sp>
            <p:nvSpPr>
              <p:cNvPr id="121879" name="Oval 17"/>
              <p:cNvSpPr>
                <a:spLocks noChangeArrowheads="1"/>
              </p:cNvSpPr>
              <p:nvPr/>
            </p:nvSpPr>
            <p:spPr bwMode="auto">
              <a:xfrm>
                <a:off x="4656" y="1872"/>
                <a:ext cx="144" cy="144"/>
              </a:xfrm>
              <a:prstGeom prst="ellipse">
                <a:avLst/>
              </a:prstGeom>
              <a:solidFill>
                <a:srgbClr val="FFFF00"/>
              </a:solidFill>
              <a:ln w="9525">
                <a:solidFill>
                  <a:schemeClr val="tx1"/>
                </a:solidFill>
                <a:round/>
                <a:headEnd/>
                <a:tailEnd/>
              </a:ln>
            </p:spPr>
            <p:txBody>
              <a:bodyPr wrap="none" anchor="ctr"/>
              <a:lstStyle/>
              <a:p>
                <a:endParaRPr lang="en-US" dirty="0">
                  <a:latin typeface="Arial" panose="020B0604020202020204" pitchFamily="34" charset="0"/>
                </a:endParaRPr>
              </a:p>
            </p:txBody>
          </p:sp>
        </p:grpSp>
        <p:grpSp>
          <p:nvGrpSpPr>
            <p:cNvPr id="121865" name="Group 18"/>
            <p:cNvGrpSpPr>
              <a:grpSpLocks/>
            </p:cNvGrpSpPr>
            <p:nvPr/>
          </p:nvGrpSpPr>
          <p:grpSpPr bwMode="auto">
            <a:xfrm>
              <a:off x="3944" y="2380"/>
              <a:ext cx="874" cy="644"/>
              <a:chOff x="3944" y="2380"/>
              <a:chExt cx="874" cy="644"/>
            </a:xfrm>
          </p:grpSpPr>
          <p:sp>
            <p:nvSpPr>
              <p:cNvPr id="121866" name="Oval 19"/>
              <p:cNvSpPr>
                <a:spLocks noChangeArrowheads="1"/>
              </p:cNvSpPr>
              <p:nvPr/>
            </p:nvSpPr>
            <p:spPr bwMode="auto">
              <a:xfrm>
                <a:off x="3944" y="2380"/>
                <a:ext cx="144" cy="144"/>
              </a:xfrm>
              <a:prstGeom prst="ellipse">
                <a:avLst/>
              </a:prstGeom>
              <a:solidFill>
                <a:srgbClr val="FFFF00"/>
              </a:solidFill>
              <a:ln w="9525">
                <a:solidFill>
                  <a:schemeClr val="tx1"/>
                </a:solidFill>
                <a:round/>
                <a:headEnd/>
                <a:tailEnd/>
              </a:ln>
            </p:spPr>
            <p:txBody>
              <a:bodyPr wrap="none" anchor="ctr"/>
              <a:lstStyle/>
              <a:p>
                <a:endParaRPr lang="en-US" dirty="0">
                  <a:latin typeface="Arial" panose="020B0604020202020204" pitchFamily="34" charset="0"/>
                </a:endParaRPr>
              </a:p>
            </p:txBody>
          </p:sp>
          <p:sp>
            <p:nvSpPr>
              <p:cNvPr id="121867" name="Oval 20"/>
              <p:cNvSpPr>
                <a:spLocks noChangeArrowheads="1"/>
              </p:cNvSpPr>
              <p:nvPr/>
            </p:nvSpPr>
            <p:spPr bwMode="auto">
              <a:xfrm>
                <a:off x="4660" y="2380"/>
                <a:ext cx="144" cy="144"/>
              </a:xfrm>
              <a:prstGeom prst="ellipse">
                <a:avLst/>
              </a:prstGeom>
              <a:solidFill>
                <a:srgbClr val="FFFF00"/>
              </a:solidFill>
              <a:ln w="9525">
                <a:solidFill>
                  <a:schemeClr val="tx1"/>
                </a:solidFill>
                <a:round/>
                <a:headEnd/>
                <a:tailEnd/>
              </a:ln>
            </p:spPr>
            <p:txBody>
              <a:bodyPr wrap="none" anchor="ctr"/>
              <a:lstStyle/>
              <a:p>
                <a:endParaRPr lang="en-US" dirty="0">
                  <a:latin typeface="Arial" panose="020B0604020202020204" pitchFamily="34" charset="0"/>
                </a:endParaRPr>
              </a:p>
            </p:txBody>
          </p:sp>
          <p:sp>
            <p:nvSpPr>
              <p:cNvPr id="121868" name="Oval 21"/>
              <p:cNvSpPr>
                <a:spLocks noChangeArrowheads="1"/>
              </p:cNvSpPr>
              <p:nvPr/>
            </p:nvSpPr>
            <p:spPr bwMode="auto">
              <a:xfrm>
                <a:off x="3944" y="2880"/>
                <a:ext cx="144" cy="144"/>
              </a:xfrm>
              <a:prstGeom prst="ellipse">
                <a:avLst/>
              </a:prstGeom>
              <a:solidFill>
                <a:srgbClr val="FFFF00"/>
              </a:solidFill>
              <a:ln w="9525">
                <a:solidFill>
                  <a:schemeClr val="tx1"/>
                </a:solidFill>
                <a:round/>
                <a:headEnd/>
                <a:tailEnd/>
              </a:ln>
            </p:spPr>
            <p:txBody>
              <a:bodyPr wrap="none" anchor="ctr"/>
              <a:lstStyle/>
              <a:p>
                <a:endParaRPr lang="en-US" dirty="0">
                  <a:latin typeface="Arial" panose="020B0604020202020204" pitchFamily="34" charset="0"/>
                </a:endParaRPr>
              </a:p>
            </p:txBody>
          </p:sp>
          <p:sp>
            <p:nvSpPr>
              <p:cNvPr id="121869" name="Oval 22"/>
              <p:cNvSpPr>
                <a:spLocks noChangeArrowheads="1"/>
              </p:cNvSpPr>
              <p:nvPr/>
            </p:nvSpPr>
            <p:spPr bwMode="auto">
              <a:xfrm>
                <a:off x="4674" y="2880"/>
                <a:ext cx="144" cy="144"/>
              </a:xfrm>
              <a:prstGeom prst="ellipse">
                <a:avLst/>
              </a:prstGeom>
              <a:solidFill>
                <a:srgbClr val="FFFF00"/>
              </a:solidFill>
              <a:ln w="9525">
                <a:solidFill>
                  <a:schemeClr val="tx1"/>
                </a:solidFill>
                <a:round/>
                <a:headEnd/>
                <a:tailEnd/>
              </a:ln>
            </p:spPr>
            <p:txBody>
              <a:bodyPr wrap="none" anchor="ctr"/>
              <a:lstStyle/>
              <a:p>
                <a:endParaRPr lang="en-US" dirty="0">
                  <a:latin typeface="Arial" panose="020B0604020202020204" pitchFamily="34" charset="0"/>
                </a:endParaRPr>
              </a:p>
            </p:txBody>
          </p:sp>
        </p:grpSp>
      </p:grpSp>
      <p:sp>
        <p:nvSpPr>
          <p:cNvPr id="2" name="Google Shape;74;p1">
            <a:extLst>
              <a:ext uri="{FF2B5EF4-FFF2-40B4-BE49-F238E27FC236}">
                <a16:creationId xmlns:a16="http://schemas.microsoft.com/office/drawing/2014/main" id="{3D15CEE0-A110-248C-6ED0-FAD012F14A15}"/>
              </a:ext>
            </a:extLst>
          </p:cNvPr>
          <p:cNvSpPr/>
          <p:nvPr/>
        </p:nvSpPr>
        <p:spPr>
          <a:xfrm>
            <a:off x="7349903" y="4800600"/>
            <a:ext cx="1371600" cy="23079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dirty="0">
                <a:solidFill>
                  <a:srgbClr val="000000"/>
                </a:solidFill>
                <a:latin typeface="Arial" panose="020B0604020202020204" pitchFamily="34" charset="0"/>
                <a:ea typeface="Open Sans"/>
                <a:cs typeface="Arial" panose="020B0604020202020204" pitchFamily="34" charset="0"/>
                <a:sym typeface="Open Sans"/>
              </a:rPr>
              <a:t>Images: FHWA</a:t>
            </a:r>
            <a:endParaRPr sz="9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4080183707"/>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355780"/>
                                        </p:tgtEl>
                                        <p:attrNameLst>
                                          <p:attrName>style.visibility</p:attrName>
                                        </p:attrNameLst>
                                      </p:cBhvr>
                                      <p:to>
                                        <p:strVal val="visible"/>
                                      </p:to>
                                    </p:set>
                                    <p:anim calcmode="lin" valueType="num">
                                      <p:cBhvr additive="base">
                                        <p:cTn id="7" dur="500" fill="hold"/>
                                        <p:tgtEl>
                                          <p:spTgt spid="1355780"/>
                                        </p:tgtEl>
                                        <p:attrNameLst>
                                          <p:attrName>ppt_x</p:attrName>
                                        </p:attrNameLst>
                                      </p:cBhvr>
                                      <p:tavLst>
                                        <p:tav tm="0">
                                          <p:val>
                                            <p:strVal val="0-#ppt_w/2"/>
                                          </p:val>
                                        </p:tav>
                                        <p:tav tm="100000">
                                          <p:val>
                                            <p:strVal val="#ppt_x"/>
                                          </p:val>
                                        </p:tav>
                                      </p:tavLst>
                                    </p:anim>
                                    <p:anim calcmode="lin" valueType="num">
                                      <p:cBhvr additive="base">
                                        <p:cTn id="8" dur="500" fill="hold"/>
                                        <p:tgtEl>
                                          <p:spTgt spid="135578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55780" grpId="0" animBg="1" autoUpdateAnimBg="0"/>
      <p:bldP spid="1355781"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Rectangle 2" descr="MUTCDLevels of Compliance"/>
          <p:cNvSpPr>
            <a:spLocks noGrp="1" noChangeArrowheads="1"/>
          </p:cNvSpPr>
          <p:nvPr>
            <p:ph type="title"/>
          </p:nvPr>
        </p:nvSpPr>
        <p:spPr>
          <a:xfrm>
            <a:off x="304800" y="169863"/>
            <a:ext cx="8610600" cy="1295400"/>
          </a:xfrm>
        </p:spPr>
        <p:txBody>
          <a:bodyPr/>
          <a:lstStyle/>
          <a:p>
            <a:pPr>
              <a:buClr>
                <a:schemeClr val="bg2"/>
              </a:buClr>
              <a:defRPr/>
            </a:pPr>
            <a:r>
              <a:rPr lang="en-US" dirty="0"/>
              <a:t>MUTCD</a:t>
            </a:r>
            <a:br>
              <a:rPr lang="en-US" dirty="0"/>
            </a:br>
            <a:r>
              <a:rPr lang="en-US" dirty="0"/>
              <a:t>Levels of Compliance</a:t>
            </a:r>
          </a:p>
        </p:txBody>
      </p:sp>
      <p:grpSp>
        <p:nvGrpSpPr>
          <p:cNvPr id="2" name="Group 4" descr="Standard -&gt; Shall"/>
          <p:cNvGrpSpPr>
            <a:grpSpLocks/>
          </p:cNvGrpSpPr>
          <p:nvPr/>
        </p:nvGrpSpPr>
        <p:grpSpPr bwMode="auto">
          <a:xfrm>
            <a:off x="457200" y="1828800"/>
            <a:ext cx="2286000" cy="1981200"/>
            <a:chOff x="1056" y="1488"/>
            <a:chExt cx="1440" cy="1248"/>
          </a:xfrm>
          <a:solidFill>
            <a:schemeClr val="bg1"/>
          </a:solidFill>
        </p:grpSpPr>
        <p:sp>
          <p:nvSpPr>
            <p:cNvPr id="17" name="AutoShape 5"/>
            <p:cNvSpPr>
              <a:spLocks noChangeArrowheads="1"/>
            </p:cNvSpPr>
            <p:nvPr/>
          </p:nvSpPr>
          <p:spPr bwMode="auto">
            <a:xfrm>
              <a:off x="1056" y="1488"/>
              <a:ext cx="1440" cy="672"/>
            </a:xfrm>
            <a:prstGeom prst="downArrowCallout">
              <a:avLst>
                <a:gd name="adj1" fmla="val 53571"/>
                <a:gd name="adj2" fmla="val 53571"/>
                <a:gd name="adj3" fmla="val 16667"/>
                <a:gd name="adj4" fmla="val 66667"/>
              </a:avLst>
            </a:prstGeom>
            <a:grpFill/>
            <a:ln w="9525">
              <a:solidFill>
                <a:srgbClr val="000000"/>
              </a:solidFill>
              <a:miter lim="800000"/>
              <a:headEnd/>
              <a:tailEnd/>
            </a:ln>
          </p:spPr>
          <p:txBody>
            <a:bodyPr wrap="none" anchor="ctr"/>
            <a:lstStyle/>
            <a:p>
              <a:pPr algn="ctr">
                <a:defRPr/>
              </a:pPr>
              <a:r>
                <a:rPr lang="en-US" sz="2800" b="1" dirty="0">
                  <a:latin typeface="Arial" panose="020B0604020202020204" pitchFamily="34" charset="0"/>
                  <a:cs typeface="Arial" charset="0"/>
                </a:rPr>
                <a:t>Standard</a:t>
              </a:r>
            </a:p>
          </p:txBody>
        </p:sp>
        <p:sp>
          <p:nvSpPr>
            <p:cNvPr id="18" name="Oval 6"/>
            <p:cNvSpPr>
              <a:spLocks noChangeArrowheads="1"/>
            </p:cNvSpPr>
            <p:nvPr/>
          </p:nvSpPr>
          <p:spPr bwMode="auto">
            <a:xfrm>
              <a:off x="1056" y="2208"/>
              <a:ext cx="1392" cy="528"/>
            </a:xfrm>
            <a:prstGeom prst="ellipse">
              <a:avLst/>
            </a:prstGeom>
            <a:grpFill/>
            <a:ln w="9525">
              <a:solidFill>
                <a:srgbClr val="000000"/>
              </a:solidFill>
              <a:round/>
              <a:headEnd/>
              <a:tailEnd/>
            </a:ln>
          </p:spPr>
          <p:txBody>
            <a:bodyPr wrap="none" anchor="ctr"/>
            <a:lstStyle/>
            <a:p>
              <a:pPr algn="ctr">
                <a:defRPr/>
              </a:pPr>
              <a:r>
                <a:rPr lang="en-US" sz="2800" b="1" dirty="0">
                  <a:latin typeface="Arial" panose="020B0604020202020204" pitchFamily="34" charset="0"/>
                  <a:cs typeface="Arial" charset="0"/>
                </a:rPr>
                <a:t>“SHALL”</a:t>
              </a:r>
            </a:p>
          </p:txBody>
        </p:sp>
      </p:grpSp>
      <p:grpSp>
        <p:nvGrpSpPr>
          <p:cNvPr id="3" name="Group 7" descr="Guidance --&gt; Should"/>
          <p:cNvGrpSpPr>
            <a:grpSpLocks/>
          </p:cNvGrpSpPr>
          <p:nvPr/>
        </p:nvGrpSpPr>
        <p:grpSpPr bwMode="auto">
          <a:xfrm>
            <a:off x="3200400" y="1828800"/>
            <a:ext cx="2590800" cy="2057400"/>
            <a:chOff x="2496" y="1584"/>
            <a:chExt cx="1632" cy="1296"/>
          </a:xfrm>
          <a:solidFill>
            <a:schemeClr val="bg1"/>
          </a:solidFill>
        </p:grpSpPr>
        <p:sp>
          <p:nvSpPr>
            <p:cNvPr id="20" name="AutoShape 8" descr="Guidance -&gt; Should"/>
            <p:cNvSpPr>
              <a:spLocks noChangeArrowheads="1"/>
            </p:cNvSpPr>
            <p:nvPr/>
          </p:nvSpPr>
          <p:spPr bwMode="auto">
            <a:xfrm>
              <a:off x="2592" y="1584"/>
              <a:ext cx="1440" cy="720"/>
            </a:xfrm>
            <a:prstGeom prst="downArrowCallout">
              <a:avLst>
                <a:gd name="adj1" fmla="val 28846"/>
                <a:gd name="adj2" fmla="val 28846"/>
                <a:gd name="adj3" fmla="val 16667"/>
                <a:gd name="adj4" fmla="val 66667"/>
              </a:avLst>
            </a:prstGeom>
            <a:grpFill/>
            <a:ln w="9525">
              <a:solidFill>
                <a:srgbClr val="000000"/>
              </a:solidFill>
              <a:miter lim="800000"/>
              <a:headEnd/>
              <a:tailEnd/>
            </a:ln>
          </p:spPr>
          <p:txBody>
            <a:bodyPr wrap="none" anchor="ctr"/>
            <a:lstStyle/>
            <a:p>
              <a:pPr algn="ctr">
                <a:defRPr/>
              </a:pPr>
              <a:r>
                <a:rPr lang="en-US" sz="2800" b="1" dirty="0">
                  <a:latin typeface="Arial" panose="020B0604020202020204" pitchFamily="34" charset="0"/>
                  <a:cs typeface="Arial" charset="0"/>
                </a:rPr>
                <a:t>Guidance</a:t>
              </a:r>
            </a:p>
          </p:txBody>
        </p:sp>
        <p:sp>
          <p:nvSpPr>
            <p:cNvPr id="21" name="Oval 9"/>
            <p:cNvSpPr>
              <a:spLocks noChangeArrowheads="1"/>
            </p:cNvSpPr>
            <p:nvPr/>
          </p:nvSpPr>
          <p:spPr bwMode="auto">
            <a:xfrm>
              <a:off x="2496" y="2352"/>
              <a:ext cx="1632" cy="528"/>
            </a:xfrm>
            <a:prstGeom prst="ellipse">
              <a:avLst/>
            </a:prstGeom>
            <a:grpFill/>
            <a:ln w="9525">
              <a:solidFill>
                <a:srgbClr val="000000"/>
              </a:solidFill>
              <a:round/>
              <a:headEnd/>
              <a:tailEnd/>
            </a:ln>
          </p:spPr>
          <p:txBody>
            <a:bodyPr wrap="none" anchor="ctr"/>
            <a:lstStyle/>
            <a:p>
              <a:pPr algn="ctr">
                <a:defRPr/>
              </a:pPr>
              <a:r>
                <a:rPr lang="en-US" sz="2800" b="1" dirty="0">
                  <a:latin typeface="Arial" panose="020B0604020202020204" pitchFamily="34" charset="0"/>
                  <a:cs typeface="Arial" charset="0"/>
                </a:rPr>
                <a:t>“SHOULD”</a:t>
              </a:r>
            </a:p>
          </p:txBody>
        </p:sp>
      </p:grpSp>
      <p:grpSp>
        <p:nvGrpSpPr>
          <p:cNvPr id="4" name="Group 10" descr="Option -&gt; May"/>
          <p:cNvGrpSpPr>
            <a:grpSpLocks/>
          </p:cNvGrpSpPr>
          <p:nvPr/>
        </p:nvGrpSpPr>
        <p:grpSpPr bwMode="auto">
          <a:xfrm>
            <a:off x="6248400" y="1828800"/>
            <a:ext cx="2362200" cy="1981200"/>
            <a:chOff x="4128" y="1488"/>
            <a:chExt cx="1488" cy="1248"/>
          </a:xfrm>
          <a:solidFill>
            <a:schemeClr val="bg1"/>
          </a:solidFill>
        </p:grpSpPr>
        <p:sp>
          <p:nvSpPr>
            <p:cNvPr id="23" name="AutoShape 11"/>
            <p:cNvSpPr>
              <a:spLocks noChangeArrowheads="1"/>
            </p:cNvSpPr>
            <p:nvPr/>
          </p:nvSpPr>
          <p:spPr bwMode="auto">
            <a:xfrm>
              <a:off x="4128" y="1488"/>
              <a:ext cx="1440" cy="672"/>
            </a:xfrm>
            <a:prstGeom prst="downArrowCallout">
              <a:avLst>
                <a:gd name="adj1" fmla="val 53571"/>
                <a:gd name="adj2" fmla="val 53571"/>
                <a:gd name="adj3" fmla="val 16667"/>
                <a:gd name="adj4" fmla="val 66667"/>
              </a:avLst>
            </a:prstGeom>
            <a:grpFill/>
            <a:ln w="9525">
              <a:solidFill>
                <a:srgbClr val="000000"/>
              </a:solidFill>
              <a:miter lim="800000"/>
              <a:headEnd/>
              <a:tailEnd/>
            </a:ln>
          </p:spPr>
          <p:txBody>
            <a:bodyPr wrap="none" anchor="ctr"/>
            <a:lstStyle/>
            <a:p>
              <a:pPr algn="ctr">
                <a:defRPr/>
              </a:pPr>
              <a:r>
                <a:rPr lang="en-US" sz="2800" b="1" dirty="0">
                  <a:latin typeface="Arial" panose="020B0604020202020204" pitchFamily="34" charset="0"/>
                  <a:cs typeface="Arial" charset="0"/>
                </a:rPr>
                <a:t>Option</a:t>
              </a:r>
            </a:p>
          </p:txBody>
        </p:sp>
        <p:sp>
          <p:nvSpPr>
            <p:cNvPr id="24" name="Oval 12"/>
            <p:cNvSpPr>
              <a:spLocks noChangeArrowheads="1"/>
            </p:cNvSpPr>
            <p:nvPr/>
          </p:nvSpPr>
          <p:spPr bwMode="auto">
            <a:xfrm>
              <a:off x="4128" y="2208"/>
              <a:ext cx="1488" cy="528"/>
            </a:xfrm>
            <a:prstGeom prst="ellipse">
              <a:avLst/>
            </a:prstGeom>
            <a:grpFill/>
            <a:ln w="9525">
              <a:solidFill>
                <a:srgbClr val="000000"/>
              </a:solidFill>
              <a:round/>
              <a:headEnd/>
              <a:tailEnd/>
            </a:ln>
          </p:spPr>
          <p:txBody>
            <a:bodyPr wrap="none" anchor="ctr"/>
            <a:lstStyle/>
            <a:p>
              <a:pPr algn="ctr">
                <a:defRPr/>
              </a:pPr>
              <a:r>
                <a:rPr lang="en-US" sz="2800" b="1" dirty="0">
                  <a:latin typeface="Arial" panose="020B0604020202020204" pitchFamily="34" charset="0"/>
                  <a:cs typeface="Arial" charset="0"/>
                </a:rPr>
                <a:t>“MAY”</a:t>
              </a:r>
            </a:p>
          </p:txBody>
        </p:sp>
      </p:grpSp>
      <p:grpSp>
        <p:nvGrpSpPr>
          <p:cNvPr id="5" name="Group 13" descr="Support --&gt; Additional Information"/>
          <p:cNvGrpSpPr>
            <a:grpSpLocks/>
          </p:cNvGrpSpPr>
          <p:nvPr/>
        </p:nvGrpSpPr>
        <p:grpSpPr bwMode="auto">
          <a:xfrm>
            <a:off x="1447800" y="4419600"/>
            <a:ext cx="6400800" cy="1371600"/>
            <a:chOff x="1104" y="3360"/>
            <a:chExt cx="4032" cy="864"/>
          </a:xfrm>
          <a:solidFill>
            <a:schemeClr val="bg1"/>
          </a:solidFill>
        </p:grpSpPr>
        <p:sp>
          <p:nvSpPr>
            <p:cNvPr id="26" name="Oval 14" descr="Additional Information"/>
            <p:cNvSpPr>
              <a:spLocks noChangeArrowheads="1"/>
            </p:cNvSpPr>
            <p:nvPr/>
          </p:nvSpPr>
          <p:spPr bwMode="auto">
            <a:xfrm>
              <a:off x="3504" y="3360"/>
              <a:ext cx="1632" cy="864"/>
            </a:xfrm>
            <a:prstGeom prst="ellipse">
              <a:avLst/>
            </a:prstGeom>
            <a:grpFill/>
            <a:ln w="9525">
              <a:solidFill>
                <a:srgbClr val="000000"/>
              </a:solidFill>
              <a:round/>
              <a:headEnd/>
              <a:tailEnd/>
            </a:ln>
          </p:spPr>
          <p:txBody>
            <a:bodyPr wrap="none" anchor="ctr"/>
            <a:lstStyle/>
            <a:p>
              <a:pPr algn="ctr">
                <a:defRPr/>
              </a:pPr>
              <a:r>
                <a:rPr lang="en-US" sz="2800" b="1" dirty="0">
                  <a:latin typeface="Arial" panose="020B0604020202020204" pitchFamily="34" charset="0"/>
                  <a:cs typeface="Arial" charset="0"/>
                </a:rPr>
                <a:t>Additional</a:t>
              </a:r>
            </a:p>
            <a:p>
              <a:pPr algn="ctr">
                <a:defRPr/>
              </a:pPr>
              <a:r>
                <a:rPr lang="en-US" sz="2800" b="1" dirty="0">
                  <a:latin typeface="Arial" panose="020B0604020202020204" pitchFamily="34" charset="0"/>
                  <a:cs typeface="Arial" charset="0"/>
                </a:rPr>
                <a:t>Information</a:t>
              </a:r>
            </a:p>
          </p:txBody>
        </p:sp>
        <p:sp>
          <p:nvSpPr>
            <p:cNvPr id="27" name="AutoShape 15" descr="Support"/>
            <p:cNvSpPr>
              <a:spLocks noChangeArrowheads="1"/>
            </p:cNvSpPr>
            <p:nvPr/>
          </p:nvSpPr>
          <p:spPr bwMode="auto">
            <a:xfrm>
              <a:off x="1104" y="3504"/>
              <a:ext cx="2304" cy="624"/>
            </a:xfrm>
            <a:prstGeom prst="rightArrowCallout">
              <a:avLst>
                <a:gd name="adj1" fmla="val 25000"/>
                <a:gd name="adj2" fmla="val 25000"/>
                <a:gd name="adj3" fmla="val 61538"/>
                <a:gd name="adj4" fmla="val 66667"/>
              </a:avLst>
            </a:prstGeom>
            <a:grpFill/>
            <a:ln w="9525">
              <a:solidFill>
                <a:srgbClr val="000000"/>
              </a:solidFill>
              <a:miter lim="800000"/>
              <a:headEnd/>
              <a:tailEnd/>
            </a:ln>
          </p:spPr>
          <p:txBody>
            <a:bodyPr wrap="none" anchor="ctr"/>
            <a:lstStyle/>
            <a:p>
              <a:pPr algn="ctr">
                <a:defRPr/>
              </a:pPr>
              <a:r>
                <a:rPr lang="en-US" sz="2800" b="1" dirty="0">
                  <a:latin typeface="Arial" panose="020B0604020202020204" pitchFamily="34" charset="0"/>
                  <a:cs typeface="Arial" charset="0"/>
                </a:rPr>
                <a:t>Support</a:t>
              </a:r>
            </a:p>
          </p:txBody>
        </p:sp>
      </p:grpSp>
    </p:spTree>
    <p:extLst>
      <p:ext uri="{BB962C8B-B14F-4D97-AF65-F5344CB8AC3E}">
        <p14:creationId xmlns:p14="http://schemas.microsoft.com/office/powerpoint/2010/main" val="2387803805"/>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1"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0-#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0-#ppt_w/2"/>
                                          </p:val>
                                        </p:tav>
                                        <p:tav tm="100000">
                                          <p:val>
                                            <p:strVal val="#ppt_x"/>
                                          </p:val>
                                        </p:tav>
                                      </p:tavLst>
                                    </p:anim>
                                    <p:anim calcmode="lin" valueType="num">
                                      <p:cBhvr additive="base">
                                        <p:cTn id="26"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8850" name="Rectangle 2"/>
          <p:cNvSpPr>
            <a:spLocks noGrp="1" noChangeArrowheads="1"/>
          </p:cNvSpPr>
          <p:nvPr>
            <p:ph type="title"/>
          </p:nvPr>
        </p:nvSpPr>
        <p:spPr>
          <a:xfrm>
            <a:off x="457200" y="122238"/>
            <a:ext cx="8686800" cy="1096962"/>
          </a:xfrm>
        </p:spPr>
        <p:txBody>
          <a:bodyPr/>
          <a:lstStyle/>
          <a:p>
            <a:pPr eaLnBrk="1" hangingPunct="1">
              <a:defRPr/>
            </a:pPr>
            <a:r>
              <a:rPr lang="en-US" dirty="0"/>
              <a:t>Preferred Arrow Board Location</a:t>
            </a:r>
          </a:p>
        </p:txBody>
      </p:sp>
      <p:sp>
        <p:nvSpPr>
          <p:cNvPr id="122883" name="Rectangle 3"/>
          <p:cNvSpPr>
            <a:spLocks noGrp="1" noChangeArrowheads="1"/>
          </p:cNvSpPr>
          <p:nvPr>
            <p:ph type="body" idx="1"/>
          </p:nvPr>
        </p:nvSpPr>
        <p:spPr>
          <a:xfrm>
            <a:off x="4648200" y="1981200"/>
            <a:ext cx="4191000" cy="4419600"/>
          </a:xfrm>
        </p:spPr>
        <p:txBody>
          <a:bodyPr/>
          <a:lstStyle/>
          <a:p>
            <a:pPr eaLnBrk="1" hangingPunct="1"/>
            <a:r>
              <a:rPr lang="en-US" dirty="0"/>
              <a:t>For a stationary lane closures should be located </a:t>
            </a:r>
            <a:r>
              <a:rPr lang="en-US" b="1" dirty="0"/>
              <a:t>on the shoulder at the beginning of the taper</a:t>
            </a:r>
          </a:p>
          <a:p>
            <a:pPr lvl="1" eaLnBrk="1" hangingPunct="1"/>
            <a:endParaRPr lang="en-US" i="1" u="sng" dirty="0"/>
          </a:p>
        </p:txBody>
      </p:sp>
      <p:pic>
        <p:nvPicPr>
          <p:cNvPr id="122884" name="Picture 4" descr="Diagram of where to place an Arrow Board near taper and on shoulder"/>
          <p:cNvPicPr>
            <a:picLocks noChangeAspect="1" noChangeArrowheads="1"/>
          </p:cNvPicPr>
          <p:nvPr/>
        </p:nvPicPr>
        <p:blipFill>
          <a:blip r:embed="rId3" cstate="print"/>
          <a:srcRect/>
          <a:stretch>
            <a:fillRect/>
          </a:stretch>
        </p:blipFill>
        <p:spPr bwMode="auto">
          <a:xfrm>
            <a:off x="457200" y="1673225"/>
            <a:ext cx="3962400" cy="3051175"/>
          </a:xfrm>
          <a:prstGeom prst="rect">
            <a:avLst/>
          </a:prstGeom>
          <a:noFill/>
          <a:ln w="57150">
            <a:solidFill>
              <a:srgbClr val="FF3300"/>
            </a:solidFill>
            <a:miter lim="800000"/>
            <a:headEnd/>
            <a:tailEnd/>
          </a:ln>
        </p:spPr>
      </p:pic>
      <p:sp>
        <p:nvSpPr>
          <p:cNvPr id="1358853" name="Text Box 5"/>
          <p:cNvSpPr txBox="1">
            <a:spLocks noChangeArrowheads="1"/>
          </p:cNvSpPr>
          <p:nvPr/>
        </p:nvSpPr>
        <p:spPr bwMode="auto">
          <a:xfrm>
            <a:off x="1752600" y="5486400"/>
            <a:ext cx="7086600" cy="1077913"/>
          </a:xfrm>
          <a:prstGeom prst="rect">
            <a:avLst/>
          </a:prstGeom>
          <a:solidFill>
            <a:schemeClr val="bg1"/>
          </a:solidFill>
          <a:ln w="76200">
            <a:solidFill>
              <a:srgbClr val="FF6600"/>
            </a:solidFill>
            <a:miter lim="800000"/>
            <a:headEnd/>
            <a:tailEnd/>
          </a:ln>
        </p:spPr>
        <p:txBody>
          <a:bodyPr>
            <a:spAutoFit/>
          </a:bodyPr>
          <a:lstStyle/>
          <a:p>
            <a:pPr algn="ctr"/>
            <a:r>
              <a:rPr lang="en-US" sz="3200" b="1" dirty="0">
                <a:latin typeface="Arial" panose="020B0604020202020204" pitchFamily="34" charset="0"/>
              </a:rPr>
              <a:t>OUT OF THE TRAVEL LANE,</a:t>
            </a:r>
          </a:p>
          <a:p>
            <a:pPr algn="ctr"/>
            <a:r>
              <a:rPr lang="en-US" sz="3200" b="1" dirty="0">
                <a:latin typeface="Arial" panose="020B0604020202020204" pitchFamily="34" charset="0"/>
              </a:rPr>
              <a:t>IF POSSIBLE</a:t>
            </a:r>
          </a:p>
        </p:txBody>
      </p:sp>
      <p:sp>
        <p:nvSpPr>
          <p:cNvPr id="2" name="Google Shape;74;p1">
            <a:extLst>
              <a:ext uri="{FF2B5EF4-FFF2-40B4-BE49-F238E27FC236}">
                <a16:creationId xmlns:a16="http://schemas.microsoft.com/office/drawing/2014/main" id="{4C9E6BAB-B6EB-E0BC-178C-A71781061B6C}"/>
              </a:ext>
            </a:extLst>
          </p:cNvPr>
          <p:cNvSpPr/>
          <p:nvPr/>
        </p:nvSpPr>
        <p:spPr>
          <a:xfrm>
            <a:off x="3443177" y="4874608"/>
            <a:ext cx="1371600" cy="23079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dirty="0">
                <a:solidFill>
                  <a:srgbClr val="000000"/>
                </a:solidFill>
                <a:latin typeface="Arial" panose="020B0604020202020204" pitchFamily="34" charset="0"/>
                <a:ea typeface="Open Sans"/>
                <a:cs typeface="Arial" panose="020B0604020202020204" pitchFamily="34" charset="0"/>
                <a:sym typeface="Open Sans"/>
              </a:rPr>
              <a:t>Image: FHWA</a:t>
            </a:r>
            <a:endParaRPr sz="9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2519022134"/>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358853"/>
                                        </p:tgtEl>
                                        <p:attrNameLst>
                                          <p:attrName>style.visibility</p:attrName>
                                        </p:attrNameLst>
                                      </p:cBhvr>
                                      <p:to>
                                        <p:strVal val="visible"/>
                                      </p:to>
                                    </p:set>
                                    <p:anim calcmode="lin" valueType="num">
                                      <p:cBhvr additive="base">
                                        <p:cTn id="7" dur="500" fill="hold"/>
                                        <p:tgtEl>
                                          <p:spTgt spid="1358853"/>
                                        </p:tgtEl>
                                        <p:attrNameLst>
                                          <p:attrName>ppt_x</p:attrName>
                                        </p:attrNameLst>
                                      </p:cBhvr>
                                      <p:tavLst>
                                        <p:tav tm="0">
                                          <p:val>
                                            <p:strVal val="0-#ppt_w/2"/>
                                          </p:val>
                                        </p:tav>
                                        <p:tav tm="100000">
                                          <p:val>
                                            <p:strVal val="#ppt_x"/>
                                          </p:val>
                                        </p:tav>
                                      </p:tavLst>
                                    </p:anim>
                                    <p:anim calcmode="lin" valueType="num">
                                      <p:cBhvr additive="base">
                                        <p:cTn id="8" dur="500" fill="hold"/>
                                        <p:tgtEl>
                                          <p:spTgt spid="135885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58853" grpId="0" animBg="1" autoUpdateAnimBg="0"/>
    </p:bld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3906" name="Rectangle 2"/>
          <p:cNvSpPr>
            <a:spLocks noGrp="1" noChangeArrowheads="1"/>
          </p:cNvSpPr>
          <p:nvPr>
            <p:ph type="title"/>
          </p:nvPr>
        </p:nvSpPr>
        <p:spPr/>
        <p:txBody>
          <a:bodyPr/>
          <a:lstStyle/>
          <a:p>
            <a:pPr eaLnBrk="1" hangingPunct="1">
              <a:defRPr/>
            </a:pPr>
            <a:endParaRPr lang="en-US" dirty="0"/>
          </a:p>
        </p:txBody>
      </p:sp>
      <p:sp>
        <p:nvSpPr>
          <p:cNvPr id="123907" name="Rectangle 3"/>
          <p:cNvSpPr>
            <a:spLocks noGrp="1" noChangeArrowheads="1"/>
          </p:cNvSpPr>
          <p:nvPr>
            <p:ph type="body" idx="1"/>
          </p:nvPr>
        </p:nvSpPr>
        <p:spPr/>
        <p:txBody>
          <a:bodyPr/>
          <a:lstStyle/>
          <a:p>
            <a:pPr eaLnBrk="1" hangingPunct="1"/>
            <a:endParaRPr lang="en-US" dirty="0"/>
          </a:p>
        </p:txBody>
      </p:sp>
      <p:pic>
        <p:nvPicPr>
          <p:cNvPr id="123908" name="Picture 4" descr="Arrow board behind cones in taper but not far enough in advance and with adequate shoulder area on the roadway. Cars passing the setup."/>
          <p:cNvPicPr>
            <a:picLocks noChangeAspect="1" noChangeArrowheads="1"/>
          </p:cNvPicPr>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sp>
        <p:nvSpPr>
          <p:cNvPr id="1403909" name="Rectangle 5"/>
          <p:cNvSpPr>
            <a:spLocks noChangeArrowheads="1"/>
          </p:cNvSpPr>
          <p:nvPr/>
        </p:nvSpPr>
        <p:spPr bwMode="auto">
          <a:xfrm>
            <a:off x="762000" y="-76200"/>
            <a:ext cx="8382000" cy="914400"/>
          </a:xfrm>
          <a:prstGeom prst="rect">
            <a:avLst/>
          </a:prstGeom>
          <a:solidFill>
            <a:schemeClr val="bg1"/>
          </a:solidFill>
          <a:ln w="9525">
            <a:noFill/>
            <a:miter lim="800000"/>
            <a:headEnd/>
            <a:tailEnd/>
          </a:ln>
          <a:effectLst>
            <a:outerShdw dist="28398" dir="3806097" algn="ctr" rotWithShape="0">
              <a:schemeClr val="tx2"/>
            </a:outerShdw>
          </a:effectLst>
        </p:spPr>
        <p:txBody>
          <a:bodyPr anchor="ctr"/>
          <a:lstStyle/>
          <a:p>
            <a:pPr>
              <a:defRPr/>
            </a:pPr>
            <a:r>
              <a:rPr lang="en-US" sz="3600" b="1" dirty="0">
                <a:solidFill>
                  <a:srgbClr val="008080"/>
                </a:solidFill>
                <a:latin typeface="Arial" panose="020B0604020202020204" pitchFamily="34" charset="0"/>
              </a:rPr>
              <a:t>Proper Location?</a:t>
            </a:r>
          </a:p>
        </p:txBody>
      </p:sp>
      <p:sp>
        <p:nvSpPr>
          <p:cNvPr id="2" name="Google Shape;74;p1">
            <a:extLst>
              <a:ext uri="{FF2B5EF4-FFF2-40B4-BE49-F238E27FC236}">
                <a16:creationId xmlns:a16="http://schemas.microsoft.com/office/drawing/2014/main" id="{997EC682-60C6-1826-B536-B0D5849604B8}"/>
              </a:ext>
            </a:extLst>
          </p:cNvPr>
          <p:cNvSpPr/>
          <p:nvPr/>
        </p:nvSpPr>
        <p:spPr>
          <a:xfrm>
            <a:off x="7772400" y="6178022"/>
            <a:ext cx="1371600" cy="23079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dirty="0">
                <a:solidFill>
                  <a:schemeClr val="bg1"/>
                </a:solidFill>
                <a:latin typeface="Arial" panose="020B0604020202020204" pitchFamily="34" charset="0"/>
                <a:ea typeface="Open Sans"/>
                <a:cs typeface="Arial" panose="020B0604020202020204" pitchFamily="34" charset="0"/>
                <a:sym typeface="Open Sans"/>
              </a:rPr>
              <a:t>Image: ATSSA</a:t>
            </a:r>
            <a:endParaRPr sz="900" dirty="0">
              <a:solidFill>
                <a:schemeClr val="bg1"/>
              </a:solidFill>
              <a:latin typeface="Arial" panose="020B0604020202020204" pitchFamily="34" charset="0"/>
              <a:ea typeface="Verdana"/>
              <a:cs typeface="Arial" panose="020B0604020202020204" pitchFamily="34" charset="0"/>
              <a:sym typeface="Verdana"/>
            </a:endParaRPr>
          </a:p>
        </p:txBody>
      </p:sp>
      <p:pic>
        <p:nvPicPr>
          <p:cNvPr id="3" name="Picture 4">
            <a:extLst>
              <a:ext uri="{FF2B5EF4-FFF2-40B4-BE49-F238E27FC236}">
                <a16:creationId xmlns:a16="http://schemas.microsoft.com/office/drawing/2014/main" id="{E0E4F63E-C239-D30A-A822-C16F4CBF6ABE}"/>
              </a:ext>
              <a:ext uri="{C183D7F6-B498-43B3-948B-1728B52AA6E4}">
                <adec:decorative xmlns:adec="http://schemas.microsoft.com/office/drawing/2017/decorative" val="1"/>
              </a:ext>
            </a:extLst>
          </p:cNvPr>
          <p:cNvPicPr>
            <a:picLocks noChangeAspect="1" noChangeArrowheads="1"/>
          </p:cNvPicPr>
          <p:nvPr/>
        </p:nvPicPr>
        <p:blipFill>
          <a:blip r:embed="rId4" cstate="print">
            <a:extLst>
              <a:ext uri="{BEBA8EAE-BF5A-486C-A8C5-ECC9F3942E4B}">
                <a14:imgProps xmlns:a14="http://schemas.microsoft.com/office/drawing/2010/main">
                  <a14:imgLayer r:embed="rId5">
                    <a14:imgEffect>
                      <a14:artisticBlur/>
                    </a14:imgEffect>
                  </a14:imgLayer>
                </a14:imgProps>
              </a:ext>
            </a:extLst>
          </a:blip>
          <a:srcRect l="7500" t="65555" r="86667" b="30001"/>
          <a:stretch/>
        </p:blipFill>
        <p:spPr bwMode="auto">
          <a:xfrm>
            <a:off x="685800" y="4495800"/>
            <a:ext cx="533400" cy="304800"/>
          </a:xfrm>
          <a:prstGeom prst="rect">
            <a:avLst/>
          </a:prstGeom>
          <a:noFill/>
          <a:ln w="9525">
            <a:noFill/>
            <a:miter lim="800000"/>
            <a:headEnd/>
            <a:tailEnd/>
          </a:ln>
        </p:spPr>
      </p:pic>
    </p:spTree>
    <p:extLst>
      <p:ext uri="{BB962C8B-B14F-4D97-AF65-F5344CB8AC3E}">
        <p14:creationId xmlns:p14="http://schemas.microsoft.com/office/powerpoint/2010/main" val="2135904032"/>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22" name="Rectangle 2"/>
          <p:cNvSpPr>
            <a:spLocks noGrp="1" noChangeArrowheads="1"/>
          </p:cNvSpPr>
          <p:nvPr>
            <p:ph type="title"/>
          </p:nvPr>
        </p:nvSpPr>
        <p:spPr>
          <a:xfrm>
            <a:off x="457200" y="228600"/>
            <a:ext cx="8305800" cy="1127125"/>
          </a:xfrm>
        </p:spPr>
        <p:txBody>
          <a:bodyPr/>
          <a:lstStyle/>
          <a:p>
            <a:pPr eaLnBrk="1" hangingPunct="1">
              <a:defRPr/>
            </a:pPr>
            <a:r>
              <a:rPr lang="en-US" dirty="0"/>
              <a:t>Arrow Boards Shall Not Be Used…</a:t>
            </a:r>
          </a:p>
        </p:txBody>
      </p:sp>
      <p:sp>
        <p:nvSpPr>
          <p:cNvPr id="124931" name="Rectangle 3"/>
          <p:cNvSpPr>
            <a:spLocks noGrp="1" noChangeArrowheads="1"/>
          </p:cNvSpPr>
          <p:nvPr>
            <p:ph type="body" idx="1"/>
          </p:nvPr>
        </p:nvSpPr>
        <p:spPr>
          <a:xfrm>
            <a:off x="609600" y="2043113"/>
            <a:ext cx="4038600" cy="4357687"/>
          </a:xfrm>
        </p:spPr>
        <p:txBody>
          <a:bodyPr/>
          <a:lstStyle/>
          <a:p>
            <a:pPr eaLnBrk="1" hangingPunct="1"/>
            <a:r>
              <a:rPr lang="en-US" dirty="0"/>
              <a:t>On lane shifts</a:t>
            </a:r>
          </a:p>
          <a:p>
            <a:pPr eaLnBrk="1" hangingPunct="1"/>
            <a:r>
              <a:rPr lang="en-US" dirty="0"/>
              <a:t>On two-lane roads</a:t>
            </a:r>
          </a:p>
        </p:txBody>
      </p:sp>
      <p:pic>
        <p:nvPicPr>
          <p:cNvPr id="124932" name="Picture 7" descr="Arrow board on trailer with flashing arrow to the left"/>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4572000" y="2057400"/>
            <a:ext cx="4191000" cy="3725863"/>
          </a:xfrm>
          <a:prstGeom prst="rect">
            <a:avLst/>
          </a:prstGeom>
          <a:noFill/>
          <a:ln w="9525">
            <a:noFill/>
            <a:miter lim="800000"/>
            <a:headEnd/>
            <a:tailEnd/>
          </a:ln>
        </p:spPr>
      </p:pic>
      <p:sp>
        <p:nvSpPr>
          <p:cNvPr id="124933" name="AutoShape 8" descr="No"/>
          <p:cNvSpPr>
            <a:spLocks noChangeArrowheads="1"/>
          </p:cNvSpPr>
          <p:nvPr/>
        </p:nvSpPr>
        <p:spPr bwMode="auto">
          <a:xfrm>
            <a:off x="4038600" y="3581400"/>
            <a:ext cx="2133600" cy="2286000"/>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7401" y="15493"/>
                </a:moveTo>
                <a:cubicBezTo>
                  <a:pt x="18376" y="14122"/>
                  <a:pt x="18900" y="12482"/>
                  <a:pt x="18900" y="10800"/>
                </a:cubicBezTo>
                <a:cubicBezTo>
                  <a:pt x="18900" y="6326"/>
                  <a:pt x="15273" y="2700"/>
                  <a:pt x="10800" y="2700"/>
                </a:cubicBezTo>
                <a:cubicBezTo>
                  <a:pt x="9117" y="2699"/>
                  <a:pt x="7477" y="3223"/>
                  <a:pt x="6106" y="4198"/>
                </a:cubicBezTo>
                <a:close/>
                <a:moveTo>
                  <a:pt x="4198" y="6106"/>
                </a:moveTo>
                <a:cubicBezTo>
                  <a:pt x="3223" y="7477"/>
                  <a:pt x="2700" y="9117"/>
                  <a:pt x="2700" y="10799"/>
                </a:cubicBezTo>
                <a:cubicBezTo>
                  <a:pt x="2700" y="15273"/>
                  <a:pt x="6326" y="18900"/>
                  <a:pt x="10800" y="18900"/>
                </a:cubicBezTo>
                <a:cubicBezTo>
                  <a:pt x="12482" y="18900"/>
                  <a:pt x="14122" y="18376"/>
                  <a:pt x="15493" y="17401"/>
                </a:cubicBezTo>
                <a:close/>
              </a:path>
            </a:pathLst>
          </a:custGeom>
          <a:solidFill>
            <a:srgbClr val="FF3300"/>
          </a:solidFill>
          <a:ln w="9525">
            <a:solidFill>
              <a:schemeClr val="tx1"/>
            </a:solidFill>
            <a:miter lim="800000"/>
            <a:headEnd/>
            <a:tailEnd/>
          </a:ln>
        </p:spPr>
        <p:txBody>
          <a:bodyPr wrap="none" anchor="ctr"/>
          <a:lstStyle/>
          <a:p>
            <a:endParaRPr lang="en-US" dirty="0"/>
          </a:p>
        </p:txBody>
      </p:sp>
      <p:sp>
        <p:nvSpPr>
          <p:cNvPr id="2" name="Google Shape;74;p1">
            <a:extLst>
              <a:ext uri="{FF2B5EF4-FFF2-40B4-BE49-F238E27FC236}">
                <a16:creationId xmlns:a16="http://schemas.microsoft.com/office/drawing/2014/main" id="{710F8074-E2D8-CAF4-E947-3E838839A9F2}"/>
              </a:ext>
            </a:extLst>
          </p:cNvPr>
          <p:cNvSpPr/>
          <p:nvPr/>
        </p:nvSpPr>
        <p:spPr>
          <a:xfrm>
            <a:off x="7430386" y="5762250"/>
            <a:ext cx="1371600" cy="23079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dirty="0">
                <a:solidFill>
                  <a:srgbClr val="000000"/>
                </a:solidFill>
                <a:latin typeface="Arial" panose="020B0604020202020204" pitchFamily="34" charset="0"/>
                <a:ea typeface="Open Sans"/>
                <a:cs typeface="Arial" panose="020B0604020202020204" pitchFamily="34" charset="0"/>
                <a:sym typeface="Open Sans"/>
              </a:rPr>
              <a:t>Image: ATSSA</a:t>
            </a:r>
            <a:endParaRPr sz="9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421155545"/>
      </p:ext>
    </p:extLst>
  </p:cSld>
  <p:clrMapOvr>
    <a:masterClrMapping/>
  </p:clrMapOvr>
  <p:transition/>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Rectangle 2"/>
          <p:cNvSpPr>
            <a:spLocks noGrp="1" noChangeArrowheads="1"/>
          </p:cNvSpPr>
          <p:nvPr>
            <p:ph type="body" idx="1"/>
          </p:nvPr>
        </p:nvSpPr>
        <p:spPr>
          <a:xfrm>
            <a:off x="597878" y="1752600"/>
            <a:ext cx="3886200" cy="3844925"/>
          </a:xfrm>
        </p:spPr>
        <p:txBody>
          <a:bodyPr/>
          <a:lstStyle/>
          <a:p>
            <a:pPr eaLnBrk="1" hangingPunct="1"/>
            <a:r>
              <a:rPr lang="en-US" dirty="0"/>
              <a:t>Cones</a:t>
            </a:r>
          </a:p>
          <a:p>
            <a:pPr eaLnBrk="1" hangingPunct="1"/>
            <a:r>
              <a:rPr lang="en-US" dirty="0"/>
              <a:t>Tubular markers</a:t>
            </a:r>
          </a:p>
          <a:p>
            <a:pPr eaLnBrk="1" hangingPunct="1"/>
            <a:r>
              <a:rPr lang="en-US" dirty="0"/>
              <a:t>Vertical panels</a:t>
            </a:r>
          </a:p>
          <a:p>
            <a:pPr eaLnBrk="1" hangingPunct="1"/>
            <a:r>
              <a:rPr lang="en-US" dirty="0"/>
              <a:t>Drums</a:t>
            </a:r>
          </a:p>
          <a:p>
            <a:pPr eaLnBrk="1" hangingPunct="1"/>
            <a:r>
              <a:rPr lang="en-US" dirty="0"/>
              <a:t>Barricades</a:t>
            </a:r>
          </a:p>
        </p:txBody>
      </p:sp>
      <p:sp>
        <p:nvSpPr>
          <p:cNvPr id="1273859" name="Rectangle 3"/>
          <p:cNvSpPr>
            <a:spLocks noGrp="1" noChangeArrowheads="1"/>
          </p:cNvSpPr>
          <p:nvPr>
            <p:ph type="title"/>
          </p:nvPr>
        </p:nvSpPr>
        <p:spPr>
          <a:xfrm>
            <a:off x="1676400" y="0"/>
            <a:ext cx="7467600" cy="1371600"/>
          </a:xfrm>
        </p:spPr>
        <p:txBody>
          <a:bodyPr/>
          <a:lstStyle/>
          <a:p>
            <a:pPr eaLnBrk="1" hangingPunct="1">
              <a:defRPr/>
            </a:pPr>
            <a:r>
              <a:rPr lang="en-US" dirty="0"/>
              <a:t>B3. Channelizing Devices</a:t>
            </a:r>
          </a:p>
        </p:txBody>
      </p:sp>
      <p:pic>
        <p:nvPicPr>
          <p:cNvPr id="125956" name="Picture 6" descr="cones"/>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5538788" y="1219200"/>
            <a:ext cx="1243012" cy="1600200"/>
          </a:xfrm>
          <a:prstGeom prst="rect">
            <a:avLst/>
          </a:prstGeom>
          <a:noFill/>
          <a:ln w="9525">
            <a:noFill/>
            <a:miter lim="800000"/>
            <a:headEnd/>
            <a:tailEnd/>
          </a:ln>
        </p:spPr>
      </p:pic>
      <p:pic>
        <p:nvPicPr>
          <p:cNvPr id="125957" name="Picture 7" descr="cones"/>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6681788" y="1219200"/>
            <a:ext cx="1243012" cy="1600200"/>
          </a:xfrm>
          <a:prstGeom prst="rect">
            <a:avLst/>
          </a:prstGeom>
          <a:noFill/>
          <a:ln w="9525">
            <a:noFill/>
            <a:miter lim="800000"/>
            <a:headEnd/>
            <a:tailEnd/>
          </a:ln>
        </p:spPr>
      </p:pic>
      <p:pic>
        <p:nvPicPr>
          <p:cNvPr id="125958" name="Picture 9" descr="Orange and white drums, cones, and barricades"/>
          <p:cNvPicPr>
            <a:picLocks noChangeAspect="1" noChangeArrowheads="1"/>
          </p:cNvPicPr>
          <p:nvPr/>
        </p:nvPicPr>
        <p:blipFill>
          <a:blip r:embed="rId4" cstate="print"/>
          <a:srcRect/>
          <a:stretch>
            <a:fillRect/>
          </a:stretch>
        </p:blipFill>
        <p:spPr bwMode="auto">
          <a:xfrm>
            <a:off x="4648200" y="2781300"/>
            <a:ext cx="4267200" cy="3086100"/>
          </a:xfrm>
          <a:prstGeom prst="rect">
            <a:avLst/>
          </a:prstGeom>
          <a:noFill/>
          <a:ln w="9525">
            <a:noFill/>
            <a:miter lim="800000"/>
            <a:headEnd/>
            <a:tailEnd/>
          </a:ln>
        </p:spPr>
      </p:pic>
      <p:sp>
        <p:nvSpPr>
          <p:cNvPr id="7" name="Rectangle 39">
            <a:extLst>
              <a:ext uri="{FF2B5EF4-FFF2-40B4-BE49-F238E27FC236}">
                <a16:creationId xmlns:a16="http://schemas.microsoft.com/office/drawing/2014/main" id="{69955CC8-929E-4413-8D57-A6B1C20D1DDC}"/>
              </a:ext>
            </a:extLst>
          </p:cNvPr>
          <p:cNvSpPr>
            <a:spLocks noChangeArrowheads="1"/>
          </p:cNvSpPr>
          <p:nvPr/>
        </p:nvSpPr>
        <p:spPr bwMode="auto">
          <a:xfrm>
            <a:off x="381000" y="325437"/>
            <a:ext cx="1143000" cy="838200"/>
          </a:xfrm>
          <a:prstGeom prst="rect">
            <a:avLst/>
          </a:prstGeom>
          <a:solidFill>
            <a:schemeClr val="bg1"/>
          </a:solidFill>
          <a:ln w="57150">
            <a:solidFill>
              <a:srgbClr val="C00000"/>
            </a:solidFill>
            <a:miter lim="800000"/>
            <a:headEnd/>
            <a:tailEnd/>
          </a:ln>
        </p:spPr>
        <p:txBody>
          <a:bodyPr wrap="none" anchor="ctr"/>
          <a:lstStyle/>
          <a:p>
            <a:pPr algn="ctr"/>
            <a:r>
              <a:rPr lang="en-US" sz="4000" b="1" i="1" dirty="0">
                <a:latin typeface="Arial" panose="020B0604020202020204" pitchFamily="34" charset="0"/>
              </a:rPr>
              <a:t>100</a:t>
            </a:r>
          </a:p>
        </p:txBody>
      </p:sp>
      <p:sp>
        <p:nvSpPr>
          <p:cNvPr id="2" name="Google Shape;74;p1">
            <a:extLst>
              <a:ext uri="{FF2B5EF4-FFF2-40B4-BE49-F238E27FC236}">
                <a16:creationId xmlns:a16="http://schemas.microsoft.com/office/drawing/2014/main" id="{0ED84E0A-6898-A6E1-6B79-2E0DDA71C656}"/>
              </a:ext>
            </a:extLst>
          </p:cNvPr>
          <p:cNvSpPr/>
          <p:nvPr/>
        </p:nvSpPr>
        <p:spPr>
          <a:xfrm>
            <a:off x="7772400" y="5862084"/>
            <a:ext cx="1371600" cy="23079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dirty="0">
                <a:solidFill>
                  <a:srgbClr val="000000"/>
                </a:solidFill>
                <a:latin typeface="Arial" panose="020B0604020202020204" pitchFamily="34" charset="0"/>
                <a:ea typeface="Open Sans"/>
                <a:cs typeface="Arial" panose="020B0604020202020204" pitchFamily="34" charset="0"/>
                <a:sym typeface="Open Sans"/>
              </a:rPr>
              <a:t>Images: ATSSA</a:t>
            </a:r>
            <a:endParaRPr sz="9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2189802526"/>
      </p:ext>
    </p:extLst>
  </p:cSld>
  <p:clrMapOvr>
    <a:masterClrMapping/>
  </p:clrMapOvr>
  <p:transition/>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1378" name="Rectangle 2"/>
          <p:cNvSpPr>
            <a:spLocks noGrp="1" noChangeArrowheads="1"/>
          </p:cNvSpPr>
          <p:nvPr>
            <p:ph type="title"/>
          </p:nvPr>
        </p:nvSpPr>
        <p:spPr>
          <a:xfrm>
            <a:off x="381000" y="152400"/>
            <a:ext cx="8763000" cy="1295400"/>
          </a:xfrm>
        </p:spPr>
        <p:txBody>
          <a:bodyPr/>
          <a:lstStyle/>
          <a:p>
            <a:pPr eaLnBrk="1" hangingPunct="1">
              <a:defRPr/>
            </a:pPr>
            <a:r>
              <a:rPr lang="en-US" dirty="0"/>
              <a:t>Functions of</a:t>
            </a:r>
            <a:br>
              <a:rPr lang="en-US" dirty="0"/>
            </a:br>
            <a:r>
              <a:rPr lang="en-US" dirty="0"/>
              <a:t>Channelizing Devices</a:t>
            </a:r>
          </a:p>
        </p:txBody>
      </p:sp>
      <p:grpSp>
        <p:nvGrpSpPr>
          <p:cNvPr id="2" name="Group 3" descr="Secondary Function --&gt; Protection"/>
          <p:cNvGrpSpPr>
            <a:grpSpLocks/>
          </p:cNvGrpSpPr>
          <p:nvPr/>
        </p:nvGrpSpPr>
        <p:grpSpPr bwMode="auto">
          <a:xfrm>
            <a:off x="5715000" y="1295400"/>
            <a:ext cx="3200400" cy="3429000"/>
            <a:chOff x="960" y="1968"/>
            <a:chExt cx="2016" cy="2160"/>
          </a:xfrm>
          <a:solidFill>
            <a:schemeClr val="bg1"/>
          </a:solidFill>
        </p:grpSpPr>
        <p:sp>
          <p:nvSpPr>
            <p:cNvPr id="126983" name="AutoShape 4"/>
            <p:cNvSpPr>
              <a:spLocks noChangeArrowheads="1"/>
            </p:cNvSpPr>
            <p:nvPr/>
          </p:nvSpPr>
          <p:spPr bwMode="auto">
            <a:xfrm>
              <a:off x="1104" y="2880"/>
              <a:ext cx="1488" cy="1248"/>
            </a:xfrm>
            <a:prstGeom prst="upArrowCallout">
              <a:avLst>
                <a:gd name="adj1" fmla="val 29808"/>
                <a:gd name="adj2" fmla="val 29808"/>
                <a:gd name="adj3" fmla="val 16667"/>
                <a:gd name="adj4" fmla="val 66667"/>
              </a:avLst>
            </a:prstGeom>
            <a:grpFill/>
            <a:ln w="9525">
              <a:solidFill>
                <a:srgbClr val="000000"/>
              </a:solidFill>
              <a:miter lim="800000"/>
              <a:headEnd/>
              <a:tailEnd/>
            </a:ln>
          </p:spPr>
          <p:txBody>
            <a:bodyPr wrap="none" anchor="ctr"/>
            <a:lstStyle/>
            <a:p>
              <a:pPr algn="ctr"/>
              <a:r>
                <a:rPr lang="en-US" sz="3600" b="1" dirty="0">
                  <a:solidFill>
                    <a:srgbClr val="000000"/>
                  </a:solidFill>
                  <a:latin typeface="Arial" panose="020B0604020202020204" pitchFamily="34" charset="0"/>
                </a:rPr>
                <a:t>Secondary</a:t>
              </a:r>
            </a:p>
            <a:p>
              <a:pPr algn="ctr"/>
              <a:r>
                <a:rPr lang="en-US" sz="3600" b="1" dirty="0">
                  <a:solidFill>
                    <a:srgbClr val="000000"/>
                  </a:solidFill>
                  <a:latin typeface="Arial" panose="020B0604020202020204" pitchFamily="34" charset="0"/>
                </a:rPr>
                <a:t>function</a:t>
              </a:r>
            </a:p>
          </p:txBody>
        </p:sp>
        <p:sp>
          <p:nvSpPr>
            <p:cNvPr id="126984" name="WordArt 5"/>
            <p:cNvSpPr>
              <a:spLocks noChangeArrowheads="1" noChangeShapeType="1" noTextEdit="1"/>
            </p:cNvSpPr>
            <p:nvPr/>
          </p:nvSpPr>
          <p:spPr bwMode="auto">
            <a:xfrm>
              <a:off x="960" y="1968"/>
              <a:ext cx="2016" cy="816"/>
            </a:xfrm>
            <a:prstGeom prst="rect">
              <a:avLst/>
            </a:prstGeom>
            <a:grpFill/>
          </p:spPr>
          <p:txBody>
            <a:bodyPr wrap="none" fromWordArt="1">
              <a:prstTxWarp prst="textPlain">
                <a:avLst>
                  <a:gd name="adj" fmla="val 50000"/>
                </a:avLst>
              </a:prstTxWarp>
            </a:bodyPr>
            <a:lstStyle/>
            <a:p>
              <a:pPr algn="ctr"/>
              <a:r>
                <a:rPr lang="en-US" sz="3600" b="1" kern="10" dirty="0">
                  <a:ln w="9525">
                    <a:solidFill>
                      <a:srgbClr val="FF0000"/>
                    </a:solidFill>
                    <a:miter lim="800000"/>
                    <a:headEnd/>
                    <a:tailEnd/>
                  </a:ln>
                  <a:solidFill>
                    <a:srgbClr val="FFFF00"/>
                  </a:solidFill>
                  <a:effectLst>
                    <a:outerShdw dist="35921" dir="2700000" algn="ctr" rotWithShape="0">
                      <a:srgbClr val="808080">
                        <a:alpha val="79999"/>
                      </a:srgbClr>
                    </a:outerShdw>
                  </a:effectLst>
                  <a:latin typeface="Arial Black"/>
                </a:rPr>
                <a:t>PROTECTION</a:t>
              </a:r>
            </a:p>
          </p:txBody>
        </p:sp>
      </p:grpSp>
      <p:grpSp>
        <p:nvGrpSpPr>
          <p:cNvPr id="3" name="Group 6" descr="Main functin --&gt; Channelization"/>
          <p:cNvGrpSpPr>
            <a:grpSpLocks/>
          </p:cNvGrpSpPr>
          <p:nvPr/>
        </p:nvGrpSpPr>
        <p:grpSpPr bwMode="auto">
          <a:xfrm>
            <a:off x="381000" y="1981200"/>
            <a:ext cx="5029200" cy="3429000"/>
            <a:chOff x="2256" y="1152"/>
            <a:chExt cx="3168" cy="2160"/>
          </a:xfrm>
          <a:solidFill>
            <a:schemeClr val="bg1"/>
          </a:solidFill>
        </p:grpSpPr>
        <p:sp>
          <p:nvSpPr>
            <p:cNvPr id="126981" name="AutoShape 7"/>
            <p:cNvSpPr>
              <a:spLocks noChangeArrowheads="1"/>
            </p:cNvSpPr>
            <p:nvPr/>
          </p:nvSpPr>
          <p:spPr bwMode="auto">
            <a:xfrm>
              <a:off x="3264" y="2064"/>
              <a:ext cx="1488" cy="1248"/>
            </a:xfrm>
            <a:prstGeom prst="upArrowCallout">
              <a:avLst>
                <a:gd name="adj1" fmla="val 29808"/>
                <a:gd name="adj2" fmla="val 30768"/>
                <a:gd name="adj3" fmla="val 16667"/>
                <a:gd name="adj4" fmla="val 66667"/>
              </a:avLst>
            </a:prstGeom>
            <a:grpFill/>
            <a:ln w="9525">
              <a:solidFill>
                <a:srgbClr val="000000"/>
              </a:solidFill>
              <a:miter lim="800000"/>
              <a:headEnd/>
              <a:tailEnd/>
            </a:ln>
          </p:spPr>
          <p:txBody>
            <a:bodyPr wrap="none" anchor="ctr"/>
            <a:lstStyle/>
            <a:p>
              <a:pPr algn="ctr"/>
              <a:r>
                <a:rPr lang="en-US" sz="3600" b="1" dirty="0">
                  <a:solidFill>
                    <a:srgbClr val="000000"/>
                  </a:solidFill>
                  <a:latin typeface="Arial" panose="020B0604020202020204" pitchFamily="34" charset="0"/>
                </a:rPr>
                <a:t>Main</a:t>
              </a:r>
            </a:p>
            <a:p>
              <a:pPr algn="ctr"/>
              <a:r>
                <a:rPr lang="en-US" sz="3600" b="1" dirty="0">
                  <a:solidFill>
                    <a:srgbClr val="000000"/>
                  </a:solidFill>
                  <a:latin typeface="Arial" panose="020B0604020202020204" pitchFamily="34" charset="0"/>
                </a:rPr>
                <a:t>function</a:t>
              </a:r>
            </a:p>
          </p:txBody>
        </p:sp>
        <p:sp>
          <p:nvSpPr>
            <p:cNvPr id="126982" name="WordArt 8" descr="Main function --&gt;. Channelization"/>
            <p:cNvSpPr>
              <a:spLocks noChangeArrowheads="1" noChangeShapeType="1" noTextEdit="1"/>
            </p:cNvSpPr>
            <p:nvPr/>
          </p:nvSpPr>
          <p:spPr bwMode="auto">
            <a:xfrm>
              <a:off x="2256" y="1152"/>
              <a:ext cx="3168" cy="816"/>
            </a:xfrm>
            <a:prstGeom prst="rect">
              <a:avLst/>
            </a:prstGeom>
            <a:grpFill/>
          </p:spPr>
          <p:txBody>
            <a:bodyPr wrap="none" fromWordArt="1">
              <a:prstTxWarp prst="textPlain">
                <a:avLst>
                  <a:gd name="adj" fmla="val 50000"/>
                </a:avLst>
              </a:prstTxWarp>
            </a:bodyPr>
            <a:lstStyle/>
            <a:p>
              <a:pPr algn="ctr"/>
              <a:r>
                <a:rPr lang="en-US" sz="3600" b="1" kern="10" dirty="0">
                  <a:ln w="9525">
                    <a:solidFill>
                      <a:srgbClr val="FF0000"/>
                    </a:solidFill>
                    <a:miter lim="800000"/>
                    <a:headEnd/>
                    <a:tailEnd/>
                  </a:ln>
                  <a:solidFill>
                    <a:srgbClr val="FFFF00"/>
                  </a:solidFill>
                  <a:effectLst>
                    <a:outerShdw dist="35921" dir="2700000" algn="ctr" rotWithShape="0">
                      <a:srgbClr val="808080">
                        <a:alpha val="79999"/>
                      </a:srgbClr>
                    </a:outerShdw>
                  </a:effectLst>
                  <a:latin typeface="Arial Black"/>
                </a:rPr>
                <a:t>CHANNELIZATION</a:t>
              </a:r>
            </a:p>
          </p:txBody>
        </p:sp>
      </p:grpSp>
    </p:spTree>
    <p:extLst>
      <p:ext uri="{BB962C8B-B14F-4D97-AF65-F5344CB8AC3E}">
        <p14:creationId xmlns:p14="http://schemas.microsoft.com/office/powerpoint/2010/main" val="597454619"/>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499"/>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499"/>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3490" name="Rectangle 2"/>
          <p:cNvSpPr>
            <a:spLocks noGrp="1" noChangeArrowheads="1"/>
          </p:cNvSpPr>
          <p:nvPr>
            <p:ph type="title"/>
          </p:nvPr>
        </p:nvSpPr>
        <p:spPr>
          <a:xfrm>
            <a:off x="1828800" y="304800"/>
            <a:ext cx="7315200" cy="762000"/>
          </a:xfrm>
        </p:spPr>
        <p:txBody>
          <a:bodyPr/>
          <a:lstStyle/>
          <a:p>
            <a:pPr eaLnBrk="1" hangingPunct="1">
              <a:defRPr/>
            </a:pPr>
            <a:r>
              <a:rPr lang="en-US" dirty="0"/>
              <a:t>B4. Warning Lights</a:t>
            </a:r>
          </a:p>
        </p:txBody>
      </p:sp>
      <p:sp>
        <p:nvSpPr>
          <p:cNvPr id="128003" name="Rectangle 3"/>
          <p:cNvSpPr>
            <a:spLocks noGrp="1" noChangeArrowheads="1"/>
          </p:cNvSpPr>
          <p:nvPr>
            <p:ph type="body" idx="1"/>
          </p:nvPr>
        </p:nvSpPr>
        <p:spPr>
          <a:xfrm>
            <a:off x="228600" y="1752600"/>
            <a:ext cx="5410200" cy="4495800"/>
          </a:xfrm>
        </p:spPr>
        <p:txBody>
          <a:bodyPr/>
          <a:lstStyle/>
          <a:p>
            <a:pPr eaLnBrk="1" hangingPunct="1"/>
            <a:r>
              <a:rPr lang="en-US" dirty="0"/>
              <a:t>Included in MUTCD</a:t>
            </a:r>
          </a:p>
          <a:p>
            <a:pPr lvl="1" eaLnBrk="1" hangingPunct="1"/>
            <a:r>
              <a:rPr lang="en-US" dirty="0"/>
              <a:t>Only a few states use them</a:t>
            </a:r>
          </a:p>
          <a:p>
            <a:pPr eaLnBrk="1" hangingPunct="1"/>
            <a:r>
              <a:rPr lang="en-US" dirty="0"/>
              <a:t>Types</a:t>
            </a:r>
          </a:p>
          <a:p>
            <a:pPr lvl="1" eaLnBrk="1" hangingPunct="1"/>
            <a:r>
              <a:rPr lang="en-US" dirty="0"/>
              <a:t>A - Low-intensity flashing</a:t>
            </a:r>
          </a:p>
          <a:p>
            <a:pPr lvl="1" eaLnBrk="1" hangingPunct="1"/>
            <a:r>
              <a:rPr lang="en-US" dirty="0"/>
              <a:t>B - High-intensity flashing</a:t>
            </a:r>
          </a:p>
          <a:p>
            <a:pPr lvl="1" eaLnBrk="1" hangingPunct="1"/>
            <a:r>
              <a:rPr lang="en-US" dirty="0"/>
              <a:t>C - Low-intensity steady-burn</a:t>
            </a:r>
          </a:p>
          <a:p>
            <a:pPr lvl="1" eaLnBrk="1" hangingPunct="1"/>
            <a:r>
              <a:rPr lang="en-US" dirty="0"/>
              <a:t>D – 360-degree</a:t>
            </a:r>
            <a:endParaRPr lang="en-US" sz="2400" dirty="0"/>
          </a:p>
        </p:txBody>
      </p:sp>
      <p:pic>
        <p:nvPicPr>
          <p:cNvPr id="2" name="Picture 1" descr="Yellow Warning Light Example">
            <a:extLst>
              <a:ext uri="{FF2B5EF4-FFF2-40B4-BE49-F238E27FC236}">
                <a16:creationId xmlns:a16="http://schemas.microsoft.com/office/drawing/2014/main" id="{C3911F7D-11D1-4AA3-93AE-DFFB9B8AA1A4}"/>
              </a:ext>
            </a:extLst>
          </p:cNvPr>
          <p:cNvPicPr>
            <a:picLocks noChangeAspect="1"/>
          </p:cNvPicPr>
          <p:nvPr/>
        </p:nvPicPr>
        <p:blipFill>
          <a:blip r:embed="rId3"/>
          <a:stretch>
            <a:fillRect/>
          </a:stretch>
        </p:blipFill>
        <p:spPr>
          <a:xfrm>
            <a:off x="6019800" y="2096903"/>
            <a:ext cx="2514600" cy="2664193"/>
          </a:xfrm>
          <a:prstGeom prst="rect">
            <a:avLst/>
          </a:prstGeom>
        </p:spPr>
      </p:pic>
      <p:sp>
        <p:nvSpPr>
          <p:cNvPr id="5" name="Rectangle 39">
            <a:extLst>
              <a:ext uri="{FF2B5EF4-FFF2-40B4-BE49-F238E27FC236}">
                <a16:creationId xmlns:a16="http://schemas.microsoft.com/office/drawing/2014/main" id="{22EBAF57-3A3E-4476-816E-C51CDE38B402}"/>
              </a:ext>
            </a:extLst>
          </p:cNvPr>
          <p:cNvSpPr>
            <a:spLocks noChangeArrowheads="1"/>
          </p:cNvSpPr>
          <p:nvPr/>
        </p:nvSpPr>
        <p:spPr bwMode="auto">
          <a:xfrm>
            <a:off x="381000" y="325437"/>
            <a:ext cx="1143000" cy="838200"/>
          </a:xfrm>
          <a:prstGeom prst="rect">
            <a:avLst/>
          </a:prstGeom>
          <a:solidFill>
            <a:schemeClr val="bg1"/>
          </a:solidFill>
          <a:ln w="57150">
            <a:solidFill>
              <a:srgbClr val="C00000"/>
            </a:solidFill>
            <a:miter lim="800000"/>
            <a:headEnd/>
            <a:tailEnd/>
          </a:ln>
        </p:spPr>
        <p:txBody>
          <a:bodyPr wrap="none" anchor="ctr"/>
          <a:lstStyle/>
          <a:p>
            <a:pPr algn="ctr"/>
            <a:r>
              <a:rPr lang="en-US" sz="4000" b="1" i="1" dirty="0">
                <a:latin typeface="Arial" panose="020B0604020202020204" pitchFamily="34" charset="0"/>
              </a:rPr>
              <a:t>110</a:t>
            </a:r>
          </a:p>
        </p:txBody>
      </p:sp>
      <p:sp>
        <p:nvSpPr>
          <p:cNvPr id="3" name="Google Shape;74;p1">
            <a:extLst>
              <a:ext uri="{FF2B5EF4-FFF2-40B4-BE49-F238E27FC236}">
                <a16:creationId xmlns:a16="http://schemas.microsoft.com/office/drawing/2014/main" id="{EA6EE81E-2124-961E-FF68-0496F91A1916}"/>
              </a:ext>
            </a:extLst>
          </p:cNvPr>
          <p:cNvSpPr/>
          <p:nvPr/>
        </p:nvSpPr>
        <p:spPr>
          <a:xfrm>
            <a:off x="7566837" y="4876800"/>
            <a:ext cx="1371600" cy="23079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dirty="0">
                <a:solidFill>
                  <a:srgbClr val="000000"/>
                </a:solidFill>
                <a:latin typeface="Arial" panose="020B0604020202020204" pitchFamily="34" charset="0"/>
                <a:ea typeface="Open Sans"/>
                <a:cs typeface="Arial" panose="020B0604020202020204" pitchFamily="34" charset="0"/>
                <a:sym typeface="Open Sans"/>
              </a:rPr>
              <a:t>Image: ATSSA</a:t>
            </a:r>
            <a:endParaRPr sz="9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103078092"/>
      </p:ext>
    </p:extLst>
  </p:cSld>
  <p:clrMapOvr>
    <a:masterClrMapping/>
  </p:clrMapOvr>
  <p:transition/>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4514" name="Rectangle 2"/>
          <p:cNvSpPr>
            <a:spLocks noGrp="1" noChangeArrowheads="1"/>
          </p:cNvSpPr>
          <p:nvPr>
            <p:ph type="title"/>
          </p:nvPr>
        </p:nvSpPr>
        <p:spPr>
          <a:xfrm>
            <a:off x="381000" y="304800"/>
            <a:ext cx="8229600" cy="685800"/>
          </a:xfrm>
        </p:spPr>
        <p:txBody>
          <a:bodyPr/>
          <a:lstStyle/>
          <a:p>
            <a:pPr eaLnBrk="1" hangingPunct="1">
              <a:defRPr/>
            </a:pPr>
            <a:r>
              <a:rPr lang="en-US" dirty="0"/>
              <a:t>Type A Warning Lights</a:t>
            </a:r>
          </a:p>
        </p:txBody>
      </p:sp>
      <p:sp>
        <p:nvSpPr>
          <p:cNvPr id="129027" name="Rectangle 3"/>
          <p:cNvSpPr>
            <a:spLocks noGrp="1" noChangeArrowheads="1"/>
          </p:cNvSpPr>
          <p:nvPr>
            <p:ph type="body" idx="1"/>
          </p:nvPr>
        </p:nvSpPr>
        <p:spPr>
          <a:xfrm>
            <a:off x="346364" y="1530927"/>
            <a:ext cx="4225636" cy="5029200"/>
          </a:xfrm>
        </p:spPr>
        <p:txBody>
          <a:bodyPr/>
          <a:lstStyle/>
          <a:p>
            <a:pPr eaLnBrk="1" hangingPunct="1"/>
            <a:r>
              <a:rPr lang="en-US" dirty="0"/>
              <a:t>Alternating</a:t>
            </a:r>
          </a:p>
          <a:p>
            <a:pPr eaLnBrk="1" hangingPunct="1"/>
            <a:r>
              <a:rPr lang="en-US" dirty="0"/>
              <a:t>Low intensity flashing</a:t>
            </a:r>
          </a:p>
          <a:p>
            <a:pPr eaLnBrk="1" hangingPunct="1"/>
            <a:r>
              <a:rPr lang="en-US" dirty="0"/>
              <a:t>To mark</a:t>
            </a:r>
          </a:p>
          <a:p>
            <a:pPr lvl="1" eaLnBrk="1" hangingPunct="1"/>
            <a:r>
              <a:rPr lang="en-US" dirty="0"/>
              <a:t>Hazards</a:t>
            </a:r>
          </a:p>
          <a:p>
            <a:pPr lvl="1" eaLnBrk="1" hangingPunct="1"/>
            <a:r>
              <a:rPr lang="en-US" dirty="0"/>
              <a:t>Obstructions adjacent to the roadway</a:t>
            </a:r>
          </a:p>
        </p:txBody>
      </p:sp>
      <p:pic>
        <p:nvPicPr>
          <p:cNvPr id="2" name="Picture 1" descr="Type A Warning Light with circular orange lens">
            <a:extLst>
              <a:ext uri="{FF2B5EF4-FFF2-40B4-BE49-F238E27FC236}">
                <a16:creationId xmlns:a16="http://schemas.microsoft.com/office/drawing/2014/main" id="{E37FAF33-86BC-4019-AC20-B7506DDE8DA4}"/>
              </a:ext>
            </a:extLst>
          </p:cNvPr>
          <p:cNvPicPr>
            <a:picLocks noChangeAspect="1"/>
          </p:cNvPicPr>
          <p:nvPr/>
        </p:nvPicPr>
        <p:blipFill>
          <a:blip r:embed="rId3"/>
          <a:stretch>
            <a:fillRect/>
          </a:stretch>
        </p:blipFill>
        <p:spPr>
          <a:xfrm>
            <a:off x="4876800" y="1420849"/>
            <a:ext cx="2905125" cy="4016302"/>
          </a:xfrm>
          <a:prstGeom prst="rect">
            <a:avLst/>
          </a:prstGeom>
        </p:spPr>
      </p:pic>
      <p:sp>
        <p:nvSpPr>
          <p:cNvPr id="3" name="Google Shape;74;p1">
            <a:extLst>
              <a:ext uri="{FF2B5EF4-FFF2-40B4-BE49-F238E27FC236}">
                <a16:creationId xmlns:a16="http://schemas.microsoft.com/office/drawing/2014/main" id="{0CDC00DA-DC3F-A417-7DE9-D1AA42780AD4}"/>
              </a:ext>
            </a:extLst>
          </p:cNvPr>
          <p:cNvSpPr/>
          <p:nvPr/>
        </p:nvSpPr>
        <p:spPr>
          <a:xfrm>
            <a:off x="6781800" y="5465504"/>
            <a:ext cx="1371600" cy="23079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dirty="0">
                <a:solidFill>
                  <a:srgbClr val="000000"/>
                </a:solidFill>
                <a:latin typeface="Arial" panose="020B0604020202020204" pitchFamily="34" charset="0"/>
                <a:ea typeface="Open Sans"/>
                <a:cs typeface="Arial" panose="020B0604020202020204" pitchFamily="34" charset="0"/>
                <a:sym typeface="Open Sans"/>
              </a:rPr>
              <a:t>Image: ATSSA</a:t>
            </a:r>
            <a:endParaRPr sz="9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832898107"/>
      </p:ext>
    </p:extLst>
  </p:cSld>
  <p:clrMapOvr>
    <a:masterClrMapping/>
  </p:clrMapOvr>
  <p:transition/>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5538" name="Rectangle 2"/>
          <p:cNvSpPr>
            <a:spLocks noGrp="1" noChangeArrowheads="1"/>
          </p:cNvSpPr>
          <p:nvPr>
            <p:ph type="title"/>
          </p:nvPr>
        </p:nvSpPr>
        <p:spPr>
          <a:xfrm>
            <a:off x="381000" y="304800"/>
            <a:ext cx="8763000" cy="762000"/>
          </a:xfrm>
        </p:spPr>
        <p:txBody>
          <a:bodyPr/>
          <a:lstStyle/>
          <a:p>
            <a:pPr eaLnBrk="1" hangingPunct="1">
              <a:defRPr/>
            </a:pPr>
            <a:r>
              <a:rPr lang="en-US" dirty="0"/>
              <a:t>Type B Warning Lights</a:t>
            </a:r>
          </a:p>
        </p:txBody>
      </p:sp>
      <p:sp>
        <p:nvSpPr>
          <p:cNvPr id="130051" name="Rectangle 3"/>
          <p:cNvSpPr>
            <a:spLocks noGrp="1" noChangeArrowheads="1"/>
          </p:cNvSpPr>
          <p:nvPr>
            <p:ph type="body" idx="1"/>
          </p:nvPr>
        </p:nvSpPr>
        <p:spPr>
          <a:xfrm>
            <a:off x="609600" y="1676400"/>
            <a:ext cx="4572000" cy="5181600"/>
          </a:xfrm>
        </p:spPr>
        <p:txBody>
          <a:bodyPr/>
          <a:lstStyle/>
          <a:p>
            <a:pPr eaLnBrk="1" hangingPunct="1"/>
            <a:r>
              <a:rPr lang="en-US" dirty="0"/>
              <a:t>Bright</a:t>
            </a:r>
          </a:p>
          <a:p>
            <a:pPr eaLnBrk="1" hangingPunct="1"/>
            <a:r>
              <a:rPr lang="en-US" dirty="0"/>
              <a:t>High intensity flashing</a:t>
            </a:r>
          </a:p>
          <a:p>
            <a:pPr eaLnBrk="1" hangingPunct="1"/>
            <a:r>
              <a:rPr lang="en-US" dirty="0"/>
              <a:t>Visible from 1,000’ without sun behind</a:t>
            </a:r>
          </a:p>
          <a:p>
            <a:pPr eaLnBrk="1" hangingPunct="1"/>
            <a:r>
              <a:rPr lang="en-US" dirty="0"/>
              <a:t>Mounted on advanced warning signs</a:t>
            </a:r>
          </a:p>
        </p:txBody>
      </p:sp>
      <p:pic>
        <p:nvPicPr>
          <p:cNvPr id="130052" name="Picture 5" descr="Road Work Ahead sign with light and flag on top of post mounted sign"/>
          <p:cNvPicPr>
            <a:picLocks noChangeAspect="1" noChangeArrowheads="1"/>
          </p:cNvPicPr>
          <p:nvPr/>
        </p:nvPicPr>
        <p:blipFill>
          <a:blip r:embed="rId3" cstate="print"/>
          <a:srcRect/>
          <a:stretch>
            <a:fillRect/>
          </a:stretch>
        </p:blipFill>
        <p:spPr bwMode="auto">
          <a:xfrm>
            <a:off x="5334000" y="1219200"/>
            <a:ext cx="3314700" cy="4419600"/>
          </a:xfrm>
          <a:prstGeom prst="rect">
            <a:avLst/>
          </a:prstGeom>
          <a:noFill/>
          <a:ln w="9525">
            <a:noFill/>
            <a:miter lim="800000"/>
            <a:headEnd/>
            <a:tailEnd/>
          </a:ln>
        </p:spPr>
      </p:pic>
      <p:sp>
        <p:nvSpPr>
          <p:cNvPr id="130053" name="AutoShape 8"/>
          <p:cNvSpPr>
            <a:spLocks noChangeArrowheads="1"/>
          </p:cNvSpPr>
          <p:nvPr/>
        </p:nvSpPr>
        <p:spPr bwMode="auto">
          <a:xfrm>
            <a:off x="4610100" y="1205345"/>
            <a:ext cx="1447800" cy="471055"/>
          </a:xfrm>
          <a:prstGeom prst="wedgeRectCallout">
            <a:avLst>
              <a:gd name="adj1" fmla="val 24030"/>
              <a:gd name="adj2" fmla="val 201492"/>
            </a:avLst>
          </a:prstGeom>
          <a:solidFill>
            <a:schemeClr val="bg1"/>
          </a:solidFill>
          <a:ln w="9525">
            <a:solidFill>
              <a:schemeClr val="tx1"/>
            </a:solidFill>
            <a:miter lim="800000"/>
            <a:headEnd/>
            <a:tailEnd/>
          </a:ln>
        </p:spPr>
        <p:txBody>
          <a:bodyPr/>
          <a:lstStyle/>
          <a:p>
            <a:pPr algn="ctr"/>
            <a:r>
              <a:rPr lang="en-US" sz="2800" dirty="0">
                <a:latin typeface="Arial" panose="020B0604020202020204" pitchFamily="34" charset="0"/>
              </a:rPr>
              <a:t>Type B!</a:t>
            </a:r>
          </a:p>
        </p:txBody>
      </p:sp>
      <p:sp>
        <p:nvSpPr>
          <p:cNvPr id="2" name="Google Shape;74;p1">
            <a:extLst>
              <a:ext uri="{FF2B5EF4-FFF2-40B4-BE49-F238E27FC236}">
                <a16:creationId xmlns:a16="http://schemas.microsoft.com/office/drawing/2014/main" id="{97A483AE-2E0B-E64B-5DC5-D64C74557815}"/>
              </a:ext>
            </a:extLst>
          </p:cNvPr>
          <p:cNvSpPr/>
          <p:nvPr/>
        </p:nvSpPr>
        <p:spPr>
          <a:xfrm>
            <a:off x="7715693" y="5652655"/>
            <a:ext cx="1371600" cy="23079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dirty="0">
                <a:solidFill>
                  <a:srgbClr val="000000"/>
                </a:solidFill>
                <a:latin typeface="Arial" panose="020B0604020202020204" pitchFamily="34" charset="0"/>
                <a:ea typeface="Open Sans"/>
                <a:cs typeface="Arial" panose="020B0604020202020204" pitchFamily="34" charset="0"/>
                <a:sym typeface="Open Sans"/>
              </a:rPr>
              <a:t>Image: ATSSA</a:t>
            </a:r>
            <a:endParaRPr sz="9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536555019"/>
      </p:ext>
    </p:extLst>
  </p:cSld>
  <p:clrMapOvr>
    <a:masterClrMapping/>
  </p:clrMapOvr>
  <p:transition/>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6562" name="Rectangle 2"/>
          <p:cNvSpPr>
            <a:spLocks noGrp="1" noChangeArrowheads="1"/>
          </p:cNvSpPr>
          <p:nvPr>
            <p:ph type="title"/>
          </p:nvPr>
        </p:nvSpPr>
        <p:spPr>
          <a:xfrm>
            <a:off x="457200" y="152400"/>
            <a:ext cx="8686800" cy="1004888"/>
          </a:xfrm>
        </p:spPr>
        <p:txBody>
          <a:bodyPr/>
          <a:lstStyle/>
          <a:p>
            <a:pPr eaLnBrk="1" hangingPunct="1">
              <a:defRPr/>
            </a:pPr>
            <a:r>
              <a:rPr lang="en-US" dirty="0"/>
              <a:t>Type C  (and D) Warning Lights</a:t>
            </a:r>
          </a:p>
        </p:txBody>
      </p:sp>
      <p:sp>
        <p:nvSpPr>
          <p:cNvPr id="131075" name="Rectangle 3"/>
          <p:cNvSpPr>
            <a:spLocks noGrp="1" noChangeArrowheads="1"/>
          </p:cNvSpPr>
          <p:nvPr>
            <p:ph type="body" idx="1"/>
          </p:nvPr>
        </p:nvSpPr>
        <p:spPr>
          <a:xfrm>
            <a:off x="609600" y="1828800"/>
            <a:ext cx="4343400" cy="4724400"/>
          </a:xfrm>
        </p:spPr>
        <p:txBody>
          <a:bodyPr/>
          <a:lstStyle/>
          <a:p>
            <a:pPr eaLnBrk="1" hangingPunct="1"/>
            <a:r>
              <a:rPr lang="en-US" dirty="0"/>
              <a:t>Constant = Steady-burn</a:t>
            </a:r>
          </a:p>
          <a:p>
            <a:pPr eaLnBrk="1" hangingPunct="1"/>
            <a:r>
              <a:rPr lang="en-US" dirty="0"/>
              <a:t>Visible from 3,000’ on a clear night</a:t>
            </a:r>
          </a:p>
          <a:p>
            <a:pPr eaLnBrk="1" hangingPunct="1"/>
            <a:r>
              <a:rPr lang="en-US" dirty="0"/>
              <a:t>Used in a series</a:t>
            </a:r>
          </a:p>
          <a:p>
            <a:pPr lvl="1" eaLnBrk="1" hangingPunct="1"/>
            <a:r>
              <a:rPr lang="en-US" dirty="0"/>
              <a:t>For delineation</a:t>
            </a:r>
          </a:p>
          <a:p>
            <a:pPr eaLnBrk="1" hangingPunct="1"/>
            <a:r>
              <a:rPr lang="en-US" dirty="0"/>
              <a:t>Not for warning</a:t>
            </a:r>
          </a:p>
        </p:txBody>
      </p:sp>
      <p:pic>
        <p:nvPicPr>
          <p:cNvPr id="4" name="Picture 3" descr="Warning Light with orange lens">
            <a:extLst>
              <a:ext uri="{FF2B5EF4-FFF2-40B4-BE49-F238E27FC236}">
                <a16:creationId xmlns:a16="http://schemas.microsoft.com/office/drawing/2014/main" id="{F2C04A38-EEFF-46E9-959A-28AB3161E4CE}"/>
              </a:ext>
            </a:extLst>
          </p:cNvPr>
          <p:cNvPicPr>
            <a:picLocks noChangeAspect="1"/>
          </p:cNvPicPr>
          <p:nvPr/>
        </p:nvPicPr>
        <p:blipFill>
          <a:blip r:embed="rId3">
            <a:clrChange>
              <a:clrFrom>
                <a:srgbClr val="000000"/>
              </a:clrFrom>
              <a:clrTo>
                <a:srgbClr val="000000">
                  <a:alpha val="0"/>
                </a:srgbClr>
              </a:clrTo>
            </a:clrChange>
          </a:blip>
          <a:stretch>
            <a:fillRect/>
          </a:stretch>
        </p:blipFill>
        <p:spPr>
          <a:xfrm>
            <a:off x="5634037" y="1290922"/>
            <a:ext cx="1600200" cy="2212258"/>
          </a:xfrm>
          <a:prstGeom prst="rect">
            <a:avLst/>
          </a:prstGeom>
        </p:spPr>
      </p:pic>
      <p:pic>
        <p:nvPicPr>
          <p:cNvPr id="6" name="Picture 5" descr="360 degree Warning Light">
            <a:extLst>
              <a:ext uri="{FF2B5EF4-FFF2-40B4-BE49-F238E27FC236}">
                <a16:creationId xmlns:a16="http://schemas.microsoft.com/office/drawing/2014/main" id="{DC82237D-7E7D-4705-9803-B15A4411947F}"/>
              </a:ext>
            </a:extLst>
          </p:cNvPr>
          <p:cNvPicPr>
            <a:picLocks noChangeAspect="1"/>
          </p:cNvPicPr>
          <p:nvPr/>
        </p:nvPicPr>
        <p:blipFill>
          <a:blip r:embed="rId4"/>
          <a:stretch>
            <a:fillRect/>
          </a:stretch>
        </p:blipFill>
        <p:spPr>
          <a:xfrm>
            <a:off x="6248400" y="3581396"/>
            <a:ext cx="1971675" cy="2083279"/>
          </a:xfrm>
          <a:prstGeom prst="rect">
            <a:avLst/>
          </a:prstGeom>
        </p:spPr>
      </p:pic>
      <p:sp>
        <p:nvSpPr>
          <p:cNvPr id="2" name="Google Shape;74;p1">
            <a:extLst>
              <a:ext uri="{FF2B5EF4-FFF2-40B4-BE49-F238E27FC236}">
                <a16:creationId xmlns:a16="http://schemas.microsoft.com/office/drawing/2014/main" id="{538532A9-08BB-632C-5967-05AC365C8784}"/>
              </a:ext>
            </a:extLst>
          </p:cNvPr>
          <p:cNvSpPr/>
          <p:nvPr/>
        </p:nvSpPr>
        <p:spPr>
          <a:xfrm>
            <a:off x="7315200" y="5671763"/>
            <a:ext cx="1371600" cy="23079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dirty="0">
                <a:solidFill>
                  <a:srgbClr val="000000"/>
                </a:solidFill>
                <a:latin typeface="Arial" panose="020B0604020202020204" pitchFamily="34" charset="0"/>
                <a:ea typeface="Open Sans"/>
                <a:cs typeface="Arial" panose="020B0604020202020204" pitchFamily="34" charset="0"/>
                <a:sym typeface="Open Sans"/>
              </a:rPr>
              <a:t>Images: ATSSA</a:t>
            </a:r>
            <a:endParaRPr sz="9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2341060834"/>
      </p:ext>
    </p:extLst>
  </p:cSld>
  <p:clrMapOvr>
    <a:masterClrMapping/>
  </p:clrMapOvr>
  <p:transition/>
</p:sld>
</file>

<file path=ppt/slides/slide11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40642" name="Rectangle 2"/>
          <p:cNvSpPr>
            <a:spLocks noGrp="1" noChangeArrowheads="1"/>
          </p:cNvSpPr>
          <p:nvPr>
            <p:ph type="title"/>
          </p:nvPr>
        </p:nvSpPr>
        <p:spPr>
          <a:xfrm>
            <a:off x="1676400" y="304799"/>
            <a:ext cx="7467600" cy="858837"/>
          </a:xfrm>
        </p:spPr>
        <p:txBody>
          <a:bodyPr/>
          <a:lstStyle/>
          <a:p>
            <a:pPr eaLnBrk="1" hangingPunct="1">
              <a:defRPr/>
            </a:pPr>
            <a:r>
              <a:rPr lang="en-US" dirty="0"/>
              <a:t>B5. Positive Protection Devices</a:t>
            </a:r>
            <a:endParaRPr lang="en-US" sz="4800" dirty="0"/>
          </a:p>
        </p:txBody>
      </p:sp>
      <p:sp>
        <p:nvSpPr>
          <p:cNvPr id="132099" name="Rectangle 3"/>
          <p:cNvSpPr>
            <a:spLocks noGrp="1" noChangeArrowheads="1"/>
          </p:cNvSpPr>
          <p:nvPr>
            <p:ph type="body" idx="1"/>
          </p:nvPr>
        </p:nvSpPr>
        <p:spPr>
          <a:xfrm>
            <a:off x="381000" y="1600200"/>
            <a:ext cx="3733800" cy="4114800"/>
          </a:xfrm>
          <a:noFill/>
        </p:spPr>
        <p:txBody>
          <a:bodyPr/>
          <a:lstStyle/>
          <a:p>
            <a:pPr eaLnBrk="1" hangingPunct="1"/>
            <a:r>
              <a:rPr lang="en-US" dirty="0"/>
              <a:t>Crashworthy (crash-tested) devices that contain and/or redirect vehicles to </a:t>
            </a:r>
            <a:r>
              <a:rPr lang="en-US" b="1" dirty="0"/>
              <a:t>prevent vehicular penetration </a:t>
            </a:r>
            <a:r>
              <a:rPr lang="en-US" dirty="0"/>
              <a:t>into a work zone</a:t>
            </a:r>
          </a:p>
          <a:p>
            <a:pPr lvl="1" eaLnBrk="1" hangingPunct="1"/>
            <a:r>
              <a:rPr lang="en-US" dirty="0"/>
              <a:t>i.e., barriers</a:t>
            </a:r>
          </a:p>
          <a:p>
            <a:pPr eaLnBrk="1" hangingPunct="1">
              <a:buFontTx/>
              <a:buNone/>
            </a:pPr>
            <a:endParaRPr lang="en-US" dirty="0"/>
          </a:p>
          <a:p>
            <a:pPr eaLnBrk="1" hangingPunct="1"/>
            <a:endParaRPr lang="en-US" dirty="0"/>
          </a:p>
        </p:txBody>
      </p:sp>
      <p:pic>
        <p:nvPicPr>
          <p:cNvPr id="132100" name="Picture 8" descr="Work zone on freeway with cones closing a lane on each side and drums separating traffic from the work space - several trucks navigating the work zone"/>
          <p:cNvPicPr>
            <a:picLocks noChangeAspect="1" noChangeArrowheads="1"/>
          </p:cNvPicPr>
          <p:nvPr/>
        </p:nvPicPr>
        <p:blipFill>
          <a:blip r:embed="rId3" cstate="print"/>
          <a:srcRect/>
          <a:stretch>
            <a:fillRect/>
          </a:stretch>
        </p:blipFill>
        <p:spPr bwMode="auto">
          <a:xfrm>
            <a:off x="4181764" y="1711036"/>
            <a:ext cx="4581236" cy="3435927"/>
          </a:xfrm>
          <a:prstGeom prst="rect">
            <a:avLst/>
          </a:prstGeom>
          <a:noFill/>
          <a:ln w="9525">
            <a:noFill/>
            <a:miter lim="800000"/>
            <a:headEnd/>
            <a:tailEnd/>
          </a:ln>
        </p:spPr>
      </p:pic>
      <p:sp>
        <p:nvSpPr>
          <p:cNvPr id="6" name="Rectangle 39">
            <a:extLst>
              <a:ext uri="{FF2B5EF4-FFF2-40B4-BE49-F238E27FC236}">
                <a16:creationId xmlns:a16="http://schemas.microsoft.com/office/drawing/2014/main" id="{4FDC4DC3-2D71-491F-AFAC-C9E4B7A03E18}"/>
              </a:ext>
            </a:extLst>
          </p:cNvPr>
          <p:cNvSpPr>
            <a:spLocks noChangeArrowheads="1"/>
          </p:cNvSpPr>
          <p:nvPr/>
        </p:nvSpPr>
        <p:spPr bwMode="auto">
          <a:xfrm>
            <a:off x="381000" y="325437"/>
            <a:ext cx="1143000" cy="838200"/>
          </a:xfrm>
          <a:prstGeom prst="rect">
            <a:avLst/>
          </a:prstGeom>
          <a:solidFill>
            <a:schemeClr val="bg1"/>
          </a:solidFill>
          <a:ln w="57150">
            <a:solidFill>
              <a:srgbClr val="C00000"/>
            </a:solidFill>
            <a:miter lim="800000"/>
            <a:headEnd/>
            <a:tailEnd/>
          </a:ln>
        </p:spPr>
        <p:txBody>
          <a:bodyPr wrap="none" anchor="ctr"/>
          <a:lstStyle/>
          <a:p>
            <a:pPr algn="ctr"/>
            <a:r>
              <a:rPr lang="en-US" sz="4000" b="1" i="1" dirty="0">
                <a:latin typeface="Arial" panose="020B0604020202020204" pitchFamily="34" charset="0"/>
              </a:rPr>
              <a:t>112</a:t>
            </a:r>
          </a:p>
        </p:txBody>
      </p:sp>
      <p:sp>
        <p:nvSpPr>
          <p:cNvPr id="2" name="Google Shape;74;p1">
            <a:extLst>
              <a:ext uri="{FF2B5EF4-FFF2-40B4-BE49-F238E27FC236}">
                <a16:creationId xmlns:a16="http://schemas.microsoft.com/office/drawing/2014/main" id="{8A4D708E-23E8-FA1F-4F3D-EFA1C4332085}"/>
              </a:ext>
            </a:extLst>
          </p:cNvPr>
          <p:cNvSpPr/>
          <p:nvPr/>
        </p:nvSpPr>
        <p:spPr>
          <a:xfrm>
            <a:off x="7620000" y="5164684"/>
            <a:ext cx="1371600" cy="23079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dirty="0">
                <a:solidFill>
                  <a:srgbClr val="000000"/>
                </a:solidFill>
                <a:latin typeface="Arial" panose="020B0604020202020204" pitchFamily="34" charset="0"/>
                <a:ea typeface="Open Sans"/>
                <a:cs typeface="Arial" panose="020B0604020202020204" pitchFamily="34" charset="0"/>
                <a:sym typeface="Open Sans"/>
              </a:rPr>
              <a:t>Image: FHWA</a:t>
            </a:r>
            <a:endParaRPr sz="9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2514703941"/>
      </p:ext>
    </p:ext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1154" name="Rectangle 2"/>
          <p:cNvSpPr>
            <a:spLocks noGrp="1" noChangeArrowheads="1"/>
          </p:cNvSpPr>
          <p:nvPr>
            <p:ph type="title"/>
          </p:nvPr>
        </p:nvSpPr>
        <p:spPr>
          <a:xfrm>
            <a:off x="290052" y="304800"/>
            <a:ext cx="8701548" cy="1295400"/>
          </a:xfrm>
        </p:spPr>
        <p:txBody>
          <a:bodyPr/>
          <a:lstStyle/>
          <a:p>
            <a:pPr eaLnBrk="1" hangingPunct="1">
              <a:defRPr/>
            </a:pPr>
            <a:r>
              <a:rPr lang="en-US" dirty="0"/>
              <a:t>MUTCD vs. State:</a:t>
            </a:r>
            <a:br>
              <a:rPr lang="en-US" dirty="0"/>
            </a:br>
            <a:r>
              <a:rPr lang="en-US" dirty="0"/>
              <a:t>Which One Governs?</a:t>
            </a:r>
          </a:p>
        </p:txBody>
      </p:sp>
      <p:sp>
        <p:nvSpPr>
          <p:cNvPr id="16387" name="Rectangle 3"/>
          <p:cNvSpPr>
            <a:spLocks noGrp="1" noChangeArrowheads="1"/>
          </p:cNvSpPr>
          <p:nvPr>
            <p:ph type="body" idx="1"/>
          </p:nvPr>
        </p:nvSpPr>
        <p:spPr>
          <a:xfrm>
            <a:off x="304800" y="1828800"/>
            <a:ext cx="4648200" cy="2286000"/>
          </a:xfrm>
        </p:spPr>
        <p:txBody>
          <a:bodyPr/>
          <a:lstStyle/>
          <a:p>
            <a:pPr eaLnBrk="1" hangingPunct="1"/>
            <a:r>
              <a:rPr lang="en-US" dirty="0"/>
              <a:t>Use State standards first</a:t>
            </a:r>
          </a:p>
          <a:p>
            <a:pPr eaLnBrk="1" hangingPunct="1"/>
            <a:r>
              <a:rPr lang="en-US" dirty="0"/>
              <a:t>Use MUTCD second</a:t>
            </a:r>
          </a:p>
          <a:p>
            <a:pPr eaLnBrk="1" hangingPunct="1"/>
            <a:endParaRPr lang="en-US" dirty="0"/>
          </a:p>
        </p:txBody>
      </p:sp>
      <p:sp>
        <p:nvSpPr>
          <p:cNvPr id="1201156" name="Text Box 4"/>
          <p:cNvSpPr txBox="1">
            <a:spLocks noChangeArrowheads="1"/>
          </p:cNvSpPr>
          <p:nvPr/>
        </p:nvSpPr>
        <p:spPr bwMode="auto">
          <a:xfrm>
            <a:off x="5257800" y="1880937"/>
            <a:ext cx="3276600" cy="1470025"/>
          </a:xfrm>
          <a:prstGeom prst="rect">
            <a:avLst/>
          </a:prstGeom>
          <a:solidFill>
            <a:schemeClr val="bg1"/>
          </a:solidFill>
          <a:ln w="38100">
            <a:solidFill>
              <a:srgbClr val="FF3300"/>
            </a:solidFill>
            <a:miter lim="800000"/>
            <a:headEnd/>
            <a:tailEnd/>
          </a:ln>
        </p:spPr>
        <p:txBody>
          <a:bodyPr>
            <a:spAutoFit/>
          </a:bodyPr>
          <a:lstStyle/>
          <a:p>
            <a:pPr algn="ctr"/>
            <a:r>
              <a:rPr lang="en-US" sz="4400" b="1" i="1" dirty="0">
                <a:solidFill>
                  <a:srgbClr val="000000"/>
                </a:solidFill>
                <a:latin typeface="Arial" panose="020B0604020202020204" pitchFamily="34" charset="0"/>
              </a:rPr>
              <a:t>State governs!</a:t>
            </a:r>
          </a:p>
        </p:txBody>
      </p:sp>
    </p:spTree>
    <p:extLst>
      <p:ext uri="{BB962C8B-B14F-4D97-AF65-F5344CB8AC3E}">
        <p14:creationId xmlns:p14="http://schemas.microsoft.com/office/powerpoint/2010/main" val="42346854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201156"/>
                                        </p:tgtEl>
                                        <p:attrNameLst>
                                          <p:attrName>style.visibility</p:attrName>
                                        </p:attrNameLst>
                                      </p:cBhvr>
                                      <p:to>
                                        <p:strVal val="visible"/>
                                      </p:to>
                                    </p:set>
                                    <p:animEffect transition="in" filter="blinds(horizontal)">
                                      <p:cBhvr>
                                        <p:cTn id="7" dur="500"/>
                                        <p:tgtEl>
                                          <p:spTgt spid="12011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01156" grpId="0" animBg="1"/>
    </p:bld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1890" name="Rectangle 2" descr="Positive Protection Devices:  Portable Barriers"/>
          <p:cNvSpPr>
            <a:spLocks noGrp="1" noChangeArrowheads="1"/>
          </p:cNvSpPr>
          <p:nvPr>
            <p:ph type="title"/>
          </p:nvPr>
        </p:nvSpPr>
        <p:spPr>
          <a:xfrm>
            <a:off x="0" y="0"/>
            <a:ext cx="9144000" cy="1295400"/>
          </a:xfrm>
        </p:spPr>
        <p:txBody>
          <a:bodyPr/>
          <a:lstStyle/>
          <a:p>
            <a:pPr eaLnBrk="1" hangingPunct="1">
              <a:defRPr/>
            </a:pPr>
            <a:r>
              <a:rPr lang="en-US" dirty="0"/>
              <a:t>Positive Protection Devices:  </a:t>
            </a:r>
            <a:br>
              <a:rPr lang="en-US" dirty="0"/>
            </a:br>
            <a:r>
              <a:rPr lang="en-US" dirty="0"/>
              <a:t>Portable Barriers</a:t>
            </a:r>
          </a:p>
        </p:txBody>
      </p:sp>
      <p:sp>
        <p:nvSpPr>
          <p:cNvPr id="7" name="Content Placeholder 1"/>
          <p:cNvSpPr>
            <a:spLocks noGrp="1"/>
          </p:cNvSpPr>
          <p:nvPr>
            <p:ph idx="1"/>
          </p:nvPr>
        </p:nvSpPr>
        <p:spPr>
          <a:xfrm>
            <a:off x="609600" y="1600200"/>
            <a:ext cx="4189343" cy="4343400"/>
          </a:xfrm>
        </p:spPr>
        <p:txBody>
          <a:bodyPr/>
          <a:lstStyle/>
          <a:p>
            <a:r>
              <a:rPr lang="en-US" dirty="0"/>
              <a:t>Speed</a:t>
            </a:r>
          </a:p>
          <a:p>
            <a:r>
              <a:rPr lang="en-US" dirty="0"/>
              <a:t>Traffic volume/ composition</a:t>
            </a:r>
          </a:p>
          <a:p>
            <a:r>
              <a:rPr lang="en-US" dirty="0"/>
              <a:t>Road classification</a:t>
            </a:r>
          </a:p>
          <a:p>
            <a:r>
              <a:rPr lang="en-US" dirty="0"/>
              <a:t>Deflection space</a:t>
            </a:r>
          </a:p>
          <a:p>
            <a:r>
              <a:rPr lang="en-US" dirty="0"/>
              <a:t>Roadway alignment</a:t>
            </a:r>
          </a:p>
          <a:p>
            <a:r>
              <a:rPr lang="en-US" dirty="0"/>
              <a:t>Sight distance</a:t>
            </a:r>
          </a:p>
          <a:p>
            <a:r>
              <a:rPr lang="en-US" dirty="0"/>
              <a:t>Other factors</a:t>
            </a:r>
          </a:p>
        </p:txBody>
      </p:sp>
      <p:pic>
        <p:nvPicPr>
          <p:cNvPr id="8" name="Picture 2" descr="Portable concrete barrier on roadside with orange panels on top"/>
          <p:cNvPicPr>
            <a:picLocks noChangeAspect="1" noChangeArrowheads="1"/>
          </p:cNvPicPr>
          <p:nvPr/>
        </p:nvPicPr>
        <p:blipFill>
          <a:blip r:embed="rId3" cstate="print"/>
          <a:srcRect l="28333" t="40684" r="48334" b="22621"/>
          <a:stretch>
            <a:fillRect/>
          </a:stretch>
        </p:blipFill>
        <p:spPr bwMode="auto">
          <a:xfrm>
            <a:off x="4764307" y="1752600"/>
            <a:ext cx="3359427" cy="3962400"/>
          </a:xfrm>
          <a:prstGeom prst="rect">
            <a:avLst/>
          </a:prstGeom>
          <a:noFill/>
        </p:spPr>
      </p:pic>
      <p:sp>
        <p:nvSpPr>
          <p:cNvPr id="3" name="Google Shape;74;p1">
            <a:extLst>
              <a:ext uri="{FF2B5EF4-FFF2-40B4-BE49-F238E27FC236}">
                <a16:creationId xmlns:a16="http://schemas.microsoft.com/office/drawing/2014/main" id="{0BF5BC0F-4229-7E1A-6ACC-DD0728A1AD23}"/>
              </a:ext>
            </a:extLst>
          </p:cNvPr>
          <p:cNvSpPr/>
          <p:nvPr/>
        </p:nvSpPr>
        <p:spPr>
          <a:xfrm>
            <a:off x="7162800" y="5752004"/>
            <a:ext cx="1371600" cy="23079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dirty="0">
                <a:solidFill>
                  <a:srgbClr val="000000"/>
                </a:solidFill>
                <a:latin typeface="Arial" panose="020B0604020202020204" pitchFamily="34" charset="0"/>
                <a:ea typeface="Open Sans"/>
                <a:cs typeface="Arial" panose="020B0604020202020204" pitchFamily="34" charset="0"/>
                <a:sym typeface="Open Sans"/>
              </a:rPr>
              <a:t>Image: ATSSA</a:t>
            </a:r>
            <a:endParaRPr sz="9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699011628"/>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226" name="Rectangle 2"/>
          <p:cNvSpPr>
            <a:spLocks noGrp="1" noChangeArrowheads="1"/>
          </p:cNvSpPr>
          <p:nvPr>
            <p:ph type="title" idx="4294967295"/>
          </p:nvPr>
        </p:nvSpPr>
        <p:spPr>
          <a:xfrm>
            <a:off x="457200" y="228600"/>
            <a:ext cx="8686800" cy="1295400"/>
          </a:xfrm>
        </p:spPr>
        <p:txBody>
          <a:bodyPr/>
          <a:lstStyle/>
          <a:p>
            <a:pPr eaLnBrk="1" hangingPunct="1">
              <a:buClr>
                <a:schemeClr val="bg2"/>
              </a:buClr>
              <a:defRPr/>
            </a:pPr>
            <a:r>
              <a:rPr lang="en-US" dirty="0"/>
              <a:t>FHWA’s Temporary Traffic</a:t>
            </a:r>
            <a:br>
              <a:rPr lang="en-US" dirty="0"/>
            </a:br>
            <a:r>
              <a:rPr lang="en-US" dirty="0"/>
              <a:t>Control Devices Rule States That…</a:t>
            </a:r>
          </a:p>
        </p:txBody>
      </p:sp>
      <p:sp>
        <p:nvSpPr>
          <p:cNvPr id="135171" name="Rectangle 3"/>
          <p:cNvSpPr>
            <a:spLocks noGrp="1" noChangeArrowheads="1"/>
          </p:cNvSpPr>
          <p:nvPr>
            <p:ph type="body" idx="4294967295"/>
          </p:nvPr>
        </p:nvSpPr>
        <p:spPr>
          <a:xfrm>
            <a:off x="304800" y="1752600"/>
            <a:ext cx="8278091" cy="4648200"/>
          </a:xfrm>
        </p:spPr>
        <p:txBody>
          <a:bodyPr/>
          <a:lstStyle/>
          <a:p>
            <a:pPr eaLnBrk="1" hangingPunct="1">
              <a:buClr>
                <a:srgbClr val="FF9123"/>
              </a:buClr>
            </a:pPr>
            <a:r>
              <a:rPr lang="en-US" dirty="0"/>
              <a:t>“At a minimum, positive protection </a:t>
            </a:r>
            <a:r>
              <a:rPr lang="en-US" b="1" dirty="0"/>
              <a:t>SHALL</a:t>
            </a:r>
            <a:r>
              <a:rPr lang="en-US" dirty="0"/>
              <a:t> be considered where workers are at increased risk from motorized traffic…”</a:t>
            </a:r>
          </a:p>
          <a:p>
            <a:pPr eaLnBrk="1" hangingPunct="1">
              <a:buClr>
                <a:srgbClr val="FF9123"/>
              </a:buClr>
            </a:pPr>
            <a:r>
              <a:rPr lang="en-US" dirty="0"/>
              <a:t>“devices </a:t>
            </a:r>
            <a:r>
              <a:rPr lang="en-US" b="1" dirty="0"/>
              <a:t>should</a:t>
            </a:r>
            <a:r>
              <a:rPr lang="en-US" dirty="0"/>
              <a:t> be used to the extent they are possible, practical, and adequate to reduce worker exposure…”</a:t>
            </a:r>
          </a:p>
          <a:p>
            <a:pPr eaLnBrk="1" hangingPunct="1">
              <a:buClr>
                <a:srgbClr val="FF9123"/>
              </a:buClr>
            </a:pPr>
            <a:endParaRPr lang="en-US" dirty="0"/>
          </a:p>
        </p:txBody>
      </p:sp>
    </p:spTree>
    <p:extLst>
      <p:ext uri="{BB962C8B-B14F-4D97-AF65-F5344CB8AC3E}">
        <p14:creationId xmlns:p14="http://schemas.microsoft.com/office/powerpoint/2010/main" val="2754020984"/>
      </p:ext>
    </p:extLst>
  </p:cSld>
  <p:clrMapOvr>
    <a:masterClrMapping/>
  </p:clrMapOvr>
  <p:transition/>
</p:sld>
</file>

<file path=ppt/slides/slide12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44738" name="Rectangle 2"/>
          <p:cNvSpPr>
            <a:spLocks noGrp="1" noChangeArrowheads="1"/>
          </p:cNvSpPr>
          <p:nvPr>
            <p:ph type="title"/>
          </p:nvPr>
        </p:nvSpPr>
        <p:spPr>
          <a:xfrm>
            <a:off x="381000" y="228600"/>
            <a:ext cx="8763000" cy="838200"/>
          </a:xfrm>
        </p:spPr>
        <p:txBody>
          <a:bodyPr/>
          <a:lstStyle/>
          <a:p>
            <a:pPr eaLnBrk="1" hangingPunct="1">
              <a:defRPr/>
            </a:pPr>
            <a:r>
              <a:rPr lang="en-US" dirty="0"/>
              <a:t>Use of Positive Protection Devices</a:t>
            </a:r>
          </a:p>
        </p:txBody>
      </p:sp>
      <p:sp>
        <p:nvSpPr>
          <p:cNvPr id="136195" name="Rectangle 3"/>
          <p:cNvSpPr>
            <a:spLocks noGrp="1" noChangeArrowheads="1"/>
          </p:cNvSpPr>
          <p:nvPr>
            <p:ph type="body" idx="1"/>
          </p:nvPr>
        </p:nvSpPr>
        <p:spPr>
          <a:xfrm>
            <a:off x="381000" y="1828800"/>
            <a:ext cx="4495800" cy="4495800"/>
          </a:xfrm>
        </p:spPr>
        <p:txBody>
          <a:bodyPr/>
          <a:lstStyle/>
          <a:p>
            <a:pPr eaLnBrk="1" hangingPunct="1">
              <a:buClr>
                <a:srgbClr val="FF8103"/>
              </a:buClr>
            </a:pPr>
            <a:r>
              <a:rPr lang="en-US" u="sng" dirty="0"/>
              <a:t>Shall</a:t>
            </a:r>
            <a:r>
              <a:rPr lang="en-US" dirty="0"/>
              <a:t> be based on an engineering study</a:t>
            </a:r>
          </a:p>
          <a:p>
            <a:pPr eaLnBrk="1" hangingPunct="1">
              <a:buClr>
                <a:srgbClr val="FF8103"/>
              </a:buClr>
            </a:pPr>
            <a:r>
              <a:rPr lang="en-US" dirty="0"/>
              <a:t>Decision to use can be based on consideration of the </a:t>
            </a:r>
            <a:r>
              <a:rPr lang="en-US" b="1" dirty="0">
                <a:solidFill>
                  <a:schemeClr val="accent2"/>
                </a:solidFill>
              </a:rPr>
              <a:t>factors </a:t>
            </a:r>
            <a:r>
              <a:rPr lang="en-US" dirty="0"/>
              <a:t>listed in this module</a:t>
            </a:r>
          </a:p>
        </p:txBody>
      </p:sp>
      <p:pic>
        <p:nvPicPr>
          <p:cNvPr id="136196" name="Picture 4" descr="Barrier cross section example"/>
          <p:cNvPicPr>
            <a:picLocks noChangeAspect="1" noChangeArrowheads="1"/>
          </p:cNvPicPr>
          <p:nvPr/>
        </p:nvPicPr>
        <p:blipFill>
          <a:blip r:embed="rId3" cstate="print"/>
          <a:srcRect l="25000" t="-1912" r="10001"/>
          <a:stretch>
            <a:fillRect/>
          </a:stretch>
        </p:blipFill>
        <p:spPr bwMode="auto">
          <a:xfrm>
            <a:off x="5334000" y="1524000"/>
            <a:ext cx="2971800" cy="4064000"/>
          </a:xfrm>
          <a:prstGeom prst="rect">
            <a:avLst/>
          </a:prstGeom>
          <a:noFill/>
          <a:ln w="9525">
            <a:noFill/>
            <a:miter lim="800000"/>
            <a:headEnd/>
            <a:tailEnd/>
          </a:ln>
        </p:spPr>
      </p:pic>
      <p:sp>
        <p:nvSpPr>
          <p:cNvPr id="2" name="Google Shape;74;p1">
            <a:extLst>
              <a:ext uri="{FF2B5EF4-FFF2-40B4-BE49-F238E27FC236}">
                <a16:creationId xmlns:a16="http://schemas.microsoft.com/office/drawing/2014/main" id="{BA0E85F3-6235-7B71-A172-27C4C8868FBD}"/>
              </a:ext>
            </a:extLst>
          </p:cNvPr>
          <p:cNvSpPr/>
          <p:nvPr/>
        </p:nvSpPr>
        <p:spPr>
          <a:xfrm>
            <a:off x="7239000" y="5588000"/>
            <a:ext cx="1371600" cy="23079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dirty="0">
                <a:solidFill>
                  <a:srgbClr val="000000"/>
                </a:solidFill>
                <a:latin typeface="Arial" panose="020B0604020202020204" pitchFamily="34" charset="0"/>
                <a:ea typeface="Open Sans"/>
                <a:cs typeface="Arial" panose="020B0604020202020204" pitchFamily="34" charset="0"/>
                <a:sym typeface="Open Sans"/>
              </a:rPr>
              <a:t>Image: AASHTO</a:t>
            </a:r>
            <a:endParaRPr sz="9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3752849034"/>
      </p:ext>
    </p:extLst>
  </p:cSld>
  <p:clrMapOvr>
    <a:masterClrMapping/>
  </p:clrMapOvr>
  <p:transition/>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8034" name="Rectangle 2"/>
          <p:cNvSpPr>
            <a:spLocks noGrp="1" noChangeArrowheads="1"/>
          </p:cNvSpPr>
          <p:nvPr>
            <p:ph type="title"/>
          </p:nvPr>
        </p:nvSpPr>
        <p:spPr>
          <a:xfrm>
            <a:off x="381000" y="0"/>
            <a:ext cx="8763000" cy="1428750"/>
          </a:xfrm>
        </p:spPr>
        <p:txBody>
          <a:bodyPr/>
          <a:lstStyle/>
          <a:p>
            <a:pPr eaLnBrk="1" hangingPunct="1">
              <a:defRPr/>
            </a:pPr>
            <a:r>
              <a:rPr lang="en-US" dirty="0"/>
              <a:t>Functions of PP Devices</a:t>
            </a:r>
          </a:p>
        </p:txBody>
      </p:sp>
      <p:grpSp>
        <p:nvGrpSpPr>
          <p:cNvPr id="2" name="Group 3" descr="Main Functon --&gt; Protection"/>
          <p:cNvGrpSpPr>
            <a:grpSpLocks/>
          </p:cNvGrpSpPr>
          <p:nvPr/>
        </p:nvGrpSpPr>
        <p:grpSpPr bwMode="auto">
          <a:xfrm>
            <a:off x="609600" y="2590800"/>
            <a:ext cx="3200400" cy="3429000"/>
            <a:chOff x="960" y="1968"/>
            <a:chExt cx="2016" cy="2160"/>
          </a:xfrm>
          <a:solidFill>
            <a:schemeClr val="bg1"/>
          </a:solidFill>
        </p:grpSpPr>
        <p:sp>
          <p:nvSpPr>
            <p:cNvPr id="137223" name="AutoShape 4"/>
            <p:cNvSpPr>
              <a:spLocks noChangeArrowheads="1"/>
            </p:cNvSpPr>
            <p:nvPr/>
          </p:nvSpPr>
          <p:spPr bwMode="auto">
            <a:xfrm>
              <a:off x="1104" y="2880"/>
              <a:ext cx="1488" cy="1248"/>
            </a:xfrm>
            <a:prstGeom prst="upArrowCallout">
              <a:avLst>
                <a:gd name="adj1" fmla="val 29808"/>
                <a:gd name="adj2" fmla="val 29808"/>
                <a:gd name="adj3" fmla="val 16667"/>
                <a:gd name="adj4" fmla="val 66667"/>
              </a:avLst>
            </a:prstGeom>
            <a:grpFill/>
            <a:ln w="9525">
              <a:solidFill>
                <a:srgbClr val="000000"/>
              </a:solidFill>
              <a:miter lim="800000"/>
              <a:headEnd/>
              <a:tailEnd/>
            </a:ln>
          </p:spPr>
          <p:txBody>
            <a:bodyPr wrap="none" anchor="ctr"/>
            <a:lstStyle/>
            <a:p>
              <a:pPr algn="ctr"/>
              <a:r>
                <a:rPr lang="en-US" sz="3600" b="1" dirty="0">
                  <a:solidFill>
                    <a:srgbClr val="000000"/>
                  </a:solidFill>
                  <a:latin typeface="Arial" panose="020B0604020202020204" pitchFamily="34" charset="0"/>
                </a:rPr>
                <a:t>Main</a:t>
              </a:r>
            </a:p>
            <a:p>
              <a:pPr algn="ctr"/>
              <a:r>
                <a:rPr lang="en-US" sz="3600" b="1" dirty="0">
                  <a:solidFill>
                    <a:srgbClr val="000000"/>
                  </a:solidFill>
                  <a:latin typeface="Arial" panose="020B0604020202020204" pitchFamily="34" charset="0"/>
                </a:rPr>
                <a:t>function</a:t>
              </a:r>
            </a:p>
          </p:txBody>
        </p:sp>
        <p:sp>
          <p:nvSpPr>
            <p:cNvPr id="137224" name="WordArt 5" descr="Protection"/>
            <p:cNvSpPr>
              <a:spLocks noChangeArrowheads="1" noChangeShapeType="1" noTextEdit="1"/>
            </p:cNvSpPr>
            <p:nvPr/>
          </p:nvSpPr>
          <p:spPr bwMode="auto">
            <a:xfrm>
              <a:off x="960" y="1968"/>
              <a:ext cx="2016" cy="816"/>
            </a:xfrm>
            <a:prstGeom prst="rect">
              <a:avLst/>
            </a:prstGeom>
            <a:grpFill/>
          </p:spPr>
          <p:txBody>
            <a:bodyPr wrap="none" fromWordArt="1">
              <a:prstTxWarp prst="textPlain">
                <a:avLst>
                  <a:gd name="adj" fmla="val 50000"/>
                </a:avLst>
              </a:prstTxWarp>
            </a:bodyPr>
            <a:lstStyle/>
            <a:p>
              <a:pPr algn="ctr"/>
              <a:r>
                <a:rPr lang="en-US" sz="3600" b="1" kern="10" dirty="0">
                  <a:ln w="9525">
                    <a:solidFill>
                      <a:srgbClr val="FF0000"/>
                    </a:solidFill>
                    <a:miter lim="800000"/>
                    <a:headEnd/>
                    <a:tailEnd/>
                  </a:ln>
                  <a:solidFill>
                    <a:srgbClr val="FFFF00"/>
                  </a:solidFill>
                  <a:effectLst>
                    <a:outerShdw dist="35921" dir="2700000" algn="ctr" rotWithShape="0">
                      <a:srgbClr val="808080">
                        <a:alpha val="79999"/>
                      </a:srgbClr>
                    </a:outerShdw>
                  </a:effectLst>
                  <a:latin typeface="Arial Black"/>
                </a:rPr>
                <a:t>PROTECTION</a:t>
              </a:r>
            </a:p>
          </p:txBody>
        </p:sp>
      </p:grpSp>
      <p:grpSp>
        <p:nvGrpSpPr>
          <p:cNvPr id="3" name="Group 6" descr="Secondary Function --&gt;Channelization"/>
          <p:cNvGrpSpPr>
            <a:grpSpLocks/>
          </p:cNvGrpSpPr>
          <p:nvPr/>
        </p:nvGrpSpPr>
        <p:grpSpPr bwMode="auto">
          <a:xfrm>
            <a:off x="3810000" y="1295400"/>
            <a:ext cx="5029200" cy="3429000"/>
            <a:chOff x="2256" y="1152"/>
            <a:chExt cx="3168" cy="2160"/>
          </a:xfrm>
          <a:solidFill>
            <a:schemeClr val="bg1"/>
          </a:solidFill>
        </p:grpSpPr>
        <p:sp>
          <p:nvSpPr>
            <p:cNvPr id="137221" name="AutoShape 7"/>
            <p:cNvSpPr>
              <a:spLocks noChangeArrowheads="1"/>
            </p:cNvSpPr>
            <p:nvPr/>
          </p:nvSpPr>
          <p:spPr bwMode="auto">
            <a:xfrm>
              <a:off x="3264" y="2064"/>
              <a:ext cx="1488" cy="1248"/>
            </a:xfrm>
            <a:prstGeom prst="upArrowCallout">
              <a:avLst>
                <a:gd name="adj1" fmla="val 29808"/>
                <a:gd name="adj2" fmla="val 30768"/>
                <a:gd name="adj3" fmla="val 16667"/>
                <a:gd name="adj4" fmla="val 66667"/>
              </a:avLst>
            </a:prstGeom>
            <a:grpFill/>
            <a:ln w="9525">
              <a:solidFill>
                <a:srgbClr val="000000"/>
              </a:solidFill>
              <a:miter lim="800000"/>
              <a:headEnd/>
              <a:tailEnd/>
            </a:ln>
          </p:spPr>
          <p:txBody>
            <a:bodyPr wrap="none" anchor="ctr"/>
            <a:lstStyle/>
            <a:p>
              <a:pPr algn="ctr"/>
              <a:r>
                <a:rPr lang="en-US" sz="3600" b="1" dirty="0">
                  <a:solidFill>
                    <a:srgbClr val="000000"/>
                  </a:solidFill>
                  <a:latin typeface="Arial" panose="020B0604020202020204" pitchFamily="34" charset="0"/>
                </a:rPr>
                <a:t>Secondary</a:t>
              </a:r>
            </a:p>
            <a:p>
              <a:pPr algn="ctr"/>
              <a:r>
                <a:rPr lang="en-US" sz="3600" b="1" dirty="0">
                  <a:solidFill>
                    <a:srgbClr val="000000"/>
                  </a:solidFill>
                  <a:latin typeface="Arial" panose="020B0604020202020204" pitchFamily="34" charset="0"/>
                </a:rPr>
                <a:t>function</a:t>
              </a:r>
            </a:p>
          </p:txBody>
        </p:sp>
        <p:sp>
          <p:nvSpPr>
            <p:cNvPr id="137222" name="WordArt 8" descr="Channelization"/>
            <p:cNvSpPr>
              <a:spLocks noChangeArrowheads="1" noChangeShapeType="1" noTextEdit="1"/>
            </p:cNvSpPr>
            <p:nvPr/>
          </p:nvSpPr>
          <p:spPr bwMode="auto">
            <a:xfrm>
              <a:off x="2256" y="1152"/>
              <a:ext cx="3168" cy="816"/>
            </a:xfrm>
            <a:prstGeom prst="rect">
              <a:avLst/>
            </a:prstGeom>
            <a:grpFill/>
          </p:spPr>
          <p:txBody>
            <a:bodyPr wrap="none" fromWordArt="1">
              <a:prstTxWarp prst="textPlain">
                <a:avLst>
                  <a:gd name="adj" fmla="val 50000"/>
                </a:avLst>
              </a:prstTxWarp>
            </a:bodyPr>
            <a:lstStyle/>
            <a:p>
              <a:pPr algn="ctr"/>
              <a:r>
                <a:rPr lang="en-US" sz="3600" b="1" kern="10" dirty="0">
                  <a:ln w="9525">
                    <a:solidFill>
                      <a:srgbClr val="FF0000"/>
                    </a:solidFill>
                    <a:miter lim="800000"/>
                    <a:headEnd/>
                    <a:tailEnd/>
                  </a:ln>
                  <a:solidFill>
                    <a:srgbClr val="FFFF00"/>
                  </a:solidFill>
                  <a:effectLst>
                    <a:outerShdw dist="35921" dir="2700000" algn="ctr" rotWithShape="0">
                      <a:srgbClr val="808080">
                        <a:alpha val="79999"/>
                      </a:srgbClr>
                    </a:outerShdw>
                  </a:effectLst>
                  <a:latin typeface="Arial Black"/>
                </a:rPr>
                <a:t>CHANNELIZATION</a:t>
              </a:r>
            </a:p>
          </p:txBody>
        </p:sp>
      </p:grpSp>
    </p:spTree>
    <p:extLst>
      <p:ext uri="{BB962C8B-B14F-4D97-AF65-F5344CB8AC3E}">
        <p14:creationId xmlns:p14="http://schemas.microsoft.com/office/powerpoint/2010/main" val="1787921490"/>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499"/>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499"/>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46786" name="Rectangle 2"/>
          <p:cNvSpPr>
            <a:spLocks noGrp="1" noChangeArrowheads="1"/>
          </p:cNvSpPr>
          <p:nvPr>
            <p:ph type="title"/>
          </p:nvPr>
        </p:nvSpPr>
        <p:spPr>
          <a:xfrm>
            <a:off x="381000" y="228600"/>
            <a:ext cx="8763000" cy="762000"/>
          </a:xfrm>
        </p:spPr>
        <p:txBody>
          <a:bodyPr/>
          <a:lstStyle/>
          <a:p>
            <a:pPr eaLnBrk="1" hangingPunct="1">
              <a:defRPr/>
            </a:pPr>
            <a:r>
              <a:rPr lang="en-US" dirty="0"/>
              <a:t>Temporary Barriers</a:t>
            </a:r>
            <a:endParaRPr lang="en-US" sz="4800" dirty="0"/>
          </a:p>
        </p:txBody>
      </p:sp>
      <p:sp>
        <p:nvSpPr>
          <p:cNvPr id="138243" name="Rectangle 3"/>
          <p:cNvSpPr>
            <a:spLocks noGrp="1" noChangeArrowheads="1"/>
          </p:cNvSpPr>
          <p:nvPr>
            <p:ph type="body" idx="1"/>
          </p:nvPr>
        </p:nvSpPr>
        <p:spPr>
          <a:xfrm>
            <a:off x="381000" y="1333500"/>
            <a:ext cx="4572000" cy="4914900"/>
          </a:xfrm>
        </p:spPr>
        <p:txBody>
          <a:bodyPr/>
          <a:lstStyle/>
          <a:p>
            <a:pPr eaLnBrk="1" hangingPunct="1">
              <a:buClr>
                <a:srgbClr val="FF8103"/>
              </a:buClr>
            </a:pPr>
            <a:r>
              <a:rPr lang="en-US" dirty="0"/>
              <a:t>Design must be in accordance with AASHTO </a:t>
            </a:r>
            <a:r>
              <a:rPr lang="en-US" i="1" dirty="0"/>
              <a:t>Roadside Design Guide</a:t>
            </a:r>
            <a:r>
              <a:rPr lang="en-US" sz="3600" i="1" dirty="0"/>
              <a:t> </a:t>
            </a:r>
          </a:p>
          <a:p>
            <a:pPr eaLnBrk="1" hangingPunct="1">
              <a:buClr>
                <a:srgbClr val="FF8103"/>
              </a:buClr>
            </a:pPr>
            <a:r>
              <a:rPr lang="en-US" dirty="0"/>
              <a:t>May be:</a:t>
            </a:r>
          </a:p>
          <a:p>
            <a:pPr lvl="1" eaLnBrk="1" hangingPunct="1">
              <a:buClr>
                <a:srgbClr val="FF8103"/>
              </a:buClr>
            </a:pPr>
            <a:r>
              <a:rPr lang="en-US" dirty="0"/>
              <a:t>Concrete</a:t>
            </a:r>
          </a:p>
          <a:p>
            <a:pPr lvl="1" eaLnBrk="1" hangingPunct="1">
              <a:buClr>
                <a:srgbClr val="FF8103"/>
              </a:buClr>
            </a:pPr>
            <a:r>
              <a:rPr lang="en-US" dirty="0"/>
              <a:t>Metal</a:t>
            </a:r>
          </a:p>
          <a:p>
            <a:pPr lvl="1" eaLnBrk="1" hangingPunct="1">
              <a:buClr>
                <a:srgbClr val="FF8103"/>
              </a:buClr>
            </a:pPr>
            <a:r>
              <a:rPr lang="en-US" dirty="0"/>
              <a:t>Plastic, or</a:t>
            </a:r>
          </a:p>
          <a:p>
            <a:pPr lvl="1" eaLnBrk="1" hangingPunct="1">
              <a:buClr>
                <a:srgbClr val="FF8103"/>
              </a:buClr>
            </a:pPr>
            <a:r>
              <a:rPr lang="en-US" dirty="0"/>
              <a:t>Any approved material</a:t>
            </a:r>
          </a:p>
        </p:txBody>
      </p:sp>
      <p:pic>
        <p:nvPicPr>
          <p:cNvPr id="138248" name="Picture 8" descr="AASHTO Roadside Design Guide cover image"/>
          <p:cNvPicPr>
            <a:picLocks noChangeAspect="1" noChangeArrowheads="1"/>
          </p:cNvPicPr>
          <p:nvPr/>
        </p:nvPicPr>
        <p:blipFill>
          <a:blip r:embed="rId3" cstate="print"/>
          <a:srcRect/>
          <a:stretch>
            <a:fillRect/>
          </a:stretch>
        </p:blipFill>
        <p:spPr bwMode="auto">
          <a:xfrm>
            <a:off x="5105400" y="1333500"/>
            <a:ext cx="3240462" cy="4191000"/>
          </a:xfrm>
          <a:prstGeom prst="rect">
            <a:avLst/>
          </a:prstGeom>
          <a:noFill/>
        </p:spPr>
      </p:pic>
      <p:sp>
        <p:nvSpPr>
          <p:cNvPr id="2" name="Google Shape;74;p1">
            <a:extLst>
              <a:ext uri="{FF2B5EF4-FFF2-40B4-BE49-F238E27FC236}">
                <a16:creationId xmlns:a16="http://schemas.microsoft.com/office/drawing/2014/main" id="{1E11BCDE-B3C6-0632-6DBB-68CFFB4B3D09}"/>
              </a:ext>
            </a:extLst>
          </p:cNvPr>
          <p:cNvSpPr/>
          <p:nvPr/>
        </p:nvSpPr>
        <p:spPr>
          <a:xfrm>
            <a:off x="7391400" y="5601166"/>
            <a:ext cx="1371600" cy="23079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dirty="0">
                <a:solidFill>
                  <a:srgbClr val="000000"/>
                </a:solidFill>
                <a:latin typeface="Arial" panose="020B0604020202020204" pitchFamily="34" charset="0"/>
                <a:ea typeface="Open Sans"/>
                <a:cs typeface="Arial" panose="020B0604020202020204" pitchFamily="34" charset="0"/>
                <a:sym typeface="Open Sans"/>
              </a:rPr>
              <a:t>Image: AASHTO</a:t>
            </a:r>
            <a:endParaRPr sz="9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338062762"/>
      </p:ext>
    </p:extLst>
  </p:cSld>
  <p:clrMapOvr>
    <a:masterClrMapping/>
  </p:clrMapOvr>
  <p:transition/>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descr="C:\Users\JMM Toshiba\Dropbox\Barriers VA 2\IMG_0887.JPG">
            <a:extLst>
              <a:ext uri="{FF2B5EF4-FFF2-40B4-BE49-F238E27FC236}">
                <a16:creationId xmlns:a16="http://schemas.microsoft.com/office/drawing/2014/main" id="{66856B65-A3C6-9142-BF23-DA2B25656DC5}"/>
              </a:ext>
            </a:extLst>
          </p:cNvPr>
          <p:cNvSpPr/>
          <p:nvPr/>
        </p:nvSpPr>
        <p:spPr>
          <a:xfrm>
            <a:off x="6019800" y="5315635"/>
            <a:ext cx="1110803" cy="323165"/>
          </a:xfrm>
          <a:prstGeom prst="rect">
            <a:avLst/>
          </a:prstGeom>
        </p:spPr>
        <p:txBody>
          <a:bodyPr wrap="square">
            <a:spAutoFit/>
          </a:bodyPr>
          <a:lstStyle/>
          <a:p>
            <a:r>
              <a:rPr lang="en-US" sz="500" dirty="0"/>
              <a:t>C:\Users\JMM Toshiba\Dropbox\Barriers VA 2\IMG_0887.JPG</a:t>
            </a:r>
          </a:p>
        </p:txBody>
      </p:sp>
      <p:pic>
        <p:nvPicPr>
          <p:cNvPr id="214017" name="Picture 1" descr="Portable concrete barrier with vehicle next to it and orange panels on top near an intersection"/>
          <p:cNvPicPr>
            <a:picLocks noChangeAspect="1" noChangeArrowheads="1"/>
          </p:cNvPicPr>
          <p:nvPr/>
        </p:nvPicPr>
        <p:blipFill>
          <a:blip r:embed="rId3" cstate="print"/>
          <a:srcRect l="58333" t="17778"/>
          <a:stretch>
            <a:fillRect/>
          </a:stretch>
        </p:blipFill>
        <p:spPr bwMode="auto">
          <a:xfrm>
            <a:off x="4876800" y="1011678"/>
            <a:ext cx="3200400" cy="4736592"/>
          </a:xfrm>
          <a:prstGeom prst="rect">
            <a:avLst/>
          </a:prstGeom>
          <a:noFill/>
        </p:spPr>
      </p:pic>
      <p:sp>
        <p:nvSpPr>
          <p:cNvPr id="52227" name="Rectangle 2"/>
          <p:cNvSpPr>
            <a:spLocks noGrp="1" noChangeArrowheads="1"/>
          </p:cNvSpPr>
          <p:nvPr>
            <p:ph type="title" idx="4294967295"/>
          </p:nvPr>
        </p:nvSpPr>
        <p:spPr bwMode="auto">
          <a:xfrm>
            <a:off x="304800" y="0"/>
            <a:ext cx="8458200" cy="1295400"/>
          </a:xfrm>
          <a:prstGeom prst="rect">
            <a:avLst/>
          </a:prstGeom>
          <a:noFill/>
          <a:ln>
            <a:miter lim="800000"/>
            <a:headEnd/>
            <a:tailEnd/>
          </a:ln>
        </p:spPr>
        <p:txBody>
          <a:bodyPr anchor="ctr"/>
          <a:lstStyle/>
          <a:p>
            <a:pPr eaLnBrk="1" hangingPunct="1"/>
            <a:r>
              <a:rPr lang="en-US" dirty="0"/>
              <a:t>Types of Temporary Traffic Barriers</a:t>
            </a:r>
          </a:p>
        </p:txBody>
      </p:sp>
      <p:sp>
        <p:nvSpPr>
          <p:cNvPr id="52228" name="Rectangle 3"/>
          <p:cNvSpPr>
            <a:spLocks noGrp="1" noChangeArrowheads="1"/>
          </p:cNvSpPr>
          <p:nvPr>
            <p:ph type="body" idx="1"/>
          </p:nvPr>
        </p:nvSpPr>
        <p:spPr>
          <a:xfrm>
            <a:off x="533400" y="1752600"/>
            <a:ext cx="3962400" cy="3810000"/>
          </a:xfrm>
        </p:spPr>
        <p:txBody>
          <a:bodyPr/>
          <a:lstStyle/>
          <a:p>
            <a:pPr marL="514350" indent="-514350" eaLnBrk="1" hangingPunct="1">
              <a:buClrTx/>
              <a:buSzPct val="100000"/>
              <a:buFont typeface="+mj-lt"/>
              <a:buAutoNum type="arabicPeriod"/>
            </a:pPr>
            <a:r>
              <a:rPr lang="en-US" dirty="0"/>
              <a:t>Concrete</a:t>
            </a:r>
          </a:p>
          <a:p>
            <a:pPr marL="514350" indent="-514350" eaLnBrk="1" hangingPunct="1">
              <a:buClrTx/>
              <a:buSzPct val="100000"/>
              <a:buFont typeface="+mj-lt"/>
              <a:buAutoNum type="arabicPeriod"/>
            </a:pPr>
            <a:r>
              <a:rPr lang="en-US" dirty="0"/>
              <a:t>Water-filled</a:t>
            </a:r>
          </a:p>
          <a:p>
            <a:pPr marL="514350" indent="-514350" eaLnBrk="1" hangingPunct="1">
              <a:buClrTx/>
              <a:buSzPct val="100000"/>
              <a:buFont typeface="+mj-lt"/>
              <a:buAutoNum type="arabicPeriod"/>
            </a:pPr>
            <a:r>
              <a:rPr lang="en-US" dirty="0"/>
              <a:t>Anchored</a:t>
            </a:r>
          </a:p>
          <a:p>
            <a:pPr marL="514350" indent="-514350" eaLnBrk="1" hangingPunct="1">
              <a:buClrTx/>
              <a:buSzPct val="100000"/>
              <a:buFont typeface="+mj-lt"/>
              <a:buAutoNum type="arabicPeriod"/>
            </a:pPr>
            <a:r>
              <a:rPr lang="en-US" dirty="0"/>
              <a:t>Movable</a:t>
            </a:r>
          </a:p>
          <a:p>
            <a:pPr marL="514350" indent="-514350" eaLnBrk="1" hangingPunct="1">
              <a:buClrTx/>
              <a:buSzPct val="100000"/>
              <a:buFont typeface="+mj-lt"/>
              <a:buAutoNum type="arabicPeriod"/>
            </a:pPr>
            <a:r>
              <a:rPr lang="en-US" dirty="0"/>
              <a:t>Mobile</a:t>
            </a:r>
          </a:p>
          <a:p>
            <a:pPr marL="514350" indent="-514350" eaLnBrk="1" hangingPunct="1">
              <a:buClrTx/>
              <a:buSzPct val="100000"/>
              <a:buFont typeface="+mj-lt"/>
              <a:buAutoNum type="arabicPeriod"/>
            </a:pPr>
            <a:r>
              <a:rPr lang="en-US" dirty="0"/>
              <a:t>Steel</a:t>
            </a:r>
          </a:p>
        </p:txBody>
      </p:sp>
      <p:sp>
        <p:nvSpPr>
          <p:cNvPr id="421893" name="AutoShape 5" descr="Barrier selection is based on its application and its deflection! CHECK WITH YOUR STATE!"/>
          <p:cNvSpPr>
            <a:spLocks noChangeArrowheads="1"/>
          </p:cNvSpPr>
          <p:nvPr/>
        </p:nvSpPr>
        <p:spPr bwMode="auto">
          <a:xfrm>
            <a:off x="0" y="5715000"/>
            <a:ext cx="9144000" cy="1143000"/>
          </a:xfrm>
          <a:prstGeom prst="wedgeRectCallout">
            <a:avLst>
              <a:gd name="adj1" fmla="val 27167"/>
              <a:gd name="adj2" fmla="val -111171"/>
            </a:avLst>
          </a:prstGeom>
          <a:solidFill>
            <a:schemeClr val="bg1"/>
          </a:solidFill>
          <a:ln w="9525">
            <a:solidFill>
              <a:schemeClr val="tx1"/>
            </a:solidFill>
            <a:miter lim="800000"/>
            <a:headEnd/>
            <a:tailEnd/>
          </a:ln>
        </p:spPr>
        <p:txBody>
          <a:bodyPr/>
          <a:lstStyle/>
          <a:p>
            <a:pPr algn="ctr"/>
            <a:r>
              <a:rPr lang="en-US" sz="2800" b="1" dirty="0">
                <a:latin typeface="Arial" panose="020B0604020202020204" pitchFamily="34" charset="0"/>
              </a:rPr>
              <a:t>Barrier selection is based on its application and its deflection! CHECK WITH YOUR STATE!</a:t>
            </a:r>
          </a:p>
        </p:txBody>
      </p:sp>
      <p:sp>
        <p:nvSpPr>
          <p:cNvPr id="3" name="Google Shape;74;p1">
            <a:extLst>
              <a:ext uri="{FF2B5EF4-FFF2-40B4-BE49-F238E27FC236}">
                <a16:creationId xmlns:a16="http://schemas.microsoft.com/office/drawing/2014/main" id="{F44606BE-0DCE-8AD3-6E16-75580E6B71F7}"/>
              </a:ext>
            </a:extLst>
          </p:cNvPr>
          <p:cNvSpPr/>
          <p:nvPr/>
        </p:nvSpPr>
        <p:spPr>
          <a:xfrm>
            <a:off x="6444803" y="5393107"/>
            <a:ext cx="1371600" cy="23079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dirty="0">
                <a:solidFill>
                  <a:srgbClr val="000000"/>
                </a:solidFill>
                <a:latin typeface="Arial" panose="020B0604020202020204" pitchFamily="34" charset="0"/>
                <a:ea typeface="Open Sans"/>
                <a:cs typeface="Arial" panose="020B0604020202020204" pitchFamily="34" charset="0"/>
                <a:sym typeface="Open Sans"/>
              </a:rPr>
              <a:t>Image: ATSSA</a:t>
            </a:r>
            <a:endParaRPr sz="9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31701061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421893"/>
                                        </p:tgtEl>
                                        <p:attrNameLst>
                                          <p:attrName>style.visibility</p:attrName>
                                        </p:attrNameLst>
                                      </p:cBhvr>
                                      <p:to>
                                        <p:strVal val="visible"/>
                                      </p:to>
                                    </p:set>
                                    <p:animEffect transition="in" filter="box(in)">
                                      <p:cBhvr>
                                        <p:cTn id="7" dur="500"/>
                                        <p:tgtEl>
                                          <p:spTgt spid="4218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1893" grpId="0" animBg="1"/>
    </p:bld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descr="Portable Concrete Barriers (PCB)"/>
          <p:cNvSpPr>
            <a:spLocks noGrp="1" noChangeArrowheads="1"/>
          </p:cNvSpPr>
          <p:nvPr>
            <p:ph type="title" idx="4294967295"/>
          </p:nvPr>
        </p:nvSpPr>
        <p:spPr bwMode="auto">
          <a:xfrm>
            <a:off x="340962" y="0"/>
            <a:ext cx="8803037" cy="1524000"/>
          </a:xfrm>
          <a:prstGeom prst="rect">
            <a:avLst/>
          </a:prstGeom>
          <a:noFill/>
          <a:ln>
            <a:miter lim="800000"/>
            <a:headEnd/>
            <a:tailEnd/>
          </a:ln>
        </p:spPr>
        <p:txBody>
          <a:bodyPr anchor="ctr">
            <a:normAutofit/>
          </a:bodyPr>
          <a:lstStyle/>
          <a:p>
            <a:pPr eaLnBrk="1" hangingPunct="1"/>
            <a:r>
              <a:rPr lang="en-US" dirty="0"/>
              <a:t>1. Portable Concrete Barriers (PCB)</a:t>
            </a:r>
          </a:p>
        </p:txBody>
      </p:sp>
      <p:sp>
        <p:nvSpPr>
          <p:cNvPr id="422915" name="Rectangle 3"/>
          <p:cNvSpPr>
            <a:spLocks noGrp="1" noChangeArrowheads="1"/>
          </p:cNvSpPr>
          <p:nvPr>
            <p:ph type="body" idx="1"/>
          </p:nvPr>
        </p:nvSpPr>
        <p:spPr>
          <a:xfrm>
            <a:off x="575187" y="1524000"/>
            <a:ext cx="3578359" cy="3807417"/>
          </a:xfrm>
        </p:spPr>
        <p:txBody>
          <a:bodyPr/>
          <a:lstStyle/>
          <a:p>
            <a:pPr eaLnBrk="1" hangingPunct="1">
              <a:defRPr/>
            </a:pPr>
            <a:r>
              <a:rPr lang="en-US" dirty="0"/>
              <a:t>Perhaps the most common</a:t>
            </a:r>
          </a:p>
          <a:p>
            <a:pPr eaLnBrk="1" hangingPunct="1">
              <a:defRPr/>
            </a:pPr>
            <a:r>
              <a:rPr lang="en-US" dirty="0"/>
              <a:t>Self-standing</a:t>
            </a:r>
          </a:p>
          <a:p>
            <a:pPr eaLnBrk="1" hangingPunct="1">
              <a:defRPr/>
            </a:pPr>
            <a:r>
              <a:rPr lang="en-US" dirty="0"/>
              <a:t>Various shapes</a:t>
            </a:r>
          </a:p>
          <a:p>
            <a:pPr lvl="1" eaLnBrk="1" hangingPunct="1">
              <a:defRPr/>
            </a:pPr>
            <a:r>
              <a:rPr lang="en-US" dirty="0"/>
              <a:t>F-Shape: Preferred</a:t>
            </a:r>
          </a:p>
          <a:p>
            <a:pPr eaLnBrk="1" hangingPunct="1">
              <a:defRPr/>
            </a:pPr>
            <a:r>
              <a:rPr lang="en-US" dirty="0"/>
              <a:t>Deflection = 2 ft. up to 45 mph</a:t>
            </a:r>
          </a:p>
        </p:txBody>
      </p:sp>
      <p:pic>
        <p:nvPicPr>
          <p:cNvPr id="56324" name="Picture 5" descr="Portable Concrete Barrier sections sitting in a row"/>
          <p:cNvPicPr>
            <a:picLocks noChangeAspect="1" noChangeArrowheads="1"/>
          </p:cNvPicPr>
          <p:nvPr/>
        </p:nvPicPr>
        <p:blipFill>
          <a:blip r:embed="rId3" cstate="print"/>
          <a:srcRect t="18834" r="16621" b="19667"/>
          <a:stretch>
            <a:fillRect/>
          </a:stretch>
        </p:blipFill>
        <p:spPr bwMode="auto">
          <a:xfrm>
            <a:off x="4919675" y="1494294"/>
            <a:ext cx="3592513" cy="2455863"/>
          </a:xfrm>
          <a:prstGeom prst="rect">
            <a:avLst/>
          </a:prstGeom>
          <a:noFill/>
          <a:ln w="12700">
            <a:solidFill>
              <a:srgbClr val="FFFFFF"/>
            </a:solidFill>
            <a:miter lim="800000"/>
            <a:headEnd/>
            <a:tailEnd/>
          </a:ln>
        </p:spPr>
      </p:pic>
      <p:pic>
        <p:nvPicPr>
          <p:cNvPr id="1027" name="Picture 3" descr="Truck hitting a Portable Concrete Barrier during crash test"/>
          <p:cNvPicPr>
            <a:picLocks noChangeAspect="1" noChangeArrowheads="1"/>
          </p:cNvPicPr>
          <p:nvPr/>
        </p:nvPicPr>
        <p:blipFill>
          <a:blip r:embed="rId4" cstate="print"/>
          <a:srcRect l="32430" t="32292" r="52343" b="38541"/>
          <a:stretch>
            <a:fillRect/>
          </a:stretch>
        </p:blipFill>
        <p:spPr bwMode="auto">
          <a:xfrm>
            <a:off x="4444139" y="3724760"/>
            <a:ext cx="1981200" cy="2133600"/>
          </a:xfrm>
          <a:prstGeom prst="rect">
            <a:avLst/>
          </a:prstGeom>
          <a:noFill/>
          <a:ln w="9525">
            <a:noFill/>
            <a:miter lim="800000"/>
            <a:headEnd/>
            <a:tailEnd/>
          </a:ln>
        </p:spPr>
      </p:pic>
      <p:sp>
        <p:nvSpPr>
          <p:cNvPr id="2" name="Google Shape;74;p1">
            <a:extLst>
              <a:ext uri="{FF2B5EF4-FFF2-40B4-BE49-F238E27FC236}">
                <a16:creationId xmlns:a16="http://schemas.microsoft.com/office/drawing/2014/main" id="{A6FA1915-8A6A-6651-591F-A293645589B8}"/>
              </a:ext>
            </a:extLst>
          </p:cNvPr>
          <p:cNvSpPr/>
          <p:nvPr/>
        </p:nvSpPr>
        <p:spPr>
          <a:xfrm>
            <a:off x="5562600" y="5927213"/>
            <a:ext cx="1371600" cy="23079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dirty="0">
                <a:solidFill>
                  <a:srgbClr val="000000"/>
                </a:solidFill>
                <a:latin typeface="Arial" panose="020B0604020202020204" pitchFamily="34" charset="0"/>
                <a:ea typeface="Open Sans"/>
                <a:cs typeface="Arial" panose="020B0604020202020204" pitchFamily="34" charset="0"/>
                <a:sym typeface="Open Sans"/>
              </a:rPr>
              <a:t>Images: FHWA</a:t>
            </a:r>
            <a:endParaRPr sz="9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224595094"/>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ChangeArrowheads="1"/>
          </p:cNvSpPr>
          <p:nvPr>
            <p:ph type="title"/>
          </p:nvPr>
        </p:nvSpPr>
        <p:spPr bwMode="auto">
          <a:xfrm>
            <a:off x="304800" y="0"/>
            <a:ext cx="8458200" cy="1447800"/>
          </a:xfrm>
          <a:noFill/>
          <a:ln>
            <a:miter lim="800000"/>
            <a:headEnd/>
            <a:tailEnd/>
          </a:ln>
        </p:spPr>
        <p:txBody>
          <a:bodyPr vert="horz" wrap="square" lIns="91440" tIns="45720" rIns="91440" bIns="45720" numCol="1" anchor="ctr" anchorCtr="0" compatLnSpc="1">
            <a:prstTxWarp prst="textNoShape">
              <a:avLst/>
            </a:prstTxWarp>
            <a:normAutofit/>
          </a:bodyPr>
          <a:lstStyle/>
          <a:p>
            <a:r>
              <a:rPr lang="en-US" dirty="0"/>
              <a:t>Jersey Shape vs. F-Shape</a:t>
            </a:r>
          </a:p>
        </p:txBody>
      </p:sp>
      <p:pic>
        <p:nvPicPr>
          <p:cNvPr id="57347" name="Picture 4" descr="Jersey shape cross section on left and f shape cross section on right - f shape base height is 7 inches compared to 10 inches for jersey barrier - both are 32 inches tall"/>
          <p:cNvPicPr>
            <a:picLocks noChangeAspect="1" noChangeArrowheads="1"/>
          </p:cNvPicPr>
          <p:nvPr/>
        </p:nvPicPr>
        <p:blipFill>
          <a:blip r:embed="rId3" cstate="print">
            <a:clrChange>
              <a:clrFrom>
                <a:srgbClr val="FFFFFF"/>
              </a:clrFrom>
              <a:clrTo>
                <a:srgbClr val="FFFFFF">
                  <a:alpha val="0"/>
                </a:srgbClr>
              </a:clrTo>
            </a:clrChange>
          </a:blip>
          <a:srcRect t="6145" b="4768"/>
          <a:stretch>
            <a:fillRect/>
          </a:stretch>
        </p:blipFill>
        <p:spPr bwMode="auto">
          <a:xfrm>
            <a:off x="457200" y="1381935"/>
            <a:ext cx="8394700" cy="4419600"/>
          </a:xfrm>
          <a:prstGeom prst="rect">
            <a:avLst/>
          </a:prstGeom>
          <a:noFill/>
          <a:ln w="9525">
            <a:noFill/>
            <a:miter lim="800000"/>
            <a:headEnd/>
            <a:tailEnd/>
          </a:ln>
        </p:spPr>
      </p:pic>
      <p:sp>
        <p:nvSpPr>
          <p:cNvPr id="7" name="TextBox 6"/>
          <p:cNvSpPr txBox="1"/>
          <p:nvPr/>
        </p:nvSpPr>
        <p:spPr>
          <a:xfrm>
            <a:off x="1143000" y="5344335"/>
            <a:ext cx="3429000" cy="584775"/>
          </a:xfrm>
          <a:prstGeom prst="rect">
            <a:avLst/>
          </a:prstGeom>
          <a:solidFill>
            <a:schemeClr val="bg1"/>
          </a:solidFill>
        </p:spPr>
        <p:txBody>
          <a:bodyPr wrap="square">
            <a:spAutoFit/>
          </a:bodyPr>
          <a:lstStyle/>
          <a:p>
            <a:pPr algn="ctr">
              <a:defRPr/>
            </a:pPr>
            <a:r>
              <a:rPr lang="en-US" sz="3200" b="1" dirty="0">
                <a:latin typeface="Arial" panose="020B0604020202020204" pitchFamily="34" charset="0"/>
              </a:rPr>
              <a:t>Jersey Shape</a:t>
            </a:r>
          </a:p>
        </p:txBody>
      </p:sp>
      <p:sp>
        <p:nvSpPr>
          <p:cNvPr id="8" name="TextBox 7"/>
          <p:cNvSpPr txBox="1"/>
          <p:nvPr/>
        </p:nvSpPr>
        <p:spPr>
          <a:xfrm>
            <a:off x="5486400" y="5344335"/>
            <a:ext cx="2514600" cy="584200"/>
          </a:xfrm>
          <a:prstGeom prst="rect">
            <a:avLst/>
          </a:prstGeom>
          <a:solidFill>
            <a:schemeClr val="bg1"/>
          </a:solidFill>
        </p:spPr>
        <p:txBody>
          <a:bodyPr>
            <a:spAutoFit/>
          </a:bodyPr>
          <a:lstStyle/>
          <a:p>
            <a:pPr algn="ctr">
              <a:defRPr/>
            </a:pPr>
            <a:r>
              <a:rPr lang="en-US" sz="3200" b="1" dirty="0">
                <a:latin typeface="Arial" panose="020B0604020202020204" pitchFamily="34" charset="0"/>
              </a:rPr>
              <a:t>F-Shape</a:t>
            </a:r>
          </a:p>
        </p:txBody>
      </p:sp>
      <p:cxnSp>
        <p:nvCxnSpPr>
          <p:cNvPr id="13" name="Straight Connector 12">
            <a:extLst>
              <a:ext uri="{C183D7F6-B498-43B3-948B-1728B52AA6E4}">
                <adec:decorative xmlns:adec="http://schemas.microsoft.com/office/drawing/2017/decorative" val="1"/>
              </a:ext>
            </a:extLst>
          </p:cNvPr>
          <p:cNvCxnSpPr/>
          <p:nvPr/>
        </p:nvCxnSpPr>
        <p:spPr>
          <a:xfrm>
            <a:off x="6840538" y="2220135"/>
            <a:ext cx="609600" cy="1588"/>
          </a:xfrm>
          <a:prstGeom prst="line">
            <a:avLst/>
          </a:prstGeom>
          <a:ln w="762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C183D7F6-B498-43B3-948B-1728B52AA6E4}">
                <adec:decorative xmlns:adec="http://schemas.microsoft.com/office/drawing/2017/decorative" val="1"/>
              </a:ext>
            </a:extLst>
          </p:cNvPr>
          <p:cNvCxnSpPr/>
          <p:nvPr/>
        </p:nvCxnSpPr>
        <p:spPr>
          <a:xfrm rot="5400000" flipH="1" flipV="1">
            <a:off x="5753894" y="3097229"/>
            <a:ext cx="1979612" cy="228600"/>
          </a:xfrm>
          <a:prstGeom prst="line">
            <a:avLst/>
          </a:prstGeom>
          <a:ln w="762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C183D7F6-B498-43B3-948B-1728B52AA6E4}">
                <adec:decorative xmlns:adec="http://schemas.microsoft.com/office/drawing/2017/decorative" val="1"/>
              </a:ext>
            </a:extLst>
          </p:cNvPr>
          <p:cNvCxnSpPr/>
          <p:nvPr/>
        </p:nvCxnSpPr>
        <p:spPr>
          <a:xfrm rot="5400000" flipH="1" flipV="1">
            <a:off x="6134100" y="4315635"/>
            <a:ext cx="609600" cy="381000"/>
          </a:xfrm>
          <a:prstGeom prst="line">
            <a:avLst/>
          </a:prstGeom>
          <a:ln w="762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C183D7F6-B498-43B3-948B-1728B52AA6E4}">
                <adec:decorative xmlns:adec="http://schemas.microsoft.com/office/drawing/2017/decorative" val="1"/>
              </a:ext>
            </a:extLst>
          </p:cNvPr>
          <p:cNvCxnSpPr/>
          <p:nvPr/>
        </p:nvCxnSpPr>
        <p:spPr>
          <a:xfrm rot="5400000" flipH="1" flipV="1">
            <a:off x="6096001" y="4963335"/>
            <a:ext cx="304800" cy="3175"/>
          </a:xfrm>
          <a:prstGeom prst="line">
            <a:avLst/>
          </a:prstGeom>
          <a:ln w="762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C183D7F6-B498-43B3-948B-1728B52AA6E4}">
                <adec:decorative xmlns:adec="http://schemas.microsoft.com/office/drawing/2017/decorative" val="1"/>
              </a:ext>
            </a:extLst>
          </p:cNvPr>
          <p:cNvCxnSpPr/>
          <p:nvPr/>
        </p:nvCxnSpPr>
        <p:spPr>
          <a:xfrm>
            <a:off x="6248400" y="5114148"/>
            <a:ext cx="1066800" cy="1587"/>
          </a:xfrm>
          <a:prstGeom prst="line">
            <a:avLst/>
          </a:prstGeom>
          <a:ln w="762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C183D7F6-B498-43B3-948B-1728B52AA6E4}">
                <adec:decorative xmlns:adec="http://schemas.microsoft.com/office/drawing/2017/decorative" val="1"/>
              </a:ext>
            </a:extLst>
          </p:cNvPr>
          <p:cNvCxnSpPr/>
          <p:nvPr/>
        </p:nvCxnSpPr>
        <p:spPr>
          <a:xfrm>
            <a:off x="3033713" y="2220135"/>
            <a:ext cx="609600" cy="1588"/>
          </a:xfrm>
          <a:prstGeom prst="line">
            <a:avLst/>
          </a:prstGeom>
          <a:ln w="762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C183D7F6-B498-43B3-948B-1728B52AA6E4}">
                <adec:decorative xmlns:adec="http://schemas.microsoft.com/office/drawing/2017/decorative" val="1"/>
              </a:ext>
            </a:extLst>
          </p:cNvPr>
          <p:cNvCxnSpPr/>
          <p:nvPr/>
        </p:nvCxnSpPr>
        <p:spPr>
          <a:xfrm rot="5400000" flipH="1" flipV="1">
            <a:off x="2058194" y="2982929"/>
            <a:ext cx="1751012" cy="228600"/>
          </a:xfrm>
          <a:prstGeom prst="line">
            <a:avLst/>
          </a:prstGeom>
          <a:ln w="762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C183D7F6-B498-43B3-948B-1728B52AA6E4}">
                <adec:decorative xmlns:adec="http://schemas.microsoft.com/office/drawing/2017/decorative" val="1"/>
              </a:ext>
            </a:extLst>
          </p:cNvPr>
          <p:cNvCxnSpPr/>
          <p:nvPr/>
        </p:nvCxnSpPr>
        <p:spPr>
          <a:xfrm rot="5400000" flipH="1" flipV="1">
            <a:off x="2057400" y="4125135"/>
            <a:ext cx="914400" cy="609600"/>
          </a:xfrm>
          <a:prstGeom prst="line">
            <a:avLst/>
          </a:prstGeom>
          <a:ln w="762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C183D7F6-B498-43B3-948B-1728B52AA6E4}">
                <adec:decorative xmlns:adec="http://schemas.microsoft.com/office/drawing/2017/decorative" val="1"/>
              </a:ext>
            </a:extLst>
          </p:cNvPr>
          <p:cNvCxnSpPr/>
          <p:nvPr/>
        </p:nvCxnSpPr>
        <p:spPr>
          <a:xfrm rot="5400000" flipH="1" flipV="1">
            <a:off x="2058194" y="4964129"/>
            <a:ext cx="304800" cy="1588"/>
          </a:xfrm>
          <a:prstGeom prst="line">
            <a:avLst/>
          </a:prstGeom>
          <a:ln w="762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C183D7F6-B498-43B3-948B-1728B52AA6E4}">
                <adec:decorative xmlns:adec="http://schemas.microsoft.com/office/drawing/2017/decorative" val="1"/>
              </a:ext>
            </a:extLst>
          </p:cNvPr>
          <p:cNvCxnSpPr/>
          <p:nvPr/>
        </p:nvCxnSpPr>
        <p:spPr>
          <a:xfrm>
            <a:off x="2211388" y="5114148"/>
            <a:ext cx="1066800" cy="1587"/>
          </a:xfrm>
          <a:prstGeom prst="line">
            <a:avLst/>
          </a:prstGeom>
          <a:ln w="76200">
            <a:solidFill>
              <a:schemeClr val="tx2"/>
            </a:solidFill>
          </a:ln>
        </p:spPr>
        <p:style>
          <a:lnRef idx="1">
            <a:schemeClr val="accent1"/>
          </a:lnRef>
          <a:fillRef idx="0">
            <a:schemeClr val="accent1"/>
          </a:fillRef>
          <a:effectRef idx="0">
            <a:schemeClr val="accent1"/>
          </a:effectRef>
          <a:fontRef idx="minor">
            <a:schemeClr val="tx1"/>
          </a:fontRef>
        </p:style>
      </p:cxnSp>
      <p:sp>
        <p:nvSpPr>
          <p:cNvPr id="57360" name="TextBox 30"/>
          <p:cNvSpPr txBox="1">
            <a:spLocks noChangeArrowheads="1"/>
          </p:cNvSpPr>
          <p:nvPr/>
        </p:nvSpPr>
        <p:spPr bwMode="auto">
          <a:xfrm>
            <a:off x="5410200" y="4277535"/>
            <a:ext cx="509588" cy="461963"/>
          </a:xfrm>
          <a:prstGeom prst="rect">
            <a:avLst/>
          </a:prstGeom>
          <a:solidFill>
            <a:schemeClr val="bg1"/>
          </a:solidFill>
          <a:ln w="9525">
            <a:noFill/>
            <a:miter lim="800000"/>
            <a:headEnd/>
            <a:tailEnd/>
          </a:ln>
        </p:spPr>
        <p:txBody>
          <a:bodyPr wrap="none">
            <a:spAutoFit/>
          </a:bodyPr>
          <a:lstStyle/>
          <a:p>
            <a:pPr algn="ctr"/>
            <a:r>
              <a:rPr lang="en-US" sz="2400" b="1" dirty="0">
                <a:latin typeface="Arial" panose="020B0604020202020204" pitchFamily="34" charset="0"/>
              </a:rPr>
              <a:t>7”</a:t>
            </a:r>
          </a:p>
        </p:txBody>
      </p:sp>
      <p:sp>
        <p:nvSpPr>
          <p:cNvPr id="57361" name="TextBox 31"/>
          <p:cNvSpPr txBox="1">
            <a:spLocks noChangeArrowheads="1"/>
          </p:cNvSpPr>
          <p:nvPr/>
        </p:nvSpPr>
        <p:spPr bwMode="auto">
          <a:xfrm>
            <a:off x="1371600" y="4196573"/>
            <a:ext cx="681038" cy="461962"/>
          </a:xfrm>
          <a:prstGeom prst="rect">
            <a:avLst/>
          </a:prstGeom>
          <a:solidFill>
            <a:schemeClr val="bg1"/>
          </a:solidFill>
          <a:ln w="9525">
            <a:noFill/>
            <a:miter lim="800000"/>
            <a:headEnd/>
            <a:tailEnd/>
          </a:ln>
        </p:spPr>
        <p:txBody>
          <a:bodyPr wrap="none">
            <a:spAutoFit/>
          </a:bodyPr>
          <a:lstStyle/>
          <a:p>
            <a:pPr algn="ctr"/>
            <a:r>
              <a:rPr lang="en-US" sz="2400" b="1" dirty="0">
                <a:latin typeface="Arial" panose="020B0604020202020204" pitchFamily="34" charset="0"/>
              </a:rPr>
              <a:t>10”</a:t>
            </a:r>
          </a:p>
        </p:txBody>
      </p:sp>
      <p:sp>
        <p:nvSpPr>
          <p:cNvPr id="57362" name="TextBox 32"/>
          <p:cNvSpPr txBox="1">
            <a:spLocks noChangeArrowheads="1"/>
          </p:cNvSpPr>
          <p:nvPr/>
        </p:nvSpPr>
        <p:spPr bwMode="auto">
          <a:xfrm>
            <a:off x="995363" y="3439335"/>
            <a:ext cx="681037" cy="461963"/>
          </a:xfrm>
          <a:prstGeom prst="rect">
            <a:avLst/>
          </a:prstGeom>
          <a:solidFill>
            <a:schemeClr val="bg1"/>
          </a:solidFill>
          <a:ln w="9525">
            <a:noFill/>
            <a:miter lim="800000"/>
            <a:headEnd/>
            <a:tailEnd/>
          </a:ln>
        </p:spPr>
        <p:txBody>
          <a:bodyPr wrap="none">
            <a:spAutoFit/>
          </a:bodyPr>
          <a:lstStyle/>
          <a:p>
            <a:pPr algn="ctr"/>
            <a:r>
              <a:rPr lang="en-US" sz="2400" b="1" dirty="0">
                <a:latin typeface="Arial" panose="020B0604020202020204" pitchFamily="34" charset="0"/>
              </a:rPr>
              <a:t>32”</a:t>
            </a:r>
          </a:p>
        </p:txBody>
      </p:sp>
      <p:sp>
        <p:nvSpPr>
          <p:cNvPr id="57363" name="TextBox 33"/>
          <p:cNvSpPr txBox="1">
            <a:spLocks noChangeArrowheads="1"/>
          </p:cNvSpPr>
          <p:nvPr/>
        </p:nvSpPr>
        <p:spPr bwMode="auto">
          <a:xfrm>
            <a:off x="5033963" y="3439335"/>
            <a:ext cx="681037" cy="461963"/>
          </a:xfrm>
          <a:prstGeom prst="rect">
            <a:avLst/>
          </a:prstGeom>
          <a:solidFill>
            <a:schemeClr val="bg1"/>
          </a:solidFill>
          <a:ln w="9525">
            <a:noFill/>
            <a:miter lim="800000"/>
            <a:headEnd/>
            <a:tailEnd/>
          </a:ln>
        </p:spPr>
        <p:txBody>
          <a:bodyPr wrap="none">
            <a:spAutoFit/>
          </a:bodyPr>
          <a:lstStyle/>
          <a:p>
            <a:pPr algn="ctr"/>
            <a:r>
              <a:rPr lang="en-US" sz="2400" b="1" dirty="0">
                <a:latin typeface="Arial" panose="020B0604020202020204" pitchFamily="34" charset="0"/>
              </a:rPr>
              <a:t>32”</a:t>
            </a:r>
          </a:p>
        </p:txBody>
      </p:sp>
      <p:sp>
        <p:nvSpPr>
          <p:cNvPr id="2" name="Google Shape;74;p1">
            <a:extLst>
              <a:ext uri="{FF2B5EF4-FFF2-40B4-BE49-F238E27FC236}">
                <a16:creationId xmlns:a16="http://schemas.microsoft.com/office/drawing/2014/main" id="{398AB8D3-6E9C-5886-856A-2EDA8246D191}"/>
              </a:ext>
            </a:extLst>
          </p:cNvPr>
          <p:cNvSpPr/>
          <p:nvPr/>
        </p:nvSpPr>
        <p:spPr>
          <a:xfrm>
            <a:off x="7566837" y="4876800"/>
            <a:ext cx="1371600" cy="23079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dirty="0">
                <a:solidFill>
                  <a:srgbClr val="000000"/>
                </a:solidFill>
                <a:latin typeface="Arial" panose="020B0604020202020204" pitchFamily="34" charset="0"/>
                <a:ea typeface="Open Sans"/>
                <a:cs typeface="Arial" panose="020B0604020202020204" pitchFamily="34" charset="0"/>
                <a:sym typeface="Open Sans"/>
              </a:rPr>
              <a:t>Image: AASHTO</a:t>
            </a:r>
            <a:endParaRPr sz="9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1902219329"/>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2900" y="268339"/>
            <a:ext cx="8458200" cy="1447800"/>
          </a:xfrm>
        </p:spPr>
        <p:txBody>
          <a:bodyPr anchor="ctr">
            <a:normAutofit/>
          </a:bodyPr>
          <a:lstStyle/>
          <a:p>
            <a:r>
              <a:rPr lang="en-US" dirty="0"/>
              <a:t>Advantages of Portable</a:t>
            </a:r>
            <a:br>
              <a:rPr lang="en-US" dirty="0"/>
            </a:br>
            <a:r>
              <a:rPr lang="en-US" dirty="0"/>
              <a:t>Concrete Barriers</a:t>
            </a:r>
          </a:p>
        </p:txBody>
      </p:sp>
      <p:sp>
        <p:nvSpPr>
          <p:cNvPr id="3" name="Rectangle 3"/>
          <p:cNvSpPr txBox="1">
            <a:spLocks noChangeArrowheads="1"/>
          </p:cNvSpPr>
          <p:nvPr/>
        </p:nvSpPr>
        <p:spPr>
          <a:xfrm>
            <a:off x="449451" y="1751308"/>
            <a:ext cx="3665349" cy="4725692"/>
          </a:xfrm>
          <a:prstGeom prst="rect">
            <a:avLst/>
          </a:prstGeom>
        </p:spPr>
        <p:txBody>
          <a:bodyPr/>
          <a:lstStyle/>
          <a:p>
            <a:pPr marL="342900" marR="0" lvl="0" indent="-342900" algn="l" defTabSz="914400" rtl="0" eaLnBrk="1" fontAlgn="base" latinLnBrk="0" hangingPunct="1">
              <a:lnSpc>
                <a:spcPct val="100000"/>
              </a:lnSpc>
              <a:spcBef>
                <a:spcPct val="20000"/>
              </a:spcBef>
              <a:spcAft>
                <a:spcPct val="0"/>
              </a:spcAft>
              <a:buClrTx/>
              <a:buSzPct val="90000"/>
              <a:buFont typeface="Wingdings" pitchFamily="2" charset="2"/>
              <a:buChar char="§"/>
              <a:tabLst/>
              <a:defRPr/>
            </a:pPr>
            <a:r>
              <a:rPr kumimoji="0" lang="en-US" sz="2800" b="0" i="0" u="none" strike="noStrike" kern="0" cap="none" spc="0" normalizeH="0" baseline="0" noProof="0" dirty="0">
                <a:ln>
                  <a:noFill/>
                </a:ln>
                <a:solidFill>
                  <a:schemeClr val="tx1"/>
                </a:solidFill>
                <a:effectLst/>
                <a:uLnTx/>
                <a:uFillTx/>
                <a:latin typeface="Arial" panose="020B0604020202020204" pitchFamily="34" charset="0"/>
              </a:rPr>
              <a:t>Less expensive</a:t>
            </a:r>
            <a:r>
              <a:rPr kumimoji="0" lang="en-US" sz="2800" b="0" i="0" u="none" strike="noStrike" kern="0" cap="none" spc="0" normalizeH="0" noProof="0" dirty="0">
                <a:ln>
                  <a:noFill/>
                </a:ln>
                <a:solidFill>
                  <a:schemeClr val="tx1"/>
                </a:solidFill>
                <a:effectLst/>
                <a:uLnTx/>
                <a:uFillTx/>
                <a:latin typeface="Arial" panose="020B0604020202020204" pitchFamily="34" charset="0"/>
              </a:rPr>
              <a:t> for long-term projects</a:t>
            </a:r>
          </a:p>
          <a:p>
            <a:pPr marL="342900" marR="0" lvl="0" indent="-342900" algn="l" defTabSz="914400" rtl="0" eaLnBrk="1" fontAlgn="base" latinLnBrk="0" hangingPunct="1">
              <a:lnSpc>
                <a:spcPct val="100000"/>
              </a:lnSpc>
              <a:spcBef>
                <a:spcPct val="20000"/>
              </a:spcBef>
              <a:spcAft>
                <a:spcPct val="0"/>
              </a:spcAft>
              <a:buClrTx/>
              <a:buSzPct val="90000"/>
              <a:buFont typeface="Wingdings" pitchFamily="2" charset="2"/>
              <a:buChar char="§"/>
              <a:tabLst/>
              <a:defRPr/>
            </a:pPr>
            <a:r>
              <a:rPr lang="en-US" sz="2800" kern="0" baseline="0" dirty="0">
                <a:latin typeface="Arial" panose="020B0604020202020204" pitchFamily="34" charset="0"/>
              </a:rPr>
              <a:t>Easy</a:t>
            </a:r>
            <a:r>
              <a:rPr lang="en-US" sz="2800" kern="0" dirty="0">
                <a:latin typeface="Arial" panose="020B0604020202020204" pitchFamily="34" charset="0"/>
              </a:rPr>
              <a:t> to maintain</a:t>
            </a:r>
          </a:p>
          <a:p>
            <a:pPr marL="342900" marR="0" lvl="0" indent="-342900" algn="l" defTabSz="914400" rtl="0" eaLnBrk="1" fontAlgn="base" latinLnBrk="0" hangingPunct="1">
              <a:lnSpc>
                <a:spcPct val="100000"/>
              </a:lnSpc>
              <a:spcBef>
                <a:spcPct val="20000"/>
              </a:spcBef>
              <a:spcAft>
                <a:spcPct val="0"/>
              </a:spcAft>
              <a:buClrTx/>
              <a:buSzPct val="90000"/>
              <a:buFont typeface="Wingdings" pitchFamily="2" charset="2"/>
              <a:buChar char="§"/>
              <a:tabLst/>
              <a:defRPr/>
            </a:pPr>
            <a:r>
              <a:rPr kumimoji="0" lang="en-US" sz="2800" b="0" i="0" u="none" strike="noStrike" kern="0" cap="none" spc="0" normalizeH="0" baseline="0" noProof="0" dirty="0">
                <a:ln>
                  <a:noFill/>
                </a:ln>
                <a:solidFill>
                  <a:schemeClr val="tx1"/>
                </a:solidFill>
                <a:effectLst/>
                <a:uLnTx/>
                <a:uFillTx/>
                <a:latin typeface="Arial" panose="020B0604020202020204" pitchFamily="34" charset="0"/>
              </a:rPr>
              <a:t>Reusable</a:t>
            </a:r>
          </a:p>
          <a:p>
            <a:pPr marL="342900" marR="0" lvl="0" indent="-342900" algn="l" defTabSz="914400" rtl="0" eaLnBrk="1" fontAlgn="base" latinLnBrk="0" hangingPunct="1">
              <a:lnSpc>
                <a:spcPct val="100000"/>
              </a:lnSpc>
              <a:spcBef>
                <a:spcPct val="20000"/>
              </a:spcBef>
              <a:spcAft>
                <a:spcPct val="0"/>
              </a:spcAft>
              <a:buClrTx/>
              <a:buSzPct val="90000"/>
              <a:buFont typeface="Wingdings" pitchFamily="2" charset="2"/>
              <a:buChar char="§"/>
              <a:tabLst/>
              <a:defRPr/>
            </a:pPr>
            <a:r>
              <a:rPr lang="en-US" sz="2800" kern="0" dirty="0">
                <a:latin typeface="Arial" panose="020B0604020202020204" pitchFamily="34" charset="0"/>
              </a:rPr>
              <a:t>Low deflection</a:t>
            </a:r>
            <a:endParaRPr kumimoji="0" lang="en-US" sz="2800" b="0" i="0" u="none" strike="noStrike" kern="0" cap="none" spc="0" normalizeH="0" baseline="0" noProof="0" dirty="0">
              <a:ln>
                <a:noFill/>
              </a:ln>
              <a:solidFill>
                <a:schemeClr val="tx1"/>
              </a:solidFill>
              <a:effectLst/>
              <a:uLnTx/>
              <a:uFillTx/>
              <a:latin typeface="Arial" panose="020B0604020202020204" pitchFamily="34" charset="0"/>
            </a:endParaRPr>
          </a:p>
        </p:txBody>
      </p:sp>
      <p:pic>
        <p:nvPicPr>
          <p:cNvPr id="335874" name="Picture 2" descr="Example of a Portable Concrete Barrier next to traffic and separating the work space where a tanker truck sits in front of a gravel pile"/>
          <p:cNvPicPr>
            <a:picLocks noChangeAspect="1" noChangeArrowheads="1"/>
          </p:cNvPicPr>
          <p:nvPr/>
        </p:nvPicPr>
        <p:blipFill>
          <a:blip r:embed="rId3" cstate="print"/>
          <a:srcRect l="19167" t="24445" r="20000" b="13333"/>
          <a:stretch>
            <a:fillRect/>
          </a:stretch>
        </p:blipFill>
        <p:spPr bwMode="auto">
          <a:xfrm>
            <a:off x="4193721" y="1751308"/>
            <a:ext cx="4569279" cy="3505200"/>
          </a:xfrm>
          <a:prstGeom prst="rect">
            <a:avLst/>
          </a:prstGeom>
          <a:noFill/>
        </p:spPr>
      </p:pic>
      <p:sp>
        <p:nvSpPr>
          <p:cNvPr id="5" name="Google Shape;74;p1">
            <a:extLst>
              <a:ext uri="{FF2B5EF4-FFF2-40B4-BE49-F238E27FC236}">
                <a16:creationId xmlns:a16="http://schemas.microsoft.com/office/drawing/2014/main" id="{21866001-FD90-D832-C795-A479FA4F57A3}"/>
              </a:ext>
            </a:extLst>
          </p:cNvPr>
          <p:cNvSpPr/>
          <p:nvPr/>
        </p:nvSpPr>
        <p:spPr>
          <a:xfrm>
            <a:off x="7772400" y="5291677"/>
            <a:ext cx="1371600" cy="23079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dirty="0">
                <a:solidFill>
                  <a:srgbClr val="000000"/>
                </a:solidFill>
                <a:latin typeface="Arial" panose="020B0604020202020204" pitchFamily="34" charset="0"/>
                <a:ea typeface="Open Sans"/>
                <a:cs typeface="Arial" panose="020B0604020202020204" pitchFamily="34" charset="0"/>
                <a:sym typeface="Open Sans"/>
              </a:rPr>
              <a:t>Image: ATSSA</a:t>
            </a:r>
            <a:endParaRPr sz="9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1196635742"/>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0"/>
            <a:ext cx="8458200" cy="1447800"/>
          </a:xfrm>
        </p:spPr>
        <p:txBody>
          <a:bodyPr anchor="ctr">
            <a:normAutofit/>
          </a:bodyPr>
          <a:lstStyle/>
          <a:p>
            <a:r>
              <a:rPr lang="en-US" dirty="0"/>
              <a:t>Disadvantages of Portable</a:t>
            </a:r>
            <a:br>
              <a:rPr lang="en-US" dirty="0"/>
            </a:br>
            <a:r>
              <a:rPr lang="en-US" dirty="0"/>
              <a:t>Concrete Barriers</a:t>
            </a:r>
          </a:p>
        </p:txBody>
      </p:sp>
      <p:sp>
        <p:nvSpPr>
          <p:cNvPr id="3" name="Rectangle 3"/>
          <p:cNvSpPr txBox="1">
            <a:spLocks noChangeArrowheads="1"/>
          </p:cNvSpPr>
          <p:nvPr/>
        </p:nvSpPr>
        <p:spPr>
          <a:xfrm>
            <a:off x="304800" y="1596326"/>
            <a:ext cx="3585275" cy="4153546"/>
          </a:xfrm>
          <a:prstGeom prst="rect">
            <a:avLst/>
          </a:prstGeom>
        </p:spPr>
        <p:txBody>
          <a:bodyPr/>
          <a:lstStyle/>
          <a:p>
            <a:pPr marL="342900" marR="0" lvl="0" indent="-342900" algn="l" defTabSz="914400" rtl="0" eaLnBrk="1" fontAlgn="base" latinLnBrk="0" hangingPunct="1">
              <a:lnSpc>
                <a:spcPct val="100000"/>
              </a:lnSpc>
              <a:spcBef>
                <a:spcPct val="20000"/>
              </a:spcBef>
              <a:spcAft>
                <a:spcPct val="0"/>
              </a:spcAft>
              <a:buClrTx/>
              <a:buSzPct val="90000"/>
              <a:buFont typeface="Wingdings" pitchFamily="2" charset="2"/>
              <a:buChar char="§"/>
              <a:tabLst/>
              <a:defRPr/>
            </a:pPr>
            <a:r>
              <a:rPr kumimoji="0" lang="en-US" sz="2800" b="0" i="0" u="none" strike="noStrike" kern="0" cap="none" spc="0" normalizeH="0" baseline="0" noProof="0" dirty="0">
                <a:ln>
                  <a:noFill/>
                </a:ln>
                <a:solidFill>
                  <a:schemeClr val="tx1"/>
                </a:solidFill>
                <a:effectLst/>
                <a:uLnTx/>
                <a:uFillTx/>
                <a:latin typeface="Arial" panose="020B0604020202020204" pitchFamily="34" charset="0"/>
              </a:rPr>
              <a:t>Heavy equipment</a:t>
            </a:r>
            <a:r>
              <a:rPr lang="en-US" sz="2800" kern="0" dirty="0">
                <a:latin typeface="Arial" panose="020B0604020202020204" pitchFamily="34" charset="0"/>
              </a:rPr>
              <a:t> </a:t>
            </a:r>
            <a:r>
              <a:rPr kumimoji="0" lang="en-US" sz="2800" b="0" i="0" u="none" strike="noStrike" kern="0" cap="none" spc="0" normalizeH="0" noProof="0" dirty="0">
                <a:ln>
                  <a:noFill/>
                </a:ln>
                <a:solidFill>
                  <a:schemeClr val="tx1"/>
                </a:solidFill>
                <a:effectLst/>
                <a:uLnTx/>
                <a:uFillTx/>
                <a:latin typeface="Arial" panose="020B0604020202020204" pitchFamily="34" charset="0"/>
              </a:rPr>
              <a:t>and lane closure are needed for installation/ removal</a:t>
            </a:r>
            <a:endParaRPr lang="en-US" sz="2800" kern="0" baseline="0" dirty="0">
              <a:latin typeface="Arial" panose="020B0604020202020204" pitchFamily="34" charset="0"/>
            </a:endParaRPr>
          </a:p>
          <a:p>
            <a:pPr marL="342900" marR="0" lvl="0" indent="-342900" algn="l" defTabSz="914400" rtl="0" eaLnBrk="1" fontAlgn="base" latinLnBrk="0" hangingPunct="1">
              <a:lnSpc>
                <a:spcPct val="100000"/>
              </a:lnSpc>
              <a:spcBef>
                <a:spcPct val="20000"/>
              </a:spcBef>
              <a:spcAft>
                <a:spcPct val="0"/>
              </a:spcAft>
              <a:buClrTx/>
              <a:buSzPct val="90000"/>
              <a:buFont typeface="Wingdings" pitchFamily="2" charset="2"/>
              <a:buChar char="§"/>
              <a:tabLst/>
              <a:defRPr/>
            </a:pPr>
            <a:r>
              <a:rPr lang="en-US" sz="2800" kern="0" baseline="0" dirty="0">
                <a:latin typeface="Arial" panose="020B0604020202020204" pitchFamily="34" charset="0"/>
              </a:rPr>
              <a:t>Not</a:t>
            </a:r>
            <a:r>
              <a:rPr lang="en-US" sz="2800" kern="0" dirty="0">
                <a:latin typeface="Arial" panose="020B0604020202020204" pitchFamily="34" charset="0"/>
              </a:rPr>
              <a:t> suited for short-term projects or moving operations</a:t>
            </a:r>
          </a:p>
          <a:p>
            <a:pPr marL="342900" marR="0" lvl="0" indent="-342900" algn="l" defTabSz="914400" rtl="0" eaLnBrk="1" fontAlgn="base" latinLnBrk="0" hangingPunct="1">
              <a:lnSpc>
                <a:spcPct val="100000"/>
              </a:lnSpc>
              <a:spcBef>
                <a:spcPct val="20000"/>
              </a:spcBef>
              <a:spcAft>
                <a:spcPct val="0"/>
              </a:spcAft>
              <a:buClrTx/>
              <a:buSzPct val="90000"/>
              <a:buFontTx/>
              <a:buBlip>
                <a:blip r:embed="rId3"/>
              </a:buBlip>
              <a:tabLst/>
              <a:defRPr/>
            </a:pPr>
            <a:endParaRPr kumimoji="0" lang="en-US" sz="3200" b="0" i="0" u="none" strike="noStrike" kern="0" cap="none" spc="0" normalizeH="0" baseline="0" noProof="0" dirty="0">
              <a:ln>
                <a:noFill/>
              </a:ln>
              <a:solidFill>
                <a:schemeClr val="tx1"/>
              </a:solidFill>
              <a:effectLst/>
              <a:uLnTx/>
              <a:uFillTx/>
              <a:latin typeface="Arial" panose="020B0604020202020204" pitchFamily="34" charset="0"/>
              <a:ea typeface="+mn-ea"/>
              <a:cs typeface="+mn-cs"/>
            </a:endParaRPr>
          </a:p>
        </p:txBody>
      </p:sp>
      <p:pic>
        <p:nvPicPr>
          <p:cNvPr id="5" name="Picture 3" descr="Example of a Portable Concrete Barrier being placed off a semi trailer using a bucket loader with workers moving the lowered sections into place"/>
          <p:cNvPicPr>
            <a:picLocks noChangeAspect="1" noChangeArrowheads="1"/>
          </p:cNvPicPr>
          <p:nvPr/>
        </p:nvPicPr>
        <p:blipFill>
          <a:blip r:embed="rId4" cstate="print"/>
          <a:srcRect/>
          <a:stretch>
            <a:fillRect/>
          </a:stretch>
        </p:blipFill>
        <p:spPr bwMode="auto">
          <a:xfrm>
            <a:off x="3890074" y="1796512"/>
            <a:ext cx="4872925" cy="3654694"/>
          </a:xfrm>
          <a:prstGeom prst="rect">
            <a:avLst/>
          </a:prstGeom>
          <a:noFill/>
          <a:ln w="9525">
            <a:noFill/>
            <a:miter lim="800000"/>
            <a:headEnd/>
            <a:tailEnd/>
          </a:ln>
        </p:spPr>
      </p:pic>
      <p:sp>
        <p:nvSpPr>
          <p:cNvPr id="4" name="Google Shape;74;p1">
            <a:extLst>
              <a:ext uri="{FF2B5EF4-FFF2-40B4-BE49-F238E27FC236}">
                <a16:creationId xmlns:a16="http://schemas.microsoft.com/office/drawing/2014/main" id="{984EA48C-4643-0C64-2176-84562A1BB485}"/>
              </a:ext>
            </a:extLst>
          </p:cNvPr>
          <p:cNvSpPr/>
          <p:nvPr/>
        </p:nvSpPr>
        <p:spPr>
          <a:xfrm>
            <a:off x="7620000" y="5547433"/>
            <a:ext cx="1371600" cy="23079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dirty="0">
                <a:solidFill>
                  <a:srgbClr val="000000"/>
                </a:solidFill>
                <a:latin typeface="Arial" panose="020B0604020202020204" pitchFamily="34" charset="0"/>
                <a:ea typeface="Open Sans"/>
                <a:cs typeface="Arial" panose="020B0604020202020204" pitchFamily="34" charset="0"/>
                <a:sym typeface="Open Sans"/>
              </a:rPr>
              <a:t>Image: ATSSA</a:t>
            </a:r>
            <a:endParaRPr sz="9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98481141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02" name="Rectangle 2"/>
          <p:cNvSpPr>
            <a:spLocks noGrp="1" noChangeArrowheads="1"/>
          </p:cNvSpPr>
          <p:nvPr>
            <p:ph type="title"/>
          </p:nvPr>
        </p:nvSpPr>
        <p:spPr/>
        <p:txBody>
          <a:bodyPr/>
          <a:lstStyle/>
          <a:p>
            <a:pPr eaLnBrk="1" hangingPunct="1">
              <a:defRPr/>
            </a:pPr>
            <a:r>
              <a:rPr lang="en-US" dirty="0"/>
              <a:t>Example</a:t>
            </a:r>
          </a:p>
        </p:txBody>
      </p:sp>
      <p:pic>
        <p:nvPicPr>
          <p:cNvPr id="17411" name="Picture 5" descr="Orange traffic cone with white stripes&#10;MUTCD = 28&quot; Min&#10;&#10;"/>
          <p:cNvPicPr>
            <a:picLocks noChangeAspect="1" noChangeArrowheads="1"/>
          </p:cNvPicPr>
          <p:nvPr/>
        </p:nvPicPr>
        <p:blipFill>
          <a:blip r:embed="rId3" cstate="print">
            <a:clrChange>
              <a:clrFrom>
                <a:srgbClr val="FFFFFF"/>
              </a:clrFrom>
              <a:clrTo>
                <a:srgbClr val="FFFFFF">
                  <a:alpha val="0"/>
                </a:srgbClr>
              </a:clrTo>
            </a:clrChange>
          </a:blip>
          <a:srcRect l="49890" t="14285" b="14285"/>
          <a:stretch>
            <a:fillRect/>
          </a:stretch>
        </p:blipFill>
        <p:spPr bwMode="auto">
          <a:xfrm>
            <a:off x="2133600" y="1981200"/>
            <a:ext cx="1328738" cy="2438400"/>
          </a:xfrm>
          <a:prstGeom prst="rect">
            <a:avLst/>
          </a:prstGeom>
          <a:noFill/>
          <a:ln w="9525">
            <a:noFill/>
            <a:miter lim="800000"/>
            <a:headEnd/>
            <a:tailEnd/>
          </a:ln>
        </p:spPr>
      </p:pic>
      <p:sp>
        <p:nvSpPr>
          <p:cNvPr id="17412" name="Text Box 6"/>
          <p:cNvSpPr txBox="1">
            <a:spLocks noChangeArrowheads="1"/>
          </p:cNvSpPr>
          <p:nvPr/>
        </p:nvSpPr>
        <p:spPr bwMode="auto">
          <a:xfrm>
            <a:off x="1295400" y="4648200"/>
            <a:ext cx="2971800" cy="954107"/>
          </a:xfrm>
          <a:prstGeom prst="rect">
            <a:avLst/>
          </a:prstGeom>
          <a:noFill/>
          <a:ln w="9525">
            <a:noFill/>
            <a:miter lim="800000"/>
            <a:headEnd/>
            <a:tailEnd/>
          </a:ln>
        </p:spPr>
        <p:txBody>
          <a:bodyPr>
            <a:spAutoFit/>
          </a:bodyPr>
          <a:lstStyle/>
          <a:p>
            <a:pPr algn="ctr"/>
            <a:r>
              <a:rPr lang="en-US" sz="2800" dirty="0">
                <a:latin typeface="Arial" panose="020B0604020202020204" pitchFamily="34" charset="0"/>
              </a:rPr>
              <a:t>MUTCD = 28” Min.</a:t>
            </a:r>
          </a:p>
        </p:txBody>
      </p:sp>
      <p:grpSp>
        <p:nvGrpSpPr>
          <p:cNvPr id="2" name="Group 8" descr="Orange traffic cone with  white stripes&#10;Some States = 36&quot; Min"/>
          <p:cNvGrpSpPr>
            <a:grpSpLocks/>
          </p:cNvGrpSpPr>
          <p:nvPr/>
        </p:nvGrpSpPr>
        <p:grpSpPr bwMode="auto">
          <a:xfrm>
            <a:off x="4800600" y="1371600"/>
            <a:ext cx="2971800" cy="4306888"/>
            <a:chOff x="3264" y="1296"/>
            <a:chExt cx="1872" cy="2713"/>
          </a:xfrm>
        </p:grpSpPr>
        <p:pic>
          <p:nvPicPr>
            <p:cNvPr id="17414" name="Picture 4" descr="cones5"/>
            <p:cNvPicPr>
              <a:picLocks noChangeAspect="1" noChangeArrowheads="1"/>
            </p:cNvPicPr>
            <p:nvPr/>
          </p:nvPicPr>
          <p:blipFill>
            <a:blip r:embed="rId3" cstate="print">
              <a:clrChange>
                <a:clrFrom>
                  <a:srgbClr val="FFFFFF"/>
                </a:clrFrom>
                <a:clrTo>
                  <a:srgbClr val="FFFFFF">
                    <a:alpha val="0"/>
                  </a:srgbClr>
                </a:clrTo>
              </a:clrChange>
            </a:blip>
            <a:srcRect l="49890" t="14285" b="14285"/>
            <a:stretch>
              <a:fillRect/>
            </a:stretch>
          </p:blipFill>
          <p:spPr bwMode="auto">
            <a:xfrm>
              <a:off x="3648" y="1296"/>
              <a:ext cx="1073" cy="1968"/>
            </a:xfrm>
            <a:prstGeom prst="rect">
              <a:avLst/>
            </a:prstGeom>
            <a:noFill/>
            <a:ln w="9525">
              <a:noFill/>
              <a:miter lim="800000"/>
              <a:headEnd/>
              <a:tailEnd/>
            </a:ln>
          </p:spPr>
        </p:pic>
        <p:sp>
          <p:nvSpPr>
            <p:cNvPr id="17415" name="Text Box 7"/>
            <p:cNvSpPr txBox="1">
              <a:spLocks noChangeArrowheads="1"/>
            </p:cNvSpPr>
            <p:nvPr/>
          </p:nvSpPr>
          <p:spPr bwMode="auto">
            <a:xfrm>
              <a:off x="3264" y="3408"/>
              <a:ext cx="1872" cy="601"/>
            </a:xfrm>
            <a:prstGeom prst="rect">
              <a:avLst/>
            </a:prstGeom>
            <a:noFill/>
            <a:ln w="9525">
              <a:noFill/>
              <a:miter lim="800000"/>
              <a:headEnd/>
              <a:tailEnd/>
            </a:ln>
          </p:spPr>
          <p:txBody>
            <a:bodyPr>
              <a:spAutoFit/>
            </a:bodyPr>
            <a:lstStyle/>
            <a:p>
              <a:pPr algn="ctr"/>
              <a:r>
                <a:rPr lang="en-US" sz="2800" dirty="0">
                  <a:latin typeface="Arial" panose="020B0604020202020204" pitchFamily="34" charset="0"/>
                </a:rPr>
                <a:t>Some States = 36” Min.</a:t>
              </a:r>
            </a:p>
          </p:txBody>
        </p:sp>
      </p:grpSp>
      <p:sp>
        <p:nvSpPr>
          <p:cNvPr id="3" name="Google Shape;74;p1">
            <a:extLst>
              <a:ext uri="{FF2B5EF4-FFF2-40B4-BE49-F238E27FC236}">
                <a16:creationId xmlns:a16="http://schemas.microsoft.com/office/drawing/2014/main" id="{EE63D0F4-F0D0-9D01-F61E-D941B323A7E4}"/>
              </a:ext>
            </a:extLst>
          </p:cNvPr>
          <p:cNvSpPr/>
          <p:nvPr/>
        </p:nvSpPr>
        <p:spPr>
          <a:xfrm>
            <a:off x="7335982" y="5603875"/>
            <a:ext cx="13716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Images: ATSSA</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36308019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8370" name="Picture 1026" descr="Example of an orange and white water filled barrier separating an area from traffic"/>
          <p:cNvPicPr>
            <a:picLocks noChangeAspect="1" noChangeArrowheads="1"/>
          </p:cNvPicPr>
          <p:nvPr/>
        </p:nvPicPr>
        <p:blipFill>
          <a:blip r:embed="rId3" cstate="print"/>
          <a:srcRect/>
          <a:stretch>
            <a:fillRect/>
          </a:stretch>
        </p:blipFill>
        <p:spPr bwMode="auto">
          <a:xfrm>
            <a:off x="4095750" y="3624020"/>
            <a:ext cx="3648075" cy="2251075"/>
          </a:xfrm>
          <a:prstGeom prst="rect">
            <a:avLst/>
          </a:prstGeom>
          <a:noFill/>
          <a:ln w="9525">
            <a:noFill/>
            <a:miter lim="800000"/>
            <a:headEnd/>
            <a:tailEnd/>
          </a:ln>
        </p:spPr>
      </p:pic>
      <p:sp>
        <p:nvSpPr>
          <p:cNvPr id="58371" name="Rectangle 1028" descr="Easier to handle&#10;Follow manufacturer’s instructions&#10;Various types available&#10;"/>
          <p:cNvSpPr>
            <a:spLocks noChangeArrowheads="1"/>
          </p:cNvSpPr>
          <p:nvPr/>
        </p:nvSpPr>
        <p:spPr bwMode="auto">
          <a:xfrm>
            <a:off x="381000" y="1524000"/>
            <a:ext cx="3199108" cy="4179376"/>
          </a:xfrm>
          <a:prstGeom prst="rect">
            <a:avLst/>
          </a:prstGeom>
          <a:noFill/>
          <a:ln w="9525">
            <a:noFill/>
            <a:miter lim="800000"/>
            <a:headEnd/>
            <a:tailEnd/>
          </a:ln>
        </p:spPr>
        <p:txBody>
          <a:bodyPr/>
          <a:lstStyle/>
          <a:p>
            <a:pPr marL="342900" indent="-342900" eaLnBrk="0" hangingPunct="0">
              <a:spcBef>
                <a:spcPct val="20000"/>
              </a:spcBef>
              <a:buSzPct val="75000"/>
              <a:buFont typeface="Wingdings" pitchFamily="2" charset="2"/>
              <a:buChar char="§"/>
            </a:pPr>
            <a:r>
              <a:rPr kumimoji="1" lang="en-US" sz="2800" dirty="0">
                <a:latin typeface="Arial" panose="020B0604020202020204" pitchFamily="34" charset="0"/>
              </a:rPr>
              <a:t>Easier to handle</a:t>
            </a:r>
          </a:p>
          <a:p>
            <a:pPr marL="342900" indent="-342900" eaLnBrk="0" hangingPunct="0">
              <a:spcBef>
                <a:spcPct val="20000"/>
              </a:spcBef>
              <a:buSzPct val="75000"/>
              <a:buFont typeface="Wingdings" pitchFamily="2" charset="2"/>
              <a:buChar char="§"/>
            </a:pPr>
            <a:r>
              <a:rPr kumimoji="1" lang="en-US" sz="2800" dirty="0">
                <a:latin typeface="Arial" panose="020B0604020202020204" pitchFamily="34" charset="0"/>
              </a:rPr>
              <a:t>Follow manufacturer’s instructions</a:t>
            </a:r>
          </a:p>
          <a:p>
            <a:pPr marL="342900" indent="-342900" eaLnBrk="0" hangingPunct="0">
              <a:spcBef>
                <a:spcPct val="20000"/>
              </a:spcBef>
              <a:buSzPct val="75000"/>
              <a:buFont typeface="Wingdings" pitchFamily="2" charset="2"/>
              <a:buChar char="§"/>
            </a:pPr>
            <a:r>
              <a:rPr kumimoji="1" lang="en-US" sz="2800" dirty="0">
                <a:latin typeface="Arial" panose="020B0604020202020204" pitchFamily="34" charset="0"/>
              </a:rPr>
              <a:t>Various types available</a:t>
            </a:r>
          </a:p>
        </p:txBody>
      </p:sp>
      <p:pic>
        <p:nvPicPr>
          <p:cNvPr id="58372" name="Picture 1030" descr="Example of an orange and white water filled barrier sitting on pedestals"/>
          <p:cNvPicPr>
            <a:picLocks noChangeAspect="1" noChangeArrowheads="1"/>
          </p:cNvPicPr>
          <p:nvPr/>
        </p:nvPicPr>
        <p:blipFill>
          <a:blip r:embed="rId4" cstate="print"/>
          <a:srcRect/>
          <a:stretch>
            <a:fillRect/>
          </a:stretch>
        </p:blipFill>
        <p:spPr bwMode="auto">
          <a:xfrm>
            <a:off x="6553200" y="1752600"/>
            <a:ext cx="2381250" cy="1847850"/>
          </a:xfrm>
          <a:prstGeom prst="rect">
            <a:avLst/>
          </a:prstGeom>
          <a:noFill/>
          <a:ln w="9525">
            <a:noFill/>
            <a:miter lim="800000"/>
            <a:headEnd/>
            <a:tailEnd/>
          </a:ln>
        </p:spPr>
      </p:pic>
      <p:pic>
        <p:nvPicPr>
          <p:cNvPr id="58373" name="Picture 1036" descr="Example of an orange and while water filled barrier on a two lane roadway roadside"/>
          <p:cNvPicPr>
            <a:picLocks noChangeAspect="1" noChangeArrowheads="1"/>
          </p:cNvPicPr>
          <p:nvPr/>
        </p:nvPicPr>
        <p:blipFill>
          <a:blip r:embed="rId5" cstate="print"/>
          <a:srcRect/>
          <a:stretch>
            <a:fillRect/>
          </a:stretch>
        </p:blipFill>
        <p:spPr bwMode="auto">
          <a:xfrm>
            <a:off x="3720454" y="1642820"/>
            <a:ext cx="2641600" cy="1752600"/>
          </a:xfrm>
          <a:prstGeom prst="rect">
            <a:avLst/>
          </a:prstGeom>
          <a:noFill/>
          <a:ln w="9525">
            <a:noFill/>
            <a:miter lim="800000"/>
            <a:headEnd/>
            <a:tailEnd/>
          </a:ln>
        </p:spPr>
      </p:pic>
      <p:sp>
        <p:nvSpPr>
          <p:cNvPr id="8" name="Rectangle 2"/>
          <p:cNvSpPr txBox="1">
            <a:spLocks noChangeArrowheads="1"/>
          </p:cNvSpPr>
          <p:nvPr/>
        </p:nvSpPr>
        <p:spPr>
          <a:xfrm>
            <a:off x="381000" y="0"/>
            <a:ext cx="8763000" cy="1524000"/>
          </a:xfrm>
          <a:prstGeom prst="rect">
            <a:avLst/>
          </a:prstGeom>
        </p:spPr>
        <p:txBody>
          <a:bodyPr anchor="ctr"/>
          <a:lstStyle/>
          <a:p>
            <a:pPr>
              <a:defRPr/>
            </a:pPr>
            <a:r>
              <a:rPr lang="en-US" sz="3600" b="1" kern="0" dirty="0">
                <a:solidFill>
                  <a:srgbClr val="00ACA1"/>
                </a:solidFill>
                <a:latin typeface="Arial" panose="020B0604020202020204" pitchFamily="34" charset="0"/>
                <a:ea typeface="+mj-ea"/>
                <a:cs typeface="+mj-cs"/>
              </a:rPr>
              <a:t>2. Water-Filled Barriers</a:t>
            </a:r>
          </a:p>
        </p:txBody>
      </p:sp>
      <p:sp>
        <p:nvSpPr>
          <p:cNvPr id="7" name="Rectangle 39">
            <a:extLst>
              <a:ext uri="{FF2B5EF4-FFF2-40B4-BE49-F238E27FC236}">
                <a16:creationId xmlns:a16="http://schemas.microsoft.com/office/drawing/2014/main" id="{53108163-AA45-4A68-87CF-0176D890D6C5}"/>
              </a:ext>
            </a:extLst>
          </p:cNvPr>
          <p:cNvSpPr>
            <a:spLocks noChangeArrowheads="1"/>
          </p:cNvSpPr>
          <p:nvPr/>
        </p:nvSpPr>
        <p:spPr bwMode="auto">
          <a:xfrm>
            <a:off x="381000" y="4659923"/>
            <a:ext cx="3329354" cy="1043453"/>
          </a:xfrm>
          <a:prstGeom prst="rect">
            <a:avLst/>
          </a:prstGeom>
          <a:solidFill>
            <a:schemeClr val="bg1"/>
          </a:solidFill>
          <a:ln w="57150">
            <a:solidFill>
              <a:srgbClr val="C00000"/>
            </a:solidFill>
            <a:miter lim="800000"/>
            <a:headEnd/>
            <a:tailEnd/>
          </a:ln>
        </p:spPr>
        <p:txBody>
          <a:bodyPr wrap="none" anchor="ctr"/>
          <a:lstStyle/>
          <a:p>
            <a:pPr algn="ctr"/>
            <a:r>
              <a:rPr lang="en-US" sz="4000" b="1" i="1" dirty="0">
                <a:latin typeface="Arial" panose="020B0604020202020204" pitchFamily="34" charset="0"/>
              </a:rPr>
              <a:t>Proprietary</a:t>
            </a:r>
          </a:p>
        </p:txBody>
      </p:sp>
      <p:sp>
        <p:nvSpPr>
          <p:cNvPr id="2" name="TextBox 1">
            <a:extLst>
              <a:ext uri="{FF2B5EF4-FFF2-40B4-BE49-F238E27FC236}">
                <a16:creationId xmlns:a16="http://schemas.microsoft.com/office/drawing/2014/main" id="{A71E0AAF-96AB-0646-8465-8B85FDBEF9B0}"/>
              </a:ext>
            </a:extLst>
          </p:cNvPr>
          <p:cNvSpPr txBox="1"/>
          <p:nvPr/>
        </p:nvSpPr>
        <p:spPr>
          <a:xfrm>
            <a:off x="3720454" y="3429000"/>
            <a:ext cx="2832746" cy="184666"/>
          </a:xfrm>
          <a:prstGeom prst="rect">
            <a:avLst/>
          </a:prstGeom>
          <a:noFill/>
        </p:spPr>
        <p:txBody>
          <a:bodyPr wrap="square" rtlCol="0">
            <a:spAutoFit/>
          </a:bodyPr>
          <a:lstStyle/>
          <a:p>
            <a:r>
              <a:rPr lang="en-US" sz="600" dirty="0"/>
              <a:t>https://tf13.stagemydomain.com/</a:t>
            </a:r>
          </a:p>
        </p:txBody>
      </p:sp>
    </p:spTree>
    <p:extLst>
      <p:ext uri="{BB962C8B-B14F-4D97-AF65-F5344CB8AC3E}">
        <p14:creationId xmlns:p14="http://schemas.microsoft.com/office/powerpoint/2010/main" val="883041866"/>
      </p:ext>
    </p:extLst>
  </p:cSld>
  <p:clrMapOvr>
    <a:masterClrMapping/>
  </p:clrMapOvr>
  <p:transition/>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9394" name="Picture 2" descr="Triton Barrier - orange and white"/>
          <p:cNvPicPr>
            <a:picLocks noChangeAspect="1" noChangeArrowheads="1"/>
          </p:cNvPicPr>
          <p:nvPr/>
        </p:nvPicPr>
        <p:blipFill>
          <a:blip r:embed="rId3" cstate="print"/>
          <a:srcRect/>
          <a:stretch>
            <a:fillRect/>
          </a:stretch>
        </p:blipFill>
        <p:spPr bwMode="auto">
          <a:xfrm>
            <a:off x="504824" y="1409700"/>
            <a:ext cx="5586413" cy="2209800"/>
          </a:xfrm>
          <a:prstGeom prst="rect">
            <a:avLst/>
          </a:prstGeom>
          <a:noFill/>
          <a:ln w="9525">
            <a:noFill/>
            <a:miter lim="800000"/>
            <a:headEnd/>
            <a:tailEnd/>
          </a:ln>
        </p:spPr>
      </p:pic>
      <p:pic>
        <p:nvPicPr>
          <p:cNvPr id="59395" name="Picture 3" descr="Close-up of a Triton Barrier - orange and white"/>
          <p:cNvPicPr>
            <a:picLocks noChangeAspect="1" noChangeArrowheads="1"/>
          </p:cNvPicPr>
          <p:nvPr/>
        </p:nvPicPr>
        <p:blipFill>
          <a:blip r:embed="rId4" cstate="print"/>
          <a:srcRect/>
          <a:stretch>
            <a:fillRect/>
          </a:stretch>
        </p:blipFill>
        <p:spPr bwMode="auto">
          <a:xfrm>
            <a:off x="4858019" y="3143250"/>
            <a:ext cx="3800475" cy="2857500"/>
          </a:xfrm>
          <a:prstGeom prst="rect">
            <a:avLst/>
          </a:prstGeom>
          <a:noFill/>
          <a:ln w="9525">
            <a:noFill/>
            <a:miter lim="800000"/>
            <a:headEnd/>
            <a:tailEnd/>
          </a:ln>
        </p:spPr>
      </p:pic>
      <p:sp>
        <p:nvSpPr>
          <p:cNvPr id="5" name="Rectangle 2"/>
          <p:cNvSpPr txBox="1">
            <a:spLocks noChangeArrowheads="1"/>
          </p:cNvSpPr>
          <p:nvPr/>
        </p:nvSpPr>
        <p:spPr>
          <a:xfrm>
            <a:off x="263470" y="0"/>
            <a:ext cx="8880529" cy="1524000"/>
          </a:xfrm>
          <a:prstGeom prst="rect">
            <a:avLst/>
          </a:prstGeom>
        </p:spPr>
        <p:txBody>
          <a:bodyPr anchor="ctr"/>
          <a:lstStyle/>
          <a:p>
            <a:pPr>
              <a:defRPr/>
            </a:pPr>
            <a:r>
              <a:rPr lang="en-US" sz="3600" b="1" kern="0" dirty="0">
                <a:solidFill>
                  <a:srgbClr val="00ACA1"/>
                </a:solidFill>
                <a:latin typeface="Arial" panose="020B0604020202020204" pitchFamily="34" charset="0"/>
                <a:ea typeface="+mj-ea"/>
                <a:cs typeface="+mj-cs"/>
              </a:rPr>
              <a:t>Triton Barriers</a:t>
            </a:r>
          </a:p>
        </p:txBody>
      </p:sp>
      <p:sp>
        <p:nvSpPr>
          <p:cNvPr id="6" name="Rectangle 5"/>
          <p:cNvSpPr>
            <a:spLocks noChangeArrowheads="1"/>
          </p:cNvSpPr>
          <p:nvPr/>
        </p:nvSpPr>
        <p:spPr bwMode="auto">
          <a:xfrm>
            <a:off x="533400" y="4572000"/>
            <a:ext cx="3200400" cy="523220"/>
          </a:xfrm>
          <a:prstGeom prst="rect">
            <a:avLst/>
          </a:prstGeom>
          <a:solidFill>
            <a:schemeClr val="bg1"/>
          </a:solidFill>
          <a:ln w="57150" cap="sq">
            <a:solidFill>
              <a:schemeClr val="bg1"/>
            </a:solidFill>
            <a:miter lim="800000"/>
            <a:headEnd type="none" w="sm" len="sm"/>
            <a:tailEnd type="none" w="sm" len="sm"/>
          </a:ln>
        </p:spPr>
        <p:txBody>
          <a:bodyPr wrap="square">
            <a:spAutoFit/>
          </a:bodyPr>
          <a:lstStyle/>
          <a:p>
            <a:pPr algn="ctr"/>
            <a:r>
              <a:rPr lang="en-US" sz="2800" b="1" dirty="0">
                <a:latin typeface="Arial" panose="020B0604020202020204" pitchFamily="34" charset="0"/>
              </a:rPr>
              <a:t> (Proprietary)</a:t>
            </a:r>
          </a:p>
        </p:txBody>
      </p:sp>
      <p:sp>
        <p:nvSpPr>
          <p:cNvPr id="2" name="Google Shape;74;p1">
            <a:extLst>
              <a:ext uri="{FF2B5EF4-FFF2-40B4-BE49-F238E27FC236}">
                <a16:creationId xmlns:a16="http://schemas.microsoft.com/office/drawing/2014/main" id="{CDA209F0-FD43-56B8-7B2D-E13F159EF0C5}"/>
              </a:ext>
            </a:extLst>
          </p:cNvPr>
          <p:cNvSpPr/>
          <p:nvPr/>
        </p:nvSpPr>
        <p:spPr>
          <a:xfrm>
            <a:off x="3708991" y="5481970"/>
            <a:ext cx="1371600" cy="23079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dirty="0">
                <a:solidFill>
                  <a:srgbClr val="000000"/>
                </a:solidFill>
                <a:latin typeface="Arial" panose="020B0604020202020204" pitchFamily="34" charset="0"/>
                <a:ea typeface="Open Sans"/>
                <a:cs typeface="Arial" panose="020B0604020202020204" pitchFamily="34" charset="0"/>
                <a:sym typeface="Open Sans"/>
              </a:rPr>
              <a:t>Images: Valtir</a:t>
            </a:r>
            <a:endParaRPr sz="9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2576759231"/>
      </p:ext>
    </p:ext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6" descr="ROADGUARD Safety Assembly showing metal straps connected the barrier sections"/>
          <p:cNvPicPr>
            <a:picLocks noChangeAspect="1" noChangeArrowheads="1"/>
          </p:cNvPicPr>
          <p:nvPr/>
        </p:nvPicPr>
        <p:blipFill>
          <a:blip r:embed="rId3" cstate="print"/>
          <a:srcRect/>
          <a:stretch>
            <a:fillRect/>
          </a:stretch>
        </p:blipFill>
        <p:spPr>
          <a:xfrm>
            <a:off x="216978" y="1714500"/>
            <a:ext cx="4933950" cy="3499625"/>
          </a:xfrm>
          <a:prstGeom prst="rect">
            <a:avLst/>
          </a:prstGeom>
          <a:noFill/>
          <a:ln/>
        </p:spPr>
      </p:pic>
      <p:sp>
        <p:nvSpPr>
          <p:cNvPr id="3" name="Rectangle 2"/>
          <p:cNvSpPr txBox="1">
            <a:spLocks noChangeArrowheads="1"/>
          </p:cNvSpPr>
          <p:nvPr/>
        </p:nvSpPr>
        <p:spPr>
          <a:xfrm>
            <a:off x="387458" y="0"/>
            <a:ext cx="8756542" cy="1524000"/>
          </a:xfrm>
          <a:prstGeom prst="rect">
            <a:avLst/>
          </a:prstGeom>
        </p:spPr>
        <p:txBody>
          <a:bodyPr anchor="ctr"/>
          <a:lstStyle/>
          <a:p>
            <a:pPr>
              <a:defRPr/>
            </a:pPr>
            <a:r>
              <a:rPr lang="en-US" sz="3600" b="1" kern="0" dirty="0">
                <a:solidFill>
                  <a:srgbClr val="00ACA1"/>
                </a:solidFill>
                <a:latin typeface="Arial" panose="020B0604020202020204" pitchFamily="34" charset="0"/>
                <a:ea typeface="+mj-ea"/>
                <a:cs typeface="+mj-cs"/>
              </a:rPr>
              <a:t>Roadguard Barriers</a:t>
            </a:r>
          </a:p>
        </p:txBody>
      </p:sp>
      <p:pic>
        <p:nvPicPr>
          <p:cNvPr id="162818" name="Picture 2" descr="Example of an orange roadguard barrier"/>
          <p:cNvPicPr>
            <a:picLocks noChangeAspect="1" noChangeArrowheads="1"/>
          </p:cNvPicPr>
          <p:nvPr/>
        </p:nvPicPr>
        <p:blipFill>
          <a:blip r:embed="rId4" cstate="print"/>
          <a:srcRect/>
          <a:stretch>
            <a:fillRect/>
          </a:stretch>
        </p:blipFill>
        <p:spPr bwMode="auto">
          <a:xfrm>
            <a:off x="5150927" y="3657291"/>
            <a:ext cx="3006102" cy="2147216"/>
          </a:xfrm>
          <a:prstGeom prst="rect">
            <a:avLst/>
          </a:prstGeom>
          <a:noFill/>
        </p:spPr>
      </p:pic>
      <p:sp>
        <p:nvSpPr>
          <p:cNvPr id="5" name="Rectangle 5"/>
          <p:cNvSpPr>
            <a:spLocks noChangeArrowheads="1"/>
          </p:cNvSpPr>
          <p:nvPr/>
        </p:nvSpPr>
        <p:spPr bwMode="auto">
          <a:xfrm>
            <a:off x="778953" y="4952515"/>
            <a:ext cx="3810000" cy="523220"/>
          </a:xfrm>
          <a:prstGeom prst="rect">
            <a:avLst/>
          </a:prstGeom>
          <a:solidFill>
            <a:schemeClr val="bg1"/>
          </a:solidFill>
          <a:ln w="57150" cap="sq">
            <a:solidFill>
              <a:schemeClr val="bg1"/>
            </a:solidFill>
            <a:miter lim="800000"/>
            <a:headEnd type="none" w="sm" len="sm"/>
            <a:tailEnd type="none" w="sm" len="sm"/>
          </a:ln>
        </p:spPr>
        <p:txBody>
          <a:bodyPr wrap="square">
            <a:spAutoFit/>
          </a:bodyPr>
          <a:lstStyle/>
          <a:p>
            <a:pPr algn="ctr"/>
            <a:r>
              <a:rPr lang="en-US" sz="2800" b="1" i="1" dirty="0">
                <a:latin typeface="Arial" panose="020B0604020202020204" pitchFamily="34" charset="0"/>
              </a:rPr>
              <a:t> </a:t>
            </a:r>
            <a:r>
              <a:rPr lang="en-US" sz="2800" b="1" dirty="0">
                <a:latin typeface="Arial" panose="020B0604020202020204" pitchFamily="34" charset="0"/>
              </a:rPr>
              <a:t>(Proprietary)</a:t>
            </a:r>
          </a:p>
        </p:txBody>
      </p:sp>
      <p:pic>
        <p:nvPicPr>
          <p:cNvPr id="7" name="Picture 2" descr="Water Fill Barrier (Triton) cut down the middle showing the inside steel fr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892800" y="270428"/>
            <a:ext cx="2813277" cy="3488463"/>
          </a:xfrm>
          <a:prstGeom prst="rect">
            <a:avLst/>
          </a:prstGeom>
          <a:noFill/>
          <a:extLst>
            <a:ext uri="{909E8E84-426E-40DD-AFC4-6F175D3DCCD1}">
              <a14:hiddenFill xmlns:a14="http://schemas.microsoft.com/office/drawing/2010/main">
                <a:solidFill>
                  <a:srgbClr val="FFFFFF"/>
                </a:solidFill>
              </a14:hiddenFill>
            </a:ext>
          </a:extLst>
        </p:spPr>
      </p:pic>
      <p:sp>
        <p:nvSpPr>
          <p:cNvPr id="10" name="Google Shape;74;p1">
            <a:extLst>
              <a:ext uri="{FF2B5EF4-FFF2-40B4-BE49-F238E27FC236}">
                <a16:creationId xmlns:a16="http://schemas.microsoft.com/office/drawing/2014/main" id="{7BEB5C51-FC04-1CE3-8213-74846730D72E}"/>
              </a:ext>
            </a:extLst>
          </p:cNvPr>
          <p:cNvSpPr/>
          <p:nvPr/>
        </p:nvSpPr>
        <p:spPr>
          <a:xfrm>
            <a:off x="3708990" y="5481970"/>
            <a:ext cx="1625009" cy="23079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dirty="0">
                <a:solidFill>
                  <a:srgbClr val="000000"/>
                </a:solidFill>
                <a:latin typeface="Arial" panose="020B0604020202020204" pitchFamily="34" charset="0"/>
                <a:ea typeface="Open Sans"/>
                <a:cs typeface="Arial" panose="020B0604020202020204" pitchFamily="34" charset="0"/>
                <a:sym typeface="Open Sans"/>
              </a:rPr>
              <a:t>Images: Trident Devices</a:t>
            </a:r>
            <a:endParaRPr sz="9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2077976826"/>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0419" name="Picture 4" descr="water filled barrier on both sides of two lanes in one direction roadway separating construction from travel lanes"/>
          <p:cNvPicPr>
            <a:picLocks noChangeAspect="1" noChangeArrowheads="1"/>
          </p:cNvPicPr>
          <p:nvPr/>
        </p:nvPicPr>
        <p:blipFill>
          <a:blip r:embed="rId3" cstate="print"/>
          <a:srcRect/>
          <a:stretch>
            <a:fillRect/>
          </a:stretch>
        </p:blipFill>
        <p:spPr bwMode="auto">
          <a:xfrm>
            <a:off x="4254285" y="2171700"/>
            <a:ext cx="4746625" cy="2819400"/>
          </a:xfrm>
          <a:prstGeom prst="rect">
            <a:avLst/>
          </a:prstGeom>
          <a:noFill/>
          <a:ln w="9525">
            <a:noFill/>
            <a:miter lim="800000"/>
            <a:headEnd/>
            <a:tailEnd/>
          </a:ln>
        </p:spPr>
      </p:pic>
      <p:sp>
        <p:nvSpPr>
          <p:cNvPr id="60420" name="Rectangle 5"/>
          <p:cNvSpPr>
            <a:spLocks noChangeArrowheads="1"/>
          </p:cNvSpPr>
          <p:nvPr/>
        </p:nvSpPr>
        <p:spPr bwMode="auto">
          <a:xfrm>
            <a:off x="3549112" y="1038880"/>
            <a:ext cx="5747288" cy="523220"/>
          </a:xfrm>
          <a:prstGeom prst="rect">
            <a:avLst/>
          </a:prstGeom>
          <a:solidFill>
            <a:schemeClr val="bg1"/>
          </a:solidFill>
          <a:ln w="57150" cap="sq">
            <a:solidFill>
              <a:schemeClr val="bg1"/>
            </a:solidFill>
            <a:miter lim="800000"/>
            <a:headEnd type="none" w="sm" len="sm"/>
            <a:tailEnd type="none" w="sm" len="sm"/>
          </a:ln>
        </p:spPr>
        <p:txBody>
          <a:bodyPr wrap="square">
            <a:spAutoFit/>
          </a:bodyPr>
          <a:lstStyle/>
          <a:p>
            <a:pPr algn="ctr"/>
            <a:r>
              <a:rPr lang="en-US" sz="2800" b="1" i="1" dirty="0">
                <a:latin typeface="Arial" panose="020B0604020202020204" pitchFamily="34" charset="0"/>
              </a:rPr>
              <a:t> </a:t>
            </a:r>
            <a:r>
              <a:rPr lang="en-US" sz="2800" b="1" dirty="0">
                <a:latin typeface="Arial" panose="020B0604020202020204" pitchFamily="34" charset="0"/>
              </a:rPr>
              <a:t>(Proprietary)</a:t>
            </a:r>
          </a:p>
        </p:txBody>
      </p:sp>
      <p:pic>
        <p:nvPicPr>
          <p:cNvPr id="60421" name="Picture 7" descr="Diagram of a Yodock Barrier showing 32 inch height and 18 to 24 inch base&#10;&#10;"/>
          <p:cNvPicPr>
            <a:picLocks noChangeAspect="1" noChangeArrowheads="1"/>
          </p:cNvPicPr>
          <p:nvPr/>
        </p:nvPicPr>
        <p:blipFill>
          <a:blip r:embed="rId4" cstate="print"/>
          <a:srcRect l="7111" r="9332" b="20174"/>
          <a:stretch>
            <a:fillRect/>
          </a:stretch>
        </p:blipFill>
        <p:spPr bwMode="auto">
          <a:xfrm>
            <a:off x="520485" y="1828800"/>
            <a:ext cx="3581400" cy="3505200"/>
          </a:xfrm>
          <a:prstGeom prst="rect">
            <a:avLst/>
          </a:prstGeom>
          <a:noFill/>
          <a:ln w="9525">
            <a:noFill/>
            <a:miter lim="800000"/>
            <a:headEnd/>
            <a:tailEnd/>
          </a:ln>
        </p:spPr>
      </p:pic>
      <p:sp>
        <p:nvSpPr>
          <p:cNvPr id="6" name="Rectangle 2"/>
          <p:cNvSpPr txBox="1">
            <a:spLocks noChangeArrowheads="1"/>
          </p:cNvSpPr>
          <p:nvPr/>
        </p:nvSpPr>
        <p:spPr>
          <a:xfrm>
            <a:off x="381000" y="0"/>
            <a:ext cx="8763000" cy="1524000"/>
          </a:xfrm>
          <a:prstGeom prst="rect">
            <a:avLst/>
          </a:prstGeom>
        </p:spPr>
        <p:txBody>
          <a:bodyPr anchor="ctr"/>
          <a:lstStyle/>
          <a:p>
            <a:pPr>
              <a:defRPr/>
            </a:pPr>
            <a:r>
              <a:rPr lang="en-US" sz="3600" b="1" kern="0" dirty="0">
                <a:solidFill>
                  <a:srgbClr val="00ACA1"/>
                </a:solidFill>
                <a:latin typeface="Arial" panose="020B0604020202020204" pitchFamily="34" charset="0"/>
                <a:ea typeface="+mj-ea"/>
                <a:cs typeface="+mj-cs"/>
              </a:rPr>
              <a:t>Yodock Barriers</a:t>
            </a:r>
          </a:p>
        </p:txBody>
      </p:sp>
      <p:sp>
        <p:nvSpPr>
          <p:cNvPr id="5" name="Google Shape;74;p1">
            <a:extLst>
              <a:ext uri="{FF2B5EF4-FFF2-40B4-BE49-F238E27FC236}">
                <a16:creationId xmlns:a16="http://schemas.microsoft.com/office/drawing/2014/main" id="{A1CF204D-50A0-6143-158A-4EBA0A11E404}"/>
              </a:ext>
            </a:extLst>
          </p:cNvPr>
          <p:cNvSpPr/>
          <p:nvPr/>
        </p:nvSpPr>
        <p:spPr>
          <a:xfrm>
            <a:off x="3708990" y="5481970"/>
            <a:ext cx="1625009" cy="23079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dirty="0">
                <a:solidFill>
                  <a:srgbClr val="000000"/>
                </a:solidFill>
                <a:latin typeface="Arial" panose="020B0604020202020204" pitchFamily="34" charset="0"/>
                <a:ea typeface="Open Sans"/>
                <a:cs typeface="Arial" panose="020B0604020202020204" pitchFamily="34" charset="0"/>
                <a:sym typeface="Open Sans"/>
              </a:rPr>
              <a:t>Images: </a:t>
            </a:r>
            <a:r>
              <a:rPr lang="en-US" sz="900" dirty="0" err="1">
                <a:solidFill>
                  <a:srgbClr val="000000"/>
                </a:solidFill>
                <a:latin typeface="Arial" panose="020B0604020202020204" pitchFamily="34" charset="0"/>
                <a:ea typeface="Open Sans"/>
                <a:cs typeface="Arial" panose="020B0604020202020204" pitchFamily="34" charset="0"/>
                <a:sym typeface="Open Sans"/>
              </a:rPr>
              <a:t>Yodock</a:t>
            </a:r>
            <a:r>
              <a:rPr lang="en-US" sz="900" dirty="0">
                <a:solidFill>
                  <a:srgbClr val="000000"/>
                </a:solidFill>
                <a:latin typeface="Arial" panose="020B0604020202020204" pitchFamily="34" charset="0"/>
                <a:ea typeface="Open Sans"/>
                <a:cs typeface="Arial" panose="020B0604020202020204" pitchFamily="34" charset="0"/>
                <a:sym typeface="Open Sans"/>
              </a:rPr>
              <a:t> Wall Co.</a:t>
            </a:r>
            <a:endParaRPr sz="9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3631387702"/>
      </p:ext>
    </p:extLst>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609600" y="1676400"/>
            <a:ext cx="3657600" cy="4495800"/>
          </a:xfrm>
        </p:spPr>
        <p:txBody>
          <a:bodyPr/>
          <a:lstStyle/>
          <a:p>
            <a:r>
              <a:rPr lang="en-US" dirty="0"/>
              <a:t>Portable</a:t>
            </a:r>
          </a:p>
          <a:p>
            <a:r>
              <a:rPr lang="en-US" dirty="0"/>
              <a:t>Water-filled</a:t>
            </a:r>
          </a:p>
          <a:p>
            <a:endParaRPr lang="en-US" dirty="0"/>
          </a:p>
        </p:txBody>
      </p:sp>
      <p:sp>
        <p:nvSpPr>
          <p:cNvPr id="3" name="Rectangle 2"/>
          <p:cNvSpPr txBox="1">
            <a:spLocks noChangeArrowheads="1"/>
          </p:cNvSpPr>
          <p:nvPr/>
        </p:nvSpPr>
        <p:spPr>
          <a:xfrm>
            <a:off x="304800" y="0"/>
            <a:ext cx="8839200" cy="1447800"/>
          </a:xfrm>
          <a:prstGeom prst="rect">
            <a:avLst/>
          </a:prstGeom>
        </p:spPr>
        <p:txBody>
          <a:bodyPr anchor="ctr"/>
          <a:lstStyle/>
          <a:p>
            <a:pPr>
              <a:defRPr/>
            </a:pPr>
            <a:r>
              <a:rPr lang="en-US" sz="3600" b="1" kern="0" dirty="0">
                <a:solidFill>
                  <a:srgbClr val="00ACA1"/>
                </a:solidFill>
                <a:latin typeface="Arial" panose="020B0604020202020204" pitchFamily="34" charset="0"/>
                <a:ea typeface="+mj-ea"/>
                <a:cs typeface="+mj-cs"/>
              </a:rPr>
              <a:t>Guardian Barriers (Armorcast)</a:t>
            </a:r>
          </a:p>
        </p:txBody>
      </p:sp>
      <p:pic>
        <p:nvPicPr>
          <p:cNvPr id="294914" name="Picture 2" descr="Two people lifting a section of water filled barrier"/>
          <p:cNvPicPr>
            <a:picLocks noChangeAspect="1" noChangeArrowheads="1"/>
          </p:cNvPicPr>
          <p:nvPr/>
        </p:nvPicPr>
        <p:blipFill>
          <a:blip r:embed="rId3" cstate="print"/>
          <a:srcRect/>
          <a:stretch>
            <a:fillRect/>
          </a:stretch>
        </p:blipFill>
        <p:spPr bwMode="auto">
          <a:xfrm>
            <a:off x="5105400" y="1600200"/>
            <a:ext cx="3401254" cy="2590800"/>
          </a:xfrm>
          <a:prstGeom prst="rect">
            <a:avLst/>
          </a:prstGeom>
          <a:noFill/>
        </p:spPr>
      </p:pic>
      <p:pic>
        <p:nvPicPr>
          <p:cNvPr id="1026" name="Picture 2" descr="Example of Guardian Barriers with metal sections on the outside"/>
          <p:cNvPicPr>
            <a:picLocks noChangeAspect="1" noChangeArrowheads="1"/>
          </p:cNvPicPr>
          <p:nvPr/>
        </p:nvPicPr>
        <p:blipFill>
          <a:blip r:embed="rId4" cstate="print"/>
          <a:srcRect l="55637" t="52083" r="24451" b="15625"/>
          <a:stretch>
            <a:fillRect/>
          </a:stretch>
        </p:blipFill>
        <p:spPr bwMode="auto">
          <a:xfrm>
            <a:off x="1782305" y="2828459"/>
            <a:ext cx="3323095" cy="3029881"/>
          </a:xfrm>
          <a:prstGeom prst="rect">
            <a:avLst/>
          </a:prstGeom>
          <a:noFill/>
          <a:ln w="9525">
            <a:noFill/>
            <a:miter lim="800000"/>
            <a:headEnd/>
            <a:tailEnd/>
          </a:ln>
        </p:spPr>
      </p:pic>
      <p:sp>
        <p:nvSpPr>
          <p:cNvPr id="8" name="Rectangle 5"/>
          <p:cNvSpPr>
            <a:spLocks noChangeArrowheads="1"/>
          </p:cNvSpPr>
          <p:nvPr/>
        </p:nvSpPr>
        <p:spPr bwMode="auto">
          <a:xfrm>
            <a:off x="5638800" y="4634240"/>
            <a:ext cx="2743200" cy="523220"/>
          </a:xfrm>
          <a:prstGeom prst="rect">
            <a:avLst/>
          </a:prstGeom>
          <a:solidFill>
            <a:schemeClr val="bg1"/>
          </a:solidFill>
          <a:ln w="57150" cap="sq">
            <a:solidFill>
              <a:schemeClr val="bg1"/>
            </a:solidFill>
            <a:miter lim="800000"/>
            <a:headEnd type="none" w="sm" len="sm"/>
            <a:tailEnd type="none" w="sm" len="sm"/>
          </a:ln>
        </p:spPr>
        <p:txBody>
          <a:bodyPr wrap="square">
            <a:spAutoFit/>
          </a:bodyPr>
          <a:lstStyle/>
          <a:p>
            <a:pPr algn="ctr"/>
            <a:r>
              <a:rPr lang="en-US" sz="2800" b="1" i="1" dirty="0">
                <a:latin typeface="Arial" panose="020B0604020202020204" pitchFamily="34" charset="0"/>
              </a:rPr>
              <a:t> </a:t>
            </a:r>
            <a:r>
              <a:rPr lang="en-US" sz="2800" b="1" dirty="0">
                <a:latin typeface="Arial" panose="020B0604020202020204" pitchFamily="34" charset="0"/>
              </a:rPr>
              <a:t>(Proprietary)</a:t>
            </a:r>
          </a:p>
        </p:txBody>
      </p:sp>
      <p:sp>
        <p:nvSpPr>
          <p:cNvPr id="5" name="Google Shape;74;p1">
            <a:extLst>
              <a:ext uri="{FF2B5EF4-FFF2-40B4-BE49-F238E27FC236}">
                <a16:creationId xmlns:a16="http://schemas.microsoft.com/office/drawing/2014/main" id="{220C516E-3FAB-A5D7-ADB0-214D7075F22B}"/>
              </a:ext>
            </a:extLst>
          </p:cNvPr>
          <p:cNvSpPr/>
          <p:nvPr/>
        </p:nvSpPr>
        <p:spPr>
          <a:xfrm>
            <a:off x="3708990" y="5481970"/>
            <a:ext cx="1625009" cy="23079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dirty="0">
                <a:solidFill>
                  <a:srgbClr val="000000"/>
                </a:solidFill>
                <a:latin typeface="Arial" panose="020B0604020202020204" pitchFamily="34" charset="0"/>
                <a:ea typeface="Open Sans"/>
                <a:cs typeface="Arial" panose="020B0604020202020204" pitchFamily="34" charset="0"/>
                <a:sym typeface="Open Sans"/>
              </a:rPr>
              <a:t>Images: </a:t>
            </a:r>
            <a:r>
              <a:rPr lang="en-US" sz="900" dirty="0" err="1">
                <a:solidFill>
                  <a:srgbClr val="000000"/>
                </a:solidFill>
                <a:latin typeface="Arial" panose="020B0604020202020204" pitchFamily="34" charset="0"/>
                <a:ea typeface="Open Sans"/>
                <a:cs typeface="Arial" panose="020B0604020202020204" pitchFamily="34" charset="0"/>
                <a:sym typeface="Open Sans"/>
              </a:rPr>
              <a:t>Armorcast</a:t>
            </a:r>
            <a:endParaRPr sz="9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648731916"/>
      </p:ext>
    </p:extLst>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ChangeArrowheads="1"/>
          </p:cNvSpPr>
          <p:nvPr>
            <p:ph type="title" idx="4294967295"/>
          </p:nvPr>
        </p:nvSpPr>
        <p:spPr bwMode="auto">
          <a:xfrm>
            <a:off x="304800" y="1"/>
            <a:ext cx="8382000" cy="1447799"/>
          </a:xfrm>
          <a:prstGeom prst="rect">
            <a:avLst/>
          </a:prstGeom>
          <a:noFill/>
          <a:ln>
            <a:miter lim="800000"/>
            <a:headEnd/>
            <a:tailEnd/>
          </a:ln>
        </p:spPr>
        <p:txBody>
          <a:bodyPr anchor="ctr">
            <a:normAutofit/>
          </a:bodyPr>
          <a:lstStyle/>
          <a:p>
            <a:pPr eaLnBrk="1" hangingPunct="1"/>
            <a:r>
              <a:rPr lang="en-US" dirty="0"/>
              <a:t>3. Anchored Barriers</a:t>
            </a:r>
          </a:p>
        </p:txBody>
      </p:sp>
      <p:sp>
        <p:nvSpPr>
          <p:cNvPr id="61443" name="Rectangle 3"/>
          <p:cNvSpPr>
            <a:spLocks noGrp="1" noChangeArrowheads="1"/>
          </p:cNvSpPr>
          <p:nvPr>
            <p:ph type="body" idx="1"/>
          </p:nvPr>
        </p:nvSpPr>
        <p:spPr>
          <a:xfrm>
            <a:off x="304800" y="1286359"/>
            <a:ext cx="4191000" cy="4123841"/>
          </a:xfrm>
        </p:spPr>
        <p:txBody>
          <a:bodyPr/>
          <a:lstStyle/>
          <a:p>
            <a:pPr eaLnBrk="1" hangingPunct="1"/>
            <a:r>
              <a:rPr lang="en-US" dirty="0"/>
              <a:t>Various types</a:t>
            </a:r>
          </a:p>
          <a:p>
            <a:pPr lvl="1" eaLnBrk="1" hangingPunct="1"/>
            <a:r>
              <a:rPr lang="en-US" dirty="0"/>
              <a:t>Type K, for instance</a:t>
            </a:r>
          </a:p>
          <a:p>
            <a:pPr eaLnBrk="1" hangingPunct="1"/>
            <a:r>
              <a:rPr lang="en-US" dirty="0"/>
              <a:t>May be required for bridge railings</a:t>
            </a:r>
          </a:p>
          <a:p>
            <a:pPr eaLnBrk="1" hangingPunct="1"/>
            <a:endParaRPr lang="en-US" dirty="0"/>
          </a:p>
        </p:txBody>
      </p:sp>
      <p:pic>
        <p:nvPicPr>
          <p:cNvPr id="61444" name="Picture 4" descr="Anchored concrete barrier sections sitting together side by side"/>
          <p:cNvPicPr>
            <a:picLocks noChangeAspect="1" noChangeArrowheads="1"/>
          </p:cNvPicPr>
          <p:nvPr/>
        </p:nvPicPr>
        <p:blipFill>
          <a:blip r:embed="rId3" cstate="print"/>
          <a:srcRect/>
          <a:stretch>
            <a:fillRect/>
          </a:stretch>
        </p:blipFill>
        <p:spPr bwMode="auto">
          <a:xfrm>
            <a:off x="4495800" y="1576388"/>
            <a:ext cx="4343400" cy="2968625"/>
          </a:xfrm>
          <a:prstGeom prst="rect">
            <a:avLst/>
          </a:prstGeom>
          <a:noFill/>
          <a:ln w="38100">
            <a:solidFill>
              <a:srgbClr val="CC0000"/>
            </a:solidFill>
            <a:miter lim="800000"/>
            <a:headEnd/>
            <a:tailEnd/>
          </a:ln>
        </p:spPr>
      </p:pic>
      <p:pic>
        <p:nvPicPr>
          <p:cNvPr id="61445" name="Picture 5" descr="Anchor Bolt and Nut with Plate Washer at the bottom of a barrier close up"/>
          <p:cNvPicPr>
            <a:picLocks noChangeAspect="1" noChangeArrowheads="1"/>
          </p:cNvPicPr>
          <p:nvPr/>
        </p:nvPicPr>
        <p:blipFill>
          <a:blip r:embed="rId4" cstate="print"/>
          <a:srcRect/>
          <a:stretch>
            <a:fillRect/>
          </a:stretch>
        </p:blipFill>
        <p:spPr bwMode="auto">
          <a:xfrm>
            <a:off x="935064" y="3477015"/>
            <a:ext cx="3156488" cy="2367366"/>
          </a:xfrm>
          <a:prstGeom prst="rect">
            <a:avLst/>
          </a:prstGeom>
          <a:noFill/>
          <a:ln w="38100">
            <a:solidFill>
              <a:srgbClr val="CC0000"/>
            </a:solidFill>
            <a:miter lim="800000"/>
            <a:headEnd/>
            <a:tailEnd/>
          </a:ln>
        </p:spPr>
      </p:pic>
      <p:sp>
        <p:nvSpPr>
          <p:cNvPr id="425998" name="Text Box 14"/>
          <p:cNvSpPr txBox="1">
            <a:spLocks noChangeArrowheads="1"/>
          </p:cNvSpPr>
          <p:nvPr/>
        </p:nvSpPr>
        <p:spPr bwMode="auto">
          <a:xfrm>
            <a:off x="5067300" y="4766468"/>
            <a:ext cx="3200400" cy="1077913"/>
          </a:xfrm>
          <a:prstGeom prst="rect">
            <a:avLst/>
          </a:prstGeom>
          <a:solidFill>
            <a:schemeClr val="bg1"/>
          </a:solidFill>
          <a:ln w="9525">
            <a:solidFill>
              <a:srgbClr val="CC0000"/>
            </a:solidFill>
            <a:miter lim="800000"/>
            <a:headEnd/>
            <a:tailEnd/>
          </a:ln>
        </p:spPr>
        <p:txBody>
          <a:bodyPr>
            <a:spAutoFit/>
          </a:bodyPr>
          <a:lstStyle/>
          <a:p>
            <a:pPr algn="ctr"/>
            <a:r>
              <a:rPr lang="en-US" sz="3200" b="1" dirty="0">
                <a:solidFill>
                  <a:srgbClr val="000000"/>
                </a:solidFill>
                <a:latin typeface="Arial" panose="020B0604020202020204" pitchFamily="34" charset="0"/>
              </a:rPr>
              <a:t>Minimal deflection!</a:t>
            </a:r>
          </a:p>
        </p:txBody>
      </p:sp>
      <p:sp>
        <p:nvSpPr>
          <p:cNvPr id="4" name="Google Shape;74;p1">
            <a:extLst>
              <a:ext uri="{FF2B5EF4-FFF2-40B4-BE49-F238E27FC236}">
                <a16:creationId xmlns:a16="http://schemas.microsoft.com/office/drawing/2014/main" id="{56CB0E6A-278F-1A03-AA19-DEBE2C9ED258}"/>
              </a:ext>
            </a:extLst>
          </p:cNvPr>
          <p:cNvSpPr/>
          <p:nvPr/>
        </p:nvSpPr>
        <p:spPr>
          <a:xfrm>
            <a:off x="3442291" y="6000269"/>
            <a:ext cx="1625009" cy="23079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dirty="0">
                <a:solidFill>
                  <a:srgbClr val="000000"/>
                </a:solidFill>
                <a:latin typeface="Arial" panose="020B0604020202020204" pitchFamily="34" charset="0"/>
                <a:ea typeface="Open Sans"/>
                <a:cs typeface="Arial" panose="020B0604020202020204" pitchFamily="34" charset="0"/>
                <a:sym typeface="Open Sans"/>
              </a:rPr>
              <a:t>Images: ATSSA</a:t>
            </a:r>
            <a:endParaRPr sz="9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42422243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25998"/>
                                        </p:tgtEl>
                                        <p:attrNameLst>
                                          <p:attrName>style.visibility</p:attrName>
                                        </p:attrNameLst>
                                      </p:cBhvr>
                                      <p:to>
                                        <p:strVal val="visible"/>
                                      </p:to>
                                    </p:set>
                                    <p:anim calcmode="lin" valueType="num">
                                      <p:cBhvr>
                                        <p:cTn id="7" dur="500" fill="hold"/>
                                        <p:tgtEl>
                                          <p:spTgt spid="425998"/>
                                        </p:tgtEl>
                                        <p:attrNameLst>
                                          <p:attrName>ppt_w</p:attrName>
                                        </p:attrNameLst>
                                      </p:cBhvr>
                                      <p:tavLst>
                                        <p:tav tm="0">
                                          <p:val>
                                            <p:fltVal val="0"/>
                                          </p:val>
                                        </p:tav>
                                        <p:tav tm="100000">
                                          <p:val>
                                            <p:strVal val="#ppt_w"/>
                                          </p:val>
                                        </p:tav>
                                      </p:tavLst>
                                    </p:anim>
                                    <p:anim calcmode="lin" valueType="num">
                                      <p:cBhvr>
                                        <p:cTn id="8" dur="500" fill="hold"/>
                                        <p:tgtEl>
                                          <p:spTgt spid="425998"/>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5998" grpId="0" animBg="1" autoUpdateAnimBg="0"/>
    </p:bld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Title 1"/>
          <p:cNvSpPr>
            <a:spLocks noGrp="1"/>
          </p:cNvSpPr>
          <p:nvPr>
            <p:ph type="title" idx="4294967295"/>
          </p:nvPr>
        </p:nvSpPr>
        <p:spPr bwMode="auto">
          <a:xfrm>
            <a:off x="685800" y="2057400"/>
            <a:ext cx="8458200" cy="1096963"/>
          </a:xfrm>
          <a:prstGeom prst="rect">
            <a:avLst/>
          </a:prstGeom>
          <a:noFill/>
          <a:ln>
            <a:miter lim="800000"/>
            <a:headEnd/>
            <a:tailEnd/>
          </a:ln>
        </p:spPr>
        <p:txBody>
          <a:bodyPr/>
          <a:lstStyle/>
          <a:p>
            <a:endParaRPr lang="en-US" dirty="0"/>
          </a:p>
        </p:txBody>
      </p:sp>
      <p:sp>
        <p:nvSpPr>
          <p:cNvPr id="62467" name="Content Placeholder 2"/>
          <p:cNvSpPr>
            <a:spLocks noGrp="1"/>
          </p:cNvSpPr>
          <p:nvPr>
            <p:ph idx="1"/>
          </p:nvPr>
        </p:nvSpPr>
        <p:spPr/>
        <p:txBody>
          <a:bodyPr/>
          <a:lstStyle/>
          <a:p>
            <a:endParaRPr lang="en-US" dirty="0"/>
          </a:p>
        </p:txBody>
      </p:sp>
      <p:pic>
        <p:nvPicPr>
          <p:cNvPr id="62468" name="Picture 2" descr="Bridge with barrier on the side and a section hanging over as viewed from underneath"/>
          <p:cNvPicPr>
            <a:picLocks noChangeAspect="1" noChangeArrowheads="1"/>
          </p:cNvPicPr>
          <p:nvPr/>
        </p:nvPicPr>
        <p:blipFill>
          <a:blip r:embed="rId3" cstate="print"/>
          <a:srcRect/>
          <a:stretch>
            <a:fillRect/>
          </a:stretch>
        </p:blipFill>
        <p:spPr bwMode="auto">
          <a:xfrm>
            <a:off x="0" y="57150"/>
            <a:ext cx="9067800" cy="6800850"/>
          </a:xfrm>
          <a:prstGeom prst="rect">
            <a:avLst/>
          </a:prstGeom>
          <a:noFill/>
          <a:ln w="9525">
            <a:noFill/>
            <a:miter lim="800000"/>
            <a:headEnd/>
            <a:tailEnd/>
          </a:ln>
        </p:spPr>
      </p:pic>
      <p:sp>
        <p:nvSpPr>
          <p:cNvPr id="5" name="Text Box 14"/>
          <p:cNvSpPr txBox="1">
            <a:spLocks noChangeArrowheads="1"/>
          </p:cNvSpPr>
          <p:nvPr/>
        </p:nvSpPr>
        <p:spPr bwMode="auto">
          <a:xfrm>
            <a:off x="4495800" y="228600"/>
            <a:ext cx="4267200" cy="1569660"/>
          </a:xfrm>
          <a:prstGeom prst="rect">
            <a:avLst/>
          </a:prstGeom>
          <a:solidFill>
            <a:schemeClr val="bg1"/>
          </a:solidFill>
          <a:ln w="9525">
            <a:solidFill>
              <a:srgbClr val="CC0000"/>
            </a:solidFill>
            <a:miter lim="800000"/>
            <a:headEnd/>
            <a:tailEnd/>
          </a:ln>
        </p:spPr>
        <p:txBody>
          <a:bodyPr>
            <a:spAutoFit/>
          </a:bodyPr>
          <a:lstStyle/>
          <a:p>
            <a:pPr algn="ctr"/>
            <a:r>
              <a:rPr lang="en-US" sz="3200" b="1" dirty="0">
                <a:solidFill>
                  <a:srgbClr val="000000"/>
                </a:solidFill>
                <a:latin typeface="Arial" panose="020B0604020202020204" pitchFamily="34" charset="0"/>
              </a:rPr>
              <a:t>Why anchor the barrier on bridge railings?</a:t>
            </a:r>
          </a:p>
        </p:txBody>
      </p:sp>
      <p:sp>
        <p:nvSpPr>
          <p:cNvPr id="2" name="Google Shape;74;p1">
            <a:extLst>
              <a:ext uri="{FF2B5EF4-FFF2-40B4-BE49-F238E27FC236}">
                <a16:creationId xmlns:a16="http://schemas.microsoft.com/office/drawing/2014/main" id="{A607EDD4-D4F4-538C-1F8D-0C44D4E6B311}"/>
              </a:ext>
            </a:extLst>
          </p:cNvPr>
          <p:cNvSpPr/>
          <p:nvPr/>
        </p:nvSpPr>
        <p:spPr>
          <a:xfrm>
            <a:off x="7219507" y="6514004"/>
            <a:ext cx="1625009" cy="23079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dirty="0">
                <a:solidFill>
                  <a:schemeClr val="bg1"/>
                </a:solidFill>
                <a:latin typeface="Arial" panose="020B0604020202020204" pitchFamily="34" charset="0"/>
                <a:ea typeface="Open Sans"/>
                <a:cs typeface="Arial" panose="020B0604020202020204" pitchFamily="34" charset="0"/>
                <a:sym typeface="Open Sans"/>
              </a:rPr>
              <a:t>Image: ATSSA</a:t>
            </a:r>
            <a:endParaRPr sz="900" dirty="0">
              <a:solidFill>
                <a:schemeClr val="bg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15226052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autoUpdateAnimBg="0"/>
    </p:bld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endParaRPr lang="en-US" dirty="0"/>
          </a:p>
        </p:txBody>
      </p:sp>
      <p:pic>
        <p:nvPicPr>
          <p:cNvPr id="307202" name="Picture 2" descr="Example of Anchor Barriers without deflection space - car on one side and gravel pile on the other side&#10;"/>
          <p:cNvPicPr>
            <a:picLocks noChangeAspect="1" noChangeArrowheads="1"/>
          </p:cNvPicPr>
          <p:nvPr/>
        </p:nvPicPr>
        <p:blipFill rotWithShape="1">
          <a:blip r:embed="rId3" cstate="print"/>
          <a:srcRect t="322" b="10000"/>
          <a:stretch/>
        </p:blipFill>
        <p:spPr bwMode="auto">
          <a:xfrm>
            <a:off x="0" y="-221227"/>
            <a:ext cx="9144000" cy="6150073"/>
          </a:xfrm>
          <a:prstGeom prst="rect">
            <a:avLst/>
          </a:prstGeom>
          <a:noFill/>
        </p:spPr>
      </p:pic>
      <p:sp>
        <p:nvSpPr>
          <p:cNvPr id="4" name="Rectangle 2"/>
          <p:cNvSpPr txBox="1">
            <a:spLocks noChangeArrowheads="1"/>
          </p:cNvSpPr>
          <p:nvPr/>
        </p:nvSpPr>
        <p:spPr bwMode="auto">
          <a:xfrm>
            <a:off x="0" y="-206474"/>
            <a:ext cx="9144000" cy="1447799"/>
          </a:xfrm>
          <a:prstGeom prst="rect">
            <a:avLst/>
          </a:prstGeom>
          <a:solidFill>
            <a:schemeClr val="bg1"/>
          </a:solidFill>
          <a:ln>
            <a:miter lim="800000"/>
            <a:headEnd/>
            <a:tailEnd/>
          </a:ln>
        </p:spPr>
        <p:txBody>
          <a:bodyPr anchor="ctr"/>
          <a:lstStyle/>
          <a:p>
            <a:pPr marL="0" marR="0" lvl="0" indent="0" defTabSz="914400" rtl="0" eaLnBrk="1" fontAlgn="base" latinLnBrk="0" hangingPunct="1">
              <a:lnSpc>
                <a:spcPct val="100000"/>
              </a:lnSpc>
              <a:spcBef>
                <a:spcPct val="0"/>
              </a:spcBef>
              <a:spcAft>
                <a:spcPct val="0"/>
              </a:spcAft>
              <a:buClrTx/>
              <a:buSzTx/>
              <a:buFontTx/>
              <a:buNone/>
              <a:tabLst/>
              <a:defRPr/>
            </a:pPr>
            <a:r>
              <a:rPr kumimoji="0" lang="en-US" sz="3600" b="1" u="none" strike="noStrike" kern="0" cap="none" spc="0" normalizeH="0" baseline="0" noProof="0" dirty="0">
                <a:ln>
                  <a:noFill/>
                </a:ln>
                <a:solidFill>
                  <a:srgbClr val="00ACA1"/>
                </a:solidFill>
                <a:effectLst/>
                <a:uLnTx/>
                <a:uFillTx/>
                <a:latin typeface="Arial" panose="020B0604020202020204" pitchFamily="34" charset="0"/>
                <a:ea typeface="+mj-ea"/>
                <a:cs typeface="+mj-cs"/>
              </a:rPr>
              <a:t>Anchor Barriers if</a:t>
            </a:r>
            <a:r>
              <a:rPr kumimoji="0" lang="en-US" sz="3600" b="1" u="none" strike="noStrike" kern="0" cap="none" spc="0" normalizeH="0" noProof="0" dirty="0">
                <a:ln>
                  <a:noFill/>
                </a:ln>
                <a:solidFill>
                  <a:srgbClr val="00ACA1"/>
                </a:solidFill>
                <a:effectLst/>
                <a:uLnTx/>
                <a:uFillTx/>
                <a:latin typeface="Arial" panose="020B0604020202020204" pitchFamily="34" charset="0"/>
                <a:ea typeface="+mj-ea"/>
                <a:cs typeface="+mj-cs"/>
              </a:rPr>
              <a:t> No</a:t>
            </a:r>
          </a:p>
          <a:p>
            <a:pPr marL="0" marR="0" lvl="0" indent="0" defTabSz="914400" rtl="0" eaLnBrk="1" fontAlgn="base" latinLnBrk="0" hangingPunct="1">
              <a:lnSpc>
                <a:spcPct val="100000"/>
              </a:lnSpc>
              <a:spcBef>
                <a:spcPct val="0"/>
              </a:spcBef>
              <a:spcAft>
                <a:spcPct val="0"/>
              </a:spcAft>
              <a:buClrTx/>
              <a:buSzTx/>
              <a:buFontTx/>
              <a:buNone/>
              <a:tabLst/>
              <a:defRPr/>
            </a:pPr>
            <a:r>
              <a:rPr kumimoji="0" lang="en-US" sz="3600" b="1" u="none" strike="noStrike" kern="0" cap="none" spc="0" normalizeH="0" noProof="0" dirty="0">
                <a:ln>
                  <a:noFill/>
                </a:ln>
                <a:solidFill>
                  <a:srgbClr val="00ACA1"/>
                </a:solidFill>
                <a:effectLst/>
                <a:uLnTx/>
                <a:uFillTx/>
                <a:latin typeface="Arial" panose="020B0604020202020204" pitchFamily="34" charset="0"/>
                <a:ea typeface="+mj-ea"/>
                <a:cs typeface="+mj-cs"/>
              </a:rPr>
              <a:t>Deflection Space Behind the Barrier</a:t>
            </a:r>
            <a:endParaRPr kumimoji="0" lang="en-US" sz="3600" b="1" u="none" strike="noStrike" kern="0" cap="none" spc="0" normalizeH="0" baseline="0" noProof="0" dirty="0">
              <a:ln>
                <a:noFill/>
              </a:ln>
              <a:solidFill>
                <a:srgbClr val="00ACA1"/>
              </a:solidFill>
              <a:effectLst/>
              <a:uLnTx/>
              <a:uFillTx/>
              <a:latin typeface="Arial" panose="020B0604020202020204" pitchFamily="34" charset="0"/>
              <a:ea typeface="+mj-ea"/>
              <a:cs typeface="+mj-cs"/>
            </a:endParaRPr>
          </a:p>
        </p:txBody>
      </p:sp>
      <p:sp>
        <p:nvSpPr>
          <p:cNvPr id="5" name="Google Shape;74;p1">
            <a:extLst>
              <a:ext uri="{FF2B5EF4-FFF2-40B4-BE49-F238E27FC236}">
                <a16:creationId xmlns:a16="http://schemas.microsoft.com/office/drawing/2014/main" id="{63D0E0AA-B40A-7045-871A-A2F3ABF6DFEB}"/>
              </a:ext>
            </a:extLst>
          </p:cNvPr>
          <p:cNvSpPr/>
          <p:nvPr/>
        </p:nvSpPr>
        <p:spPr>
          <a:xfrm>
            <a:off x="7671391" y="5410200"/>
            <a:ext cx="1625009" cy="23079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dirty="0">
                <a:solidFill>
                  <a:schemeClr val="bg1"/>
                </a:solidFill>
                <a:latin typeface="Arial" panose="020B0604020202020204" pitchFamily="34" charset="0"/>
                <a:ea typeface="Open Sans"/>
                <a:cs typeface="Arial" panose="020B0604020202020204" pitchFamily="34" charset="0"/>
                <a:sym typeface="Open Sans"/>
              </a:rPr>
              <a:t>Image: ATSSA</a:t>
            </a:r>
            <a:endParaRPr sz="900" dirty="0">
              <a:solidFill>
                <a:schemeClr val="bg1"/>
              </a:solidFill>
              <a:latin typeface="Arial" panose="020B0604020202020204" pitchFamily="34" charset="0"/>
              <a:ea typeface="Verdana"/>
              <a:cs typeface="Arial" panose="020B0604020202020204" pitchFamily="34" charset="0"/>
              <a:sym typeface="Verdana"/>
            </a:endParaRPr>
          </a:p>
        </p:txBody>
      </p:sp>
      <p:pic>
        <p:nvPicPr>
          <p:cNvPr id="6" name="Picture 2" descr="Example of Anchor Barriers without deflection space&#10;&#10;C:\Users\JMM Toshiba\Desktop\Barriers VA\DSCF1570.JPG">
            <a:extLst>
              <a:ext uri="{FF2B5EF4-FFF2-40B4-BE49-F238E27FC236}">
                <a16:creationId xmlns:a16="http://schemas.microsoft.com/office/drawing/2014/main" id="{E29EE16F-F738-8B11-07FF-D36FB6562032}"/>
              </a:ext>
            </a:extLst>
          </p:cNvPr>
          <p:cNvPicPr>
            <a:picLocks noChangeAspect="1" noChangeArrowheads="1"/>
          </p:cNvPicPr>
          <p:nvPr/>
        </p:nvPicPr>
        <p:blipFill rotWithShape="1">
          <a:blip r:embed="rId4" cstate="print">
            <a:extLst>
              <a:ext uri="{BEBA8EAE-BF5A-486C-A8C5-ECC9F3942E4B}">
                <a14:imgProps xmlns:a14="http://schemas.microsoft.com/office/drawing/2010/main">
                  <a14:imgLayer r:embed="rId5">
                    <a14:imgEffect>
                      <a14:artisticBlur/>
                    </a14:imgEffect>
                  </a14:imgLayer>
                </a14:imgProps>
              </a:ext>
            </a:extLst>
          </a:blip>
          <a:srcRect l="90000" t="45878" r="5000" b="50757"/>
          <a:stretch/>
        </p:blipFill>
        <p:spPr bwMode="auto">
          <a:xfrm>
            <a:off x="8229600" y="2895600"/>
            <a:ext cx="457200" cy="230793"/>
          </a:xfrm>
          <a:prstGeom prst="rect">
            <a:avLst/>
          </a:prstGeom>
          <a:noFill/>
        </p:spPr>
      </p:pic>
    </p:spTree>
    <p:extLst>
      <p:ext uri="{BB962C8B-B14F-4D97-AF65-F5344CB8AC3E}">
        <p14:creationId xmlns:p14="http://schemas.microsoft.com/office/powerpoint/2010/main" val="2928834508"/>
      </p:ext>
    </p:extLst>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8226" name="Picture 2" descr="Anchor Barriers on Bridge Deck with cars on either side of separated structure&#10;&#10;"/>
          <p:cNvPicPr>
            <a:picLocks noChangeAspect="1" noChangeArrowheads="1"/>
          </p:cNvPicPr>
          <p:nvPr/>
        </p:nvPicPr>
        <p:blipFill>
          <a:blip r:embed="rId3" cstate="print"/>
          <a:srcRect t="20000" b="27778"/>
          <a:stretch>
            <a:fillRect/>
          </a:stretch>
        </p:blipFill>
        <p:spPr bwMode="auto">
          <a:xfrm>
            <a:off x="0" y="1981200"/>
            <a:ext cx="9144000" cy="3581400"/>
          </a:xfrm>
          <a:prstGeom prst="rect">
            <a:avLst/>
          </a:prstGeom>
          <a:noFill/>
        </p:spPr>
      </p:pic>
      <p:sp>
        <p:nvSpPr>
          <p:cNvPr id="4" name="Rectangle 2"/>
          <p:cNvSpPr txBox="1">
            <a:spLocks noChangeArrowheads="1"/>
          </p:cNvSpPr>
          <p:nvPr/>
        </p:nvSpPr>
        <p:spPr bwMode="auto">
          <a:xfrm>
            <a:off x="304800" y="1"/>
            <a:ext cx="8382000" cy="1447799"/>
          </a:xfrm>
          <a:prstGeom prst="rect">
            <a:avLst/>
          </a:prstGeom>
          <a:noFill/>
          <a:ln>
            <a:miter lim="800000"/>
            <a:headEnd/>
            <a:tailEnd/>
          </a:ln>
        </p:spPr>
        <p:txBody>
          <a:bodyPr anchor="ctr"/>
          <a:lstStyle/>
          <a:p>
            <a:pPr marL="0" marR="0" lvl="0" indent="0" defTabSz="914400" rtl="0" eaLnBrk="1" fontAlgn="base" latinLnBrk="0" hangingPunct="1">
              <a:lnSpc>
                <a:spcPct val="100000"/>
              </a:lnSpc>
              <a:spcBef>
                <a:spcPct val="0"/>
              </a:spcBef>
              <a:spcAft>
                <a:spcPct val="0"/>
              </a:spcAft>
              <a:buClrTx/>
              <a:buSzTx/>
              <a:buFontTx/>
              <a:buNone/>
              <a:tabLst/>
              <a:defRPr/>
            </a:pPr>
            <a:r>
              <a:rPr kumimoji="0" lang="en-US" sz="3600" b="1" u="none" strike="noStrike" kern="0" cap="none" spc="0" normalizeH="0" baseline="0" noProof="0" dirty="0">
                <a:ln>
                  <a:noFill/>
                </a:ln>
                <a:solidFill>
                  <a:srgbClr val="00ACA1"/>
                </a:solidFill>
                <a:effectLst/>
                <a:uLnTx/>
                <a:uFillTx/>
                <a:latin typeface="Arial" panose="020B0604020202020204" pitchFamily="34" charset="0"/>
                <a:ea typeface="+mj-ea"/>
                <a:cs typeface="+mj-cs"/>
              </a:rPr>
              <a:t>Anchor Barriers on Bridge Decks</a:t>
            </a:r>
          </a:p>
        </p:txBody>
      </p:sp>
      <p:sp>
        <p:nvSpPr>
          <p:cNvPr id="3" name="Google Shape;74;p1">
            <a:extLst>
              <a:ext uri="{FF2B5EF4-FFF2-40B4-BE49-F238E27FC236}">
                <a16:creationId xmlns:a16="http://schemas.microsoft.com/office/drawing/2014/main" id="{E40FF765-F805-76E6-4B4E-21B901B9315A}"/>
              </a:ext>
            </a:extLst>
          </p:cNvPr>
          <p:cNvSpPr/>
          <p:nvPr/>
        </p:nvSpPr>
        <p:spPr>
          <a:xfrm>
            <a:off x="7976191" y="5334000"/>
            <a:ext cx="1625009" cy="23079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dirty="0">
                <a:solidFill>
                  <a:schemeClr val="bg1"/>
                </a:solidFill>
                <a:latin typeface="Arial" panose="020B0604020202020204" pitchFamily="34" charset="0"/>
                <a:ea typeface="Open Sans"/>
                <a:cs typeface="Arial" panose="020B0604020202020204" pitchFamily="34" charset="0"/>
                <a:sym typeface="Open Sans"/>
              </a:rPr>
              <a:t>Image: ATSSA</a:t>
            </a:r>
            <a:endParaRPr sz="900" dirty="0">
              <a:solidFill>
                <a:schemeClr val="bg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2877273904"/>
      </p:ext>
    </p:extLst>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64949" y="1565329"/>
            <a:ext cx="4107051" cy="3828081"/>
          </a:xfrm>
        </p:spPr>
        <p:txBody>
          <a:bodyPr>
            <a:normAutofit lnSpcReduction="10000"/>
          </a:bodyPr>
          <a:lstStyle/>
          <a:p>
            <a:pPr eaLnBrk="1" hangingPunct="1"/>
            <a:r>
              <a:rPr lang="en-US" dirty="0"/>
              <a:t>Bolted</a:t>
            </a:r>
          </a:p>
          <a:p>
            <a:pPr eaLnBrk="1" hangingPunct="1"/>
            <a:r>
              <a:rPr lang="en-US" dirty="0"/>
              <a:t>Staked/Pinned</a:t>
            </a:r>
          </a:p>
          <a:p>
            <a:pPr eaLnBrk="1" hangingPunct="1"/>
            <a:r>
              <a:rPr lang="en-US" dirty="0"/>
              <a:t>Free standing</a:t>
            </a:r>
          </a:p>
          <a:p>
            <a:pPr eaLnBrk="1" hangingPunct="1"/>
            <a:r>
              <a:rPr lang="en-US" dirty="0"/>
              <a:t>Backfilled</a:t>
            </a:r>
          </a:p>
          <a:p>
            <a:r>
              <a:rPr lang="en-US" dirty="0"/>
              <a:t>The pins and bolts should not protrude beyond the face of the barrier</a:t>
            </a:r>
          </a:p>
        </p:txBody>
      </p:sp>
      <p:sp>
        <p:nvSpPr>
          <p:cNvPr id="3" name="Rectangle 2"/>
          <p:cNvSpPr txBox="1">
            <a:spLocks noChangeArrowheads="1"/>
          </p:cNvSpPr>
          <p:nvPr/>
        </p:nvSpPr>
        <p:spPr bwMode="auto">
          <a:xfrm>
            <a:off x="304800" y="1"/>
            <a:ext cx="8382000" cy="1447799"/>
          </a:xfrm>
          <a:prstGeom prst="rect">
            <a:avLst/>
          </a:prstGeom>
          <a:noFill/>
          <a:ln>
            <a:miter lim="800000"/>
            <a:headEnd/>
            <a:tailEnd/>
          </a:ln>
        </p:spPr>
        <p:txBody>
          <a:bodyPr anchor="ctr"/>
          <a:lstStyle/>
          <a:p>
            <a:pPr marL="0" marR="0" lvl="0" indent="0" defTabSz="914400" rtl="0" eaLnBrk="1" fontAlgn="base" latinLnBrk="0" hangingPunct="1">
              <a:lnSpc>
                <a:spcPct val="100000"/>
              </a:lnSpc>
              <a:spcBef>
                <a:spcPct val="0"/>
              </a:spcBef>
              <a:spcAft>
                <a:spcPct val="0"/>
              </a:spcAft>
              <a:buClrTx/>
              <a:buSzTx/>
              <a:buFontTx/>
              <a:buNone/>
              <a:tabLst/>
              <a:defRPr/>
            </a:pPr>
            <a:r>
              <a:rPr kumimoji="0" lang="en-US" sz="3600" b="1" u="none" strike="noStrike" kern="0" cap="none" spc="0" normalizeH="0" baseline="0" noProof="0" dirty="0">
                <a:ln>
                  <a:noFill/>
                </a:ln>
                <a:solidFill>
                  <a:srgbClr val="00ACA1"/>
                </a:solidFill>
                <a:effectLst/>
                <a:uLnTx/>
                <a:uFillTx/>
                <a:latin typeface="Arial" panose="020B0604020202020204" pitchFamily="34" charset="0"/>
                <a:ea typeface="+mj-ea"/>
                <a:cs typeface="+mj-cs"/>
              </a:rPr>
              <a:t>Anchoring Portable</a:t>
            </a:r>
            <a:r>
              <a:rPr kumimoji="0" lang="en-US" sz="3600" b="1" u="none" strike="noStrike" kern="0" cap="none" spc="0" normalizeH="0" noProof="0" dirty="0">
                <a:ln>
                  <a:noFill/>
                </a:ln>
                <a:solidFill>
                  <a:srgbClr val="00ACA1"/>
                </a:solidFill>
                <a:effectLst/>
                <a:uLnTx/>
                <a:uFillTx/>
                <a:latin typeface="Arial" panose="020B0604020202020204" pitchFamily="34" charset="0"/>
                <a:ea typeface="+mj-ea"/>
                <a:cs typeface="+mj-cs"/>
              </a:rPr>
              <a:t> Concrete</a:t>
            </a:r>
          </a:p>
          <a:p>
            <a:pPr marL="0" marR="0" lvl="0" indent="0" defTabSz="914400" rtl="0" eaLnBrk="1" fontAlgn="base" latinLnBrk="0" hangingPunct="1">
              <a:lnSpc>
                <a:spcPct val="100000"/>
              </a:lnSpc>
              <a:spcBef>
                <a:spcPct val="0"/>
              </a:spcBef>
              <a:spcAft>
                <a:spcPct val="0"/>
              </a:spcAft>
              <a:buClrTx/>
              <a:buSzTx/>
              <a:buFontTx/>
              <a:buNone/>
              <a:tabLst/>
              <a:defRPr/>
            </a:pPr>
            <a:r>
              <a:rPr kumimoji="0" lang="en-US" sz="3600" b="1" u="none" strike="noStrike" kern="0" cap="none" spc="0" normalizeH="0" noProof="0" dirty="0">
                <a:ln>
                  <a:noFill/>
                </a:ln>
                <a:solidFill>
                  <a:srgbClr val="00ACA1"/>
                </a:solidFill>
                <a:effectLst/>
                <a:uLnTx/>
                <a:uFillTx/>
                <a:latin typeface="Arial" panose="020B0604020202020204" pitchFamily="34" charset="0"/>
                <a:ea typeface="+mj-ea"/>
                <a:cs typeface="+mj-cs"/>
              </a:rPr>
              <a:t>Barriers to the Traveled Way</a:t>
            </a:r>
            <a:endParaRPr kumimoji="0" lang="en-US" sz="3600" b="1" u="none" strike="noStrike" kern="0" cap="none" spc="0" normalizeH="0" baseline="0" noProof="0" dirty="0">
              <a:ln>
                <a:noFill/>
              </a:ln>
              <a:solidFill>
                <a:srgbClr val="00ACA1"/>
              </a:solidFill>
              <a:effectLst/>
              <a:uLnTx/>
              <a:uFillTx/>
              <a:latin typeface="Arial" panose="020B0604020202020204" pitchFamily="34" charset="0"/>
              <a:ea typeface="+mj-ea"/>
              <a:cs typeface="+mj-cs"/>
            </a:endParaRPr>
          </a:p>
        </p:txBody>
      </p:sp>
      <p:sp>
        <p:nvSpPr>
          <p:cNvPr id="4" name="Content Placeholder 1"/>
          <p:cNvSpPr txBox="1">
            <a:spLocks/>
          </p:cNvSpPr>
          <p:nvPr/>
        </p:nvSpPr>
        <p:spPr bwMode="auto">
          <a:xfrm>
            <a:off x="4840637" y="1565329"/>
            <a:ext cx="3357966" cy="3742841"/>
          </a:xfrm>
          <a:prstGeom prst="rect">
            <a:avLst/>
          </a:prstGeom>
          <a:solidFill>
            <a:schemeClr val="bg1"/>
          </a:solidFill>
          <a:ln w="38100">
            <a:solidFill>
              <a:srgbClr val="C00000"/>
            </a:solidFill>
            <a:miter lim="800000"/>
            <a:headEnd/>
            <a:tailEnd/>
          </a:ln>
        </p:spPr>
        <p:txBody>
          <a:bodyPr vert="horz" wrap="square" lIns="91440" tIns="45720" rIns="91440" bIns="45720" numCol="1" anchor="t" anchorCtr="0" compatLnSpc="1">
            <a:prstTxWarp prst="textNoShape">
              <a:avLst/>
            </a:prstTxWarp>
          </a:bodyPr>
          <a:lstStyle/>
          <a:p>
            <a:pPr marL="228600" marR="0" lvl="0" indent="-46038" algn="ctr" defTabSz="914400" rtl="0" eaLnBrk="0" fontAlgn="base" latinLnBrk="0" hangingPunct="0">
              <a:lnSpc>
                <a:spcPct val="100000"/>
              </a:lnSpc>
              <a:spcBef>
                <a:spcPct val="20000"/>
              </a:spcBef>
              <a:spcAft>
                <a:spcPct val="0"/>
              </a:spcAft>
              <a:buClrTx/>
              <a:buSzPct val="90000"/>
              <a:tabLst/>
              <a:defRPr/>
            </a:pPr>
            <a:endParaRPr kumimoji="0" lang="en-US" sz="3200" b="1" i="1" u="none" strike="noStrike" kern="0" cap="none" spc="0" normalizeH="0" baseline="0" noProof="0" dirty="0">
              <a:ln>
                <a:noFill/>
              </a:ln>
              <a:solidFill>
                <a:schemeClr val="tx1"/>
              </a:solidFill>
              <a:effectLst/>
              <a:uLnTx/>
              <a:uFillTx/>
              <a:latin typeface="Arial" panose="020B0604020202020204" pitchFamily="34" charset="0"/>
              <a:ea typeface="+mn-ea"/>
              <a:cs typeface="+mn-cs"/>
            </a:endParaRPr>
          </a:p>
          <a:p>
            <a:pPr marL="46038" marR="0" lvl="0" indent="12700" algn="ctr" defTabSz="914400" rtl="0" eaLnBrk="0" fontAlgn="base" latinLnBrk="0" hangingPunct="0">
              <a:lnSpc>
                <a:spcPct val="100000"/>
              </a:lnSpc>
              <a:spcBef>
                <a:spcPct val="20000"/>
              </a:spcBef>
              <a:spcAft>
                <a:spcPct val="0"/>
              </a:spcAft>
              <a:buClrTx/>
              <a:buSzPct val="90000"/>
              <a:tabLst/>
              <a:defRPr/>
            </a:pPr>
            <a:r>
              <a:rPr kumimoji="0" lang="en-US" sz="3200" b="1" u="none" strike="noStrike" kern="0" cap="none" spc="0" normalizeH="0" baseline="0" noProof="0" dirty="0">
                <a:ln>
                  <a:noFill/>
                </a:ln>
                <a:solidFill>
                  <a:schemeClr val="tx1"/>
                </a:solidFill>
                <a:effectLst/>
                <a:uLnTx/>
                <a:uFillTx/>
                <a:latin typeface="Arial" panose="020B0604020202020204" pitchFamily="34" charset="0"/>
                <a:ea typeface="+mn-ea"/>
                <a:cs typeface="+mn-cs"/>
              </a:rPr>
              <a:t>Refer to your State’s Construction Specifications</a:t>
            </a:r>
          </a:p>
        </p:txBody>
      </p:sp>
    </p:spTree>
    <p:extLst>
      <p:ext uri="{BB962C8B-B14F-4D97-AF65-F5344CB8AC3E}">
        <p14:creationId xmlns:p14="http://schemas.microsoft.com/office/powerpoint/2010/main" val="344584273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body" sz="half" idx="2"/>
          </p:nvPr>
        </p:nvSpPr>
        <p:spPr>
          <a:xfrm>
            <a:off x="474784" y="1559772"/>
            <a:ext cx="7526215" cy="4876800"/>
          </a:xfrm>
        </p:spPr>
        <p:txBody>
          <a:bodyPr/>
          <a:lstStyle/>
          <a:p>
            <a:r>
              <a:rPr lang="en-US" dirty="0"/>
              <a:t>State/local manuals</a:t>
            </a:r>
          </a:p>
          <a:p>
            <a:r>
              <a:rPr lang="en-US" dirty="0"/>
              <a:t>Recommended practices, procedures and guidelines</a:t>
            </a:r>
          </a:p>
          <a:p>
            <a:r>
              <a:rPr lang="en-US" dirty="0"/>
              <a:t>Manufacturers’ instructions</a:t>
            </a:r>
          </a:p>
          <a:p>
            <a:r>
              <a:rPr lang="en-US" dirty="0"/>
              <a:t>Occupational Safety and Health Administration (OSHA)</a:t>
            </a:r>
          </a:p>
          <a:p>
            <a:r>
              <a:rPr lang="en-US" i="1" dirty="0"/>
              <a:t>Roadside Design Guide</a:t>
            </a:r>
            <a:endParaRPr lang="en-US" sz="3200" i="1" dirty="0"/>
          </a:p>
        </p:txBody>
      </p:sp>
      <p:sp>
        <p:nvSpPr>
          <p:cNvPr id="132099" name="Rectangle 3"/>
          <p:cNvSpPr>
            <a:spLocks noGrp="1" noChangeArrowheads="1"/>
          </p:cNvSpPr>
          <p:nvPr>
            <p:ph type="title"/>
          </p:nvPr>
        </p:nvSpPr>
        <p:spPr>
          <a:xfrm>
            <a:off x="304800" y="228600"/>
            <a:ext cx="8839200" cy="1143000"/>
          </a:xfrm>
        </p:spPr>
        <p:txBody>
          <a:bodyPr/>
          <a:lstStyle/>
          <a:p>
            <a:pPr>
              <a:defRPr/>
            </a:pPr>
            <a:r>
              <a:rPr lang="en-US" dirty="0"/>
              <a:t>Other Possible Sources of TTC Standards and Guidelines</a:t>
            </a:r>
          </a:p>
        </p:txBody>
      </p:sp>
    </p:spTree>
    <p:extLst>
      <p:ext uri="{BB962C8B-B14F-4D97-AF65-F5344CB8AC3E}">
        <p14:creationId xmlns:p14="http://schemas.microsoft.com/office/powerpoint/2010/main" val="2730789048"/>
      </p:ext>
    </p:extLst>
  </p:cSld>
  <p:clrMapOvr>
    <a:masterClrMapping/>
  </p:clrMapOvr>
  <p:transition/>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Title 1"/>
          <p:cNvSpPr>
            <a:spLocks noGrp="1"/>
          </p:cNvSpPr>
          <p:nvPr>
            <p:ph type="title" idx="4294967295"/>
          </p:nvPr>
        </p:nvSpPr>
        <p:spPr bwMode="auto">
          <a:xfrm>
            <a:off x="457200" y="0"/>
            <a:ext cx="8686799" cy="1447800"/>
          </a:xfrm>
          <a:prstGeom prst="rect">
            <a:avLst/>
          </a:prstGeom>
          <a:noFill/>
          <a:ln>
            <a:miter lim="800000"/>
            <a:headEnd/>
            <a:tailEnd/>
          </a:ln>
        </p:spPr>
        <p:txBody>
          <a:bodyPr anchor="ctr">
            <a:normAutofit/>
          </a:bodyPr>
          <a:lstStyle/>
          <a:p>
            <a:r>
              <a:rPr lang="en-US" dirty="0"/>
              <a:t>4. Movable Barriers</a:t>
            </a:r>
          </a:p>
        </p:txBody>
      </p:sp>
      <p:sp>
        <p:nvSpPr>
          <p:cNvPr id="63491" name="Content Placeholder 2"/>
          <p:cNvSpPr>
            <a:spLocks noGrp="1"/>
          </p:cNvSpPr>
          <p:nvPr>
            <p:ph idx="1"/>
          </p:nvPr>
        </p:nvSpPr>
        <p:spPr>
          <a:xfrm>
            <a:off x="4572000" y="1447800"/>
            <a:ext cx="4293030" cy="4724400"/>
          </a:xfrm>
        </p:spPr>
        <p:txBody>
          <a:bodyPr/>
          <a:lstStyle/>
          <a:p>
            <a:r>
              <a:rPr lang="en-US" dirty="0"/>
              <a:t>Repositioned laterally using a transfer vehicle that travels along the barrier</a:t>
            </a:r>
          </a:p>
          <a:p>
            <a:r>
              <a:rPr lang="en-US" dirty="0"/>
              <a:t>Enable short-term closures to be installed and removed on long-term projects</a:t>
            </a:r>
          </a:p>
        </p:txBody>
      </p:sp>
      <p:pic>
        <p:nvPicPr>
          <p:cNvPr id="63492" name="Picture 4" descr="Example of a movable barrier on a bridge moving to two lanes in one direction and one lane in the other with traffic on the bridge"/>
          <p:cNvPicPr>
            <a:picLocks noChangeAspect="1" noChangeArrowheads="1"/>
          </p:cNvPicPr>
          <p:nvPr/>
        </p:nvPicPr>
        <p:blipFill>
          <a:blip r:embed="rId3" cstate="print"/>
          <a:srcRect/>
          <a:stretch>
            <a:fillRect/>
          </a:stretch>
        </p:blipFill>
        <p:spPr bwMode="auto">
          <a:xfrm>
            <a:off x="502404" y="1485900"/>
            <a:ext cx="3886200" cy="3886200"/>
          </a:xfrm>
          <a:prstGeom prst="rect">
            <a:avLst/>
          </a:prstGeom>
          <a:noFill/>
          <a:ln w="9525">
            <a:noFill/>
            <a:miter lim="800000"/>
            <a:headEnd/>
            <a:tailEnd/>
          </a:ln>
        </p:spPr>
      </p:pic>
      <p:sp>
        <p:nvSpPr>
          <p:cNvPr id="7" name="Rectangle 6"/>
          <p:cNvSpPr>
            <a:spLocks noChangeArrowheads="1"/>
          </p:cNvSpPr>
          <p:nvPr/>
        </p:nvSpPr>
        <p:spPr bwMode="auto">
          <a:xfrm>
            <a:off x="4938793" y="5224790"/>
            <a:ext cx="2971800" cy="523220"/>
          </a:xfrm>
          <a:prstGeom prst="rect">
            <a:avLst/>
          </a:prstGeom>
          <a:solidFill>
            <a:schemeClr val="bg1"/>
          </a:solidFill>
          <a:ln w="57150" cap="sq">
            <a:solidFill>
              <a:schemeClr val="bg1"/>
            </a:solidFill>
            <a:miter lim="800000"/>
            <a:headEnd type="none" w="sm" len="sm"/>
            <a:tailEnd type="none" w="sm" len="sm"/>
          </a:ln>
        </p:spPr>
        <p:txBody>
          <a:bodyPr wrap="square">
            <a:spAutoFit/>
          </a:bodyPr>
          <a:lstStyle/>
          <a:p>
            <a:pPr algn="ctr"/>
            <a:r>
              <a:rPr lang="en-US" sz="2800" b="1" dirty="0">
                <a:latin typeface="Arial" panose="020B0604020202020204" pitchFamily="34" charset="0"/>
              </a:rPr>
              <a:t> (Proprietary)</a:t>
            </a:r>
          </a:p>
        </p:txBody>
      </p:sp>
      <p:sp>
        <p:nvSpPr>
          <p:cNvPr id="2" name="Google Shape;74;p1">
            <a:extLst>
              <a:ext uri="{FF2B5EF4-FFF2-40B4-BE49-F238E27FC236}">
                <a16:creationId xmlns:a16="http://schemas.microsoft.com/office/drawing/2014/main" id="{909B6BF0-BEEE-A940-7F6A-BAEF120D924A}"/>
              </a:ext>
            </a:extLst>
          </p:cNvPr>
          <p:cNvSpPr/>
          <p:nvPr/>
        </p:nvSpPr>
        <p:spPr>
          <a:xfrm>
            <a:off x="2805058" y="5498611"/>
            <a:ext cx="1625009" cy="23079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dirty="0">
                <a:latin typeface="Arial" panose="020B0604020202020204" pitchFamily="34" charset="0"/>
                <a:ea typeface="Open Sans"/>
                <a:cs typeface="Arial" panose="020B0604020202020204" pitchFamily="34" charset="0"/>
                <a:sym typeface="Open Sans"/>
              </a:rPr>
              <a:t>Image: Illinois DOT</a:t>
            </a:r>
            <a:endParaRPr sz="900" dirty="0">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1869596048"/>
      </p:ext>
    </p:extLst>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Moveable barrier machine close up while moving concrete sections laterally &#10;"/>
          <p:cNvPicPr>
            <a:picLocks noChangeAspect="1" noChangeArrowheads="1"/>
          </p:cNvPicPr>
          <p:nvPr/>
        </p:nvPicPr>
        <p:blipFill>
          <a:blip r:embed="rId3" cstate="print"/>
          <a:srcRect/>
          <a:stretch>
            <a:fillRect/>
          </a:stretch>
        </p:blipFill>
        <p:spPr bwMode="auto">
          <a:xfrm>
            <a:off x="1840424" y="154984"/>
            <a:ext cx="5722749" cy="5701356"/>
          </a:xfrm>
          <a:prstGeom prst="rect">
            <a:avLst/>
          </a:prstGeom>
          <a:noFill/>
          <a:ln w="9525">
            <a:noFill/>
            <a:miter lim="800000"/>
            <a:headEnd/>
            <a:tailEnd/>
          </a:ln>
        </p:spPr>
      </p:pic>
      <p:sp>
        <p:nvSpPr>
          <p:cNvPr id="2" name="Google Shape;74;p1">
            <a:extLst>
              <a:ext uri="{FF2B5EF4-FFF2-40B4-BE49-F238E27FC236}">
                <a16:creationId xmlns:a16="http://schemas.microsoft.com/office/drawing/2014/main" id="{3FBAC9FE-AC3F-DAF0-0592-60FED1392E7D}"/>
              </a:ext>
            </a:extLst>
          </p:cNvPr>
          <p:cNvSpPr/>
          <p:nvPr/>
        </p:nvSpPr>
        <p:spPr>
          <a:xfrm>
            <a:off x="6172200" y="5856340"/>
            <a:ext cx="1625009" cy="23079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dirty="0">
                <a:latin typeface="Arial" panose="020B0604020202020204" pitchFamily="34" charset="0"/>
                <a:ea typeface="Open Sans"/>
                <a:cs typeface="Arial" panose="020B0604020202020204" pitchFamily="34" charset="0"/>
                <a:sym typeface="Open Sans"/>
              </a:rPr>
              <a:t>Image: Maryland DOT</a:t>
            </a:r>
            <a:endParaRPr sz="900" dirty="0">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4271503988"/>
      </p:ext>
    </p:extLst>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Movable Concrete Barrier Roadside.mpg" descr="Moveable barrier machine moving sections toward the work space to allow an extra lane on the freeway for traffic with work behind the barrier">
            <a:hlinkClick r:id="" action="ppaction://media"/>
            <a:extLst>
              <a:ext uri="{C183D7F6-B498-43B3-948B-1728B52AA6E4}">
                <adec:decorative xmlns:adec="http://schemas.microsoft.com/office/drawing/2017/decorative" val="0"/>
              </a:ext>
            </a:extLst>
          </p:cNvPr>
          <p:cNvPicPr>
            <a:picLocks noRot="1" noChangeAspect="1"/>
          </p:cNvPicPr>
          <p:nvPr>
            <a:videoFile r:link="rId1"/>
          </p:nvPr>
        </p:nvPicPr>
        <p:blipFill>
          <a:blip r:embed="rId4" cstate="print"/>
          <a:stretch>
            <a:fillRect/>
          </a:stretch>
        </p:blipFill>
        <p:spPr>
          <a:xfrm>
            <a:off x="0" y="0"/>
            <a:ext cx="9144000" cy="6858000"/>
          </a:xfrm>
          <a:prstGeom prst="rect">
            <a:avLst/>
          </a:prstGeom>
        </p:spPr>
      </p:pic>
      <p:sp>
        <p:nvSpPr>
          <p:cNvPr id="2" name="Google Shape;74;p1">
            <a:extLst>
              <a:ext uri="{FF2B5EF4-FFF2-40B4-BE49-F238E27FC236}">
                <a16:creationId xmlns:a16="http://schemas.microsoft.com/office/drawing/2014/main" id="{DCB348C6-194F-802B-FF07-1EE46EBF42F3}"/>
              </a:ext>
            </a:extLst>
          </p:cNvPr>
          <p:cNvSpPr/>
          <p:nvPr/>
        </p:nvSpPr>
        <p:spPr>
          <a:xfrm>
            <a:off x="7315200" y="6477000"/>
            <a:ext cx="1625009" cy="23079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dirty="0">
                <a:solidFill>
                  <a:schemeClr val="bg1"/>
                </a:solidFill>
                <a:latin typeface="Arial" panose="020B0604020202020204" pitchFamily="34" charset="0"/>
                <a:ea typeface="Open Sans"/>
                <a:cs typeface="Arial" panose="020B0604020202020204" pitchFamily="34" charset="0"/>
                <a:sym typeface="Open Sans"/>
              </a:rPr>
              <a:t>Image: Barrier Systems</a:t>
            </a:r>
            <a:endParaRPr sz="900" dirty="0">
              <a:solidFill>
                <a:schemeClr val="bg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11591809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0033"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28600" y="1600200"/>
            <a:ext cx="3124200" cy="4953000"/>
          </a:xfrm>
        </p:spPr>
        <p:txBody>
          <a:bodyPr/>
          <a:lstStyle/>
          <a:p>
            <a:r>
              <a:rPr lang="en-US" dirty="0"/>
              <a:t>Short-term/ some mobile operations</a:t>
            </a:r>
          </a:p>
          <a:p>
            <a:r>
              <a:rPr lang="en-US" dirty="0"/>
              <a:t>Minimizes worker exposure</a:t>
            </a:r>
          </a:p>
          <a:p>
            <a:r>
              <a:rPr lang="en-US" dirty="0"/>
              <a:t>Reduces set-up time</a:t>
            </a:r>
          </a:p>
          <a:p>
            <a:endParaRPr lang="en-US" dirty="0"/>
          </a:p>
        </p:txBody>
      </p:sp>
      <p:pic>
        <p:nvPicPr>
          <p:cNvPr id="5" name="Picture 2" descr="Mobile Barrier in a crash test with a pick up truck hitting the side at an angle"/>
          <p:cNvPicPr>
            <a:picLocks noChangeAspect="1" noChangeArrowheads="1"/>
          </p:cNvPicPr>
          <p:nvPr/>
        </p:nvPicPr>
        <p:blipFill>
          <a:blip r:embed="rId3" cstate="print"/>
          <a:srcRect r="79518" b="54259"/>
          <a:stretch>
            <a:fillRect/>
          </a:stretch>
        </p:blipFill>
        <p:spPr bwMode="auto">
          <a:xfrm>
            <a:off x="3352800" y="1133959"/>
            <a:ext cx="5511626" cy="4646429"/>
          </a:xfrm>
          <a:prstGeom prst="rect">
            <a:avLst/>
          </a:prstGeom>
          <a:noFill/>
          <a:ln w="9525">
            <a:noFill/>
            <a:miter lim="800000"/>
            <a:headEnd/>
            <a:tailEnd/>
          </a:ln>
        </p:spPr>
      </p:pic>
      <p:sp>
        <p:nvSpPr>
          <p:cNvPr id="8" name="Title 1"/>
          <p:cNvSpPr>
            <a:spLocks noGrp="1"/>
          </p:cNvSpPr>
          <p:nvPr>
            <p:ph type="title" idx="4294967295"/>
          </p:nvPr>
        </p:nvSpPr>
        <p:spPr bwMode="auto">
          <a:xfrm>
            <a:off x="228600" y="0"/>
            <a:ext cx="8915400" cy="1524000"/>
          </a:xfrm>
          <a:prstGeom prst="rect">
            <a:avLst/>
          </a:prstGeom>
          <a:noFill/>
          <a:ln>
            <a:miter lim="800000"/>
            <a:headEnd/>
            <a:tailEnd/>
          </a:ln>
        </p:spPr>
        <p:txBody>
          <a:bodyPr anchor="ctr">
            <a:normAutofit/>
          </a:bodyPr>
          <a:lstStyle/>
          <a:p>
            <a:r>
              <a:rPr lang="en-US" dirty="0"/>
              <a:t>5. Mobile Barriers</a:t>
            </a:r>
          </a:p>
        </p:txBody>
      </p:sp>
      <p:sp>
        <p:nvSpPr>
          <p:cNvPr id="7" name="Rectangle 6"/>
          <p:cNvSpPr>
            <a:spLocks noChangeArrowheads="1"/>
          </p:cNvSpPr>
          <p:nvPr/>
        </p:nvSpPr>
        <p:spPr bwMode="auto">
          <a:xfrm>
            <a:off x="3746413" y="1524000"/>
            <a:ext cx="2362200" cy="954107"/>
          </a:xfrm>
          <a:prstGeom prst="rect">
            <a:avLst/>
          </a:prstGeom>
          <a:noFill/>
          <a:ln w="57150" cap="sq">
            <a:noFill/>
            <a:miter lim="800000"/>
            <a:headEnd type="none" w="sm" len="sm"/>
            <a:tailEnd type="none" w="sm" len="sm"/>
          </a:ln>
        </p:spPr>
        <p:txBody>
          <a:bodyPr wrap="square">
            <a:spAutoFit/>
          </a:bodyPr>
          <a:lstStyle/>
          <a:p>
            <a:pPr algn="ctr"/>
            <a:r>
              <a:rPr lang="en-US" sz="2800" b="1" dirty="0">
                <a:latin typeface="Arial" panose="020B0604020202020204" pitchFamily="34" charset="0"/>
              </a:rPr>
              <a:t> (Proprietary)</a:t>
            </a:r>
          </a:p>
        </p:txBody>
      </p:sp>
      <p:sp>
        <p:nvSpPr>
          <p:cNvPr id="3" name="Google Shape;74;p1">
            <a:extLst>
              <a:ext uri="{FF2B5EF4-FFF2-40B4-BE49-F238E27FC236}">
                <a16:creationId xmlns:a16="http://schemas.microsoft.com/office/drawing/2014/main" id="{51010423-83DA-A836-79DC-1FE6AF39AA09}"/>
              </a:ext>
            </a:extLst>
          </p:cNvPr>
          <p:cNvSpPr/>
          <p:nvPr/>
        </p:nvSpPr>
        <p:spPr>
          <a:xfrm>
            <a:off x="7391400" y="5780388"/>
            <a:ext cx="1625009" cy="23079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dirty="0">
                <a:latin typeface="Arial" panose="020B0604020202020204" pitchFamily="34" charset="0"/>
                <a:ea typeface="Open Sans"/>
                <a:cs typeface="Arial" panose="020B0604020202020204" pitchFamily="34" charset="0"/>
                <a:sym typeface="Open Sans"/>
              </a:rPr>
              <a:t>Image: Mobile Barriers, Inc.</a:t>
            </a:r>
            <a:endParaRPr sz="900" dirty="0">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920802546"/>
      </p:ext>
    </p:extLst>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2474" y="0"/>
            <a:ext cx="8911525" cy="1417638"/>
          </a:xfrm>
        </p:spPr>
        <p:txBody>
          <a:bodyPr anchor="ctr">
            <a:normAutofit/>
          </a:bodyPr>
          <a:lstStyle/>
          <a:p>
            <a:r>
              <a:rPr lang="en-US" dirty="0"/>
              <a:t>Reduces “Rubbernecking”</a:t>
            </a:r>
          </a:p>
        </p:txBody>
      </p:sp>
      <p:pic>
        <p:nvPicPr>
          <p:cNvPr id="7170" name="Picture 2" descr="Mobile barrier on semi cab with attenuator and fencing on top and in a parking lot">
            <a:extLst>
              <a:ext uri="{C183D7F6-B498-43B3-948B-1728B52AA6E4}">
                <adec:decorative xmlns:adec="http://schemas.microsoft.com/office/drawing/2017/decorative" val="0"/>
              </a:ext>
            </a:extLst>
          </p:cNvPr>
          <p:cNvPicPr>
            <a:picLocks noGrp="1" noChangeAspect="1" noChangeArrowheads="1"/>
          </p:cNvPicPr>
          <p:nvPr>
            <p:ph idx="1"/>
          </p:nvPr>
        </p:nvPicPr>
        <p:blipFill>
          <a:blip r:embed="rId3" cstate="print"/>
          <a:srcRect/>
          <a:stretch>
            <a:fillRect/>
          </a:stretch>
        </p:blipFill>
        <p:spPr bwMode="auto">
          <a:xfrm>
            <a:off x="0" y="1828800"/>
            <a:ext cx="9143999" cy="3352800"/>
          </a:xfrm>
          <a:prstGeom prst="rect">
            <a:avLst/>
          </a:prstGeom>
          <a:noFill/>
          <a:ln w="9525">
            <a:noFill/>
            <a:miter lim="800000"/>
            <a:headEnd/>
            <a:tailEnd/>
          </a:ln>
          <a:effectLst/>
        </p:spPr>
      </p:pic>
      <p:sp>
        <p:nvSpPr>
          <p:cNvPr id="3" name="Google Shape;74;p1">
            <a:extLst>
              <a:ext uri="{FF2B5EF4-FFF2-40B4-BE49-F238E27FC236}">
                <a16:creationId xmlns:a16="http://schemas.microsoft.com/office/drawing/2014/main" id="{94CB6846-A211-6D52-86D6-5F51F5981CA0}"/>
              </a:ext>
            </a:extLst>
          </p:cNvPr>
          <p:cNvSpPr/>
          <p:nvPr/>
        </p:nvSpPr>
        <p:spPr>
          <a:xfrm>
            <a:off x="7518991" y="5257800"/>
            <a:ext cx="1625009" cy="23079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dirty="0">
                <a:latin typeface="Arial" panose="020B0604020202020204" pitchFamily="34" charset="0"/>
                <a:ea typeface="Open Sans"/>
                <a:cs typeface="Arial" panose="020B0604020202020204" pitchFamily="34" charset="0"/>
                <a:sym typeface="Open Sans"/>
              </a:rPr>
              <a:t>Image: Mobile Barriers, Inc.</a:t>
            </a:r>
            <a:endParaRPr sz="900" dirty="0">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227390060"/>
      </p:ext>
    </p:extLst>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300" name="Picture 5" descr="Mobile barrier protecting a work crew with another semi truck driving by it"/>
          <p:cNvPicPr>
            <a:picLocks noChangeAspect="1" noChangeArrowheads="1"/>
          </p:cNvPicPr>
          <p:nvPr/>
        </p:nvPicPr>
        <p:blipFill>
          <a:blip r:embed="rId3" cstate="print"/>
          <a:srcRect/>
          <a:stretch>
            <a:fillRect/>
          </a:stretch>
        </p:blipFill>
        <p:spPr bwMode="auto">
          <a:xfrm>
            <a:off x="464950" y="170481"/>
            <a:ext cx="8229600" cy="5605025"/>
          </a:xfrm>
          <a:prstGeom prst="rect">
            <a:avLst/>
          </a:prstGeom>
          <a:noFill/>
          <a:ln w="9525">
            <a:noFill/>
            <a:miter lim="800000"/>
            <a:headEnd/>
            <a:tailEnd/>
          </a:ln>
        </p:spPr>
      </p:pic>
      <p:sp>
        <p:nvSpPr>
          <p:cNvPr id="2" name="Google Shape;74;p1">
            <a:extLst>
              <a:ext uri="{FF2B5EF4-FFF2-40B4-BE49-F238E27FC236}">
                <a16:creationId xmlns:a16="http://schemas.microsoft.com/office/drawing/2014/main" id="{B32A0ECA-84A0-4FE2-46CF-5E6525A975EC}"/>
              </a:ext>
            </a:extLst>
          </p:cNvPr>
          <p:cNvSpPr/>
          <p:nvPr/>
        </p:nvSpPr>
        <p:spPr>
          <a:xfrm>
            <a:off x="7391400" y="5780388"/>
            <a:ext cx="1625009" cy="23079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dirty="0">
                <a:latin typeface="Arial" panose="020B0604020202020204" pitchFamily="34" charset="0"/>
                <a:ea typeface="Open Sans"/>
                <a:cs typeface="Arial" panose="020B0604020202020204" pitchFamily="34" charset="0"/>
                <a:sym typeface="Open Sans"/>
              </a:rPr>
              <a:t>Image: Mobile Barriers, Inc.</a:t>
            </a:r>
            <a:endParaRPr sz="900" dirty="0">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3481628628"/>
      </p:ext>
    </p:extLst>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3490" name="Picture 2" descr="Mobile barrier protecting a work crew working on a median wall behind the barrier on a freeway with a lane closed in both directions"/>
          <p:cNvPicPr>
            <a:picLocks noChangeAspect="1" noChangeArrowheads="1"/>
          </p:cNvPicPr>
          <p:nvPr/>
        </p:nvPicPr>
        <p:blipFill rotWithShape="1">
          <a:blip r:embed="rId3" cstate="print"/>
          <a:srcRect b="16170"/>
          <a:stretch/>
        </p:blipFill>
        <p:spPr bwMode="auto">
          <a:xfrm>
            <a:off x="1" y="882444"/>
            <a:ext cx="9144000" cy="5046406"/>
          </a:xfrm>
          <a:prstGeom prst="rect">
            <a:avLst/>
          </a:prstGeom>
          <a:noFill/>
          <a:ln w="9525">
            <a:noFill/>
            <a:miter lim="800000"/>
            <a:headEnd/>
            <a:tailEnd/>
          </a:ln>
        </p:spPr>
      </p:pic>
      <p:sp>
        <p:nvSpPr>
          <p:cNvPr id="4" name="Title 1" descr="Concrete Barrier Repairs&#10;"/>
          <p:cNvSpPr txBox="1">
            <a:spLocks/>
          </p:cNvSpPr>
          <p:nvPr/>
        </p:nvSpPr>
        <p:spPr>
          <a:xfrm>
            <a:off x="201478" y="0"/>
            <a:ext cx="8942522" cy="914400"/>
          </a:xfrm>
          <a:prstGeom prst="rect">
            <a:avLst/>
          </a:prstGeom>
        </p:spPr>
        <p:txBody>
          <a:bodyPr anchor="ctr"/>
          <a:lstStyle/>
          <a:p>
            <a:pPr lvl="0" eaLnBrk="0" hangingPunct="0"/>
            <a:r>
              <a:rPr lang="en-US" sz="3600" b="1" kern="0" dirty="0">
                <a:solidFill>
                  <a:srgbClr val="00ACA1"/>
                </a:solidFill>
                <a:latin typeface="Arial" panose="020B0604020202020204" pitchFamily="34" charset="0"/>
                <a:ea typeface="+mj-ea"/>
                <a:cs typeface="+mj-cs"/>
              </a:rPr>
              <a:t>Concrete Barrier Repairs</a:t>
            </a:r>
          </a:p>
        </p:txBody>
      </p:sp>
      <p:sp>
        <p:nvSpPr>
          <p:cNvPr id="2" name="Google Shape;74;p1">
            <a:extLst>
              <a:ext uri="{FF2B5EF4-FFF2-40B4-BE49-F238E27FC236}">
                <a16:creationId xmlns:a16="http://schemas.microsoft.com/office/drawing/2014/main" id="{AD77A291-5CE6-34A6-4BBF-5A051DE301EF}"/>
              </a:ext>
            </a:extLst>
          </p:cNvPr>
          <p:cNvSpPr/>
          <p:nvPr/>
        </p:nvSpPr>
        <p:spPr>
          <a:xfrm>
            <a:off x="7442791" y="5941408"/>
            <a:ext cx="1625009" cy="23079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dirty="0">
                <a:latin typeface="Arial" panose="020B0604020202020204" pitchFamily="34" charset="0"/>
                <a:ea typeface="Open Sans"/>
                <a:cs typeface="Arial" panose="020B0604020202020204" pitchFamily="34" charset="0"/>
                <a:sym typeface="Open Sans"/>
              </a:rPr>
              <a:t>Image: Mobile Barriers, Inc.</a:t>
            </a:r>
            <a:endParaRPr sz="900" dirty="0">
              <a:latin typeface="Arial" panose="020B0604020202020204" pitchFamily="34" charset="0"/>
              <a:ea typeface="Verdana"/>
              <a:cs typeface="Arial" panose="020B0604020202020204" pitchFamily="34" charset="0"/>
              <a:sym typeface="Verdana"/>
            </a:endParaRPr>
          </a:p>
        </p:txBody>
      </p:sp>
      <p:pic>
        <p:nvPicPr>
          <p:cNvPr id="3" name="Picture 2" descr="C:\Users\User\AppData\Local\Microsoft\Windows\Temporary Internet Files\Content.Outlook\2P16WGRJ\DSC06186.JPG">
            <a:extLst>
              <a:ext uri="{FF2B5EF4-FFF2-40B4-BE49-F238E27FC236}">
                <a16:creationId xmlns:a16="http://schemas.microsoft.com/office/drawing/2014/main" id="{708AAC8E-7BE5-2864-E671-9EB762BAB495}"/>
              </a:ext>
            </a:extLst>
          </p:cNvPr>
          <p:cNvPicPr>
            <a:picLocks noChangeAspect="1" noChangeArrowheads="1"/>
          </p:cNvPicPr>
          <p:nvPr/>
        </p:nvPicPr>
        <p:blipFill rotWithShape="1">
          <a:blip r:embed="rId4" cstate="print">
            <a:extLst>
              <a:ext uri="{BEBA8EAE-BF5A-486C-A8C5-ECC9F3942E4B}">
                <a14:imgProps xmlns:a14="http://schemas.microsoft.com/office/drawing/2010/main">
                  <a14:imgLayer r:embed="rId5">
                    <a14:imgEffect>
                      <a14:artisticBlur/>
                    </a14:imgEffect>
                  </a14:imgLayer>
                </a14:imgProps>
              </a:ext>
            </a:extLst>
          </a:blip>
          <a:srcRect l="32500" t="31645" r="61667" b="62026"/>
          <a:stretch/>
        </p:blipFill>
        <p:spPr bwMode="auto">
          <a:xfrm>
            <a:off x="2971800" y="2819400"/>
            <a:ext cx="533400" cy="381000"/>
          </a:xfrm>
          <a:prstGeom prst="rect">
            <a:avLst/>
          </a:prstGeom>
          <a:noFill/>
          <a:ln w="9525">
            <a:noFill/>
            <a:miter lim="800000"/>
            <a:headEnd/>
            <a:tailEnd/>
          </a:ln>
        </p:spPr>
      </p:pic>
      <p:pic>
        <p:nvPicPr>
          <p:cNvPr id="5" name="Picture 2" descr="C:\Users\User\AppData\Local\Microsoft\Windows\Temporary Internet Files\Content.Outlook\2P16WGRJ\DSC06186.JPG">
            <a:extLst>
              <a:ext uri="{FF2B5EF4-FFF2-40B4-BE49-F238E27FC236}">
                <a16:creationId xmlns:a16="http://schemas.microsoft.com/office/drawing/2014/main" id="{D6A46BEF-D3A6-C732-A69A-F7E360DED01B}"/>
              </a:ext>
            </a:extLst>
          </p:cNvPr>
          <p:cNvPicPr>
            <a:picLocks noChangeAspect="1" noChangeArrowheads="1"/>
          </p:cNvPicPr>
          <p:nvPr/>
        </p:nvPicPr>
        <p:blipFill rotWithShape="1">
          <a:blip r:embed="rId4" cstate="print">
            <a:extLst>
              <a:ext uri="{BEBA8EAE-BF5A-486C-A8C5-ECC9F3942E4B}">
                <a14:imgProps xmlns:a14="http://schemas.microsoft.com/office/drawing/2010/main">
                  <a14:imgLayer r:embed="rId5">
                    <a14:imgEffect>
                      <a14:artisticBlur/>
                    </a14:imgEffect>
                  </a14:imgLayer>
                </a14:imgProps>
              </a:ext>
            </a:extLst>
          </a:blip>
          <a:srcRect l="45000" t="29114" r="52500" b="68354"/>
          <a:stretch/>
        </p:blipFill>
        <p:spPr bwMode="auto">
          <a:xfrm>
            <a:off x="4114800" y="2667000"/>
            <a:ext cx="228600" cy="152400"/>
          </a:xfrm>
          <a:prstGeom prst="rect">
            <a:avLst/>
          </a:prstGeom>
          <a:noFill/>
          <a:ln w="9525">
            <a:noFill/>
            <a:miter lim="800000"/>
            <a:headEnd/>
            <a:tailEnd/>
          </a:ln>
        </p:spPr>
      </p:pic>
    </p:spTree>
    <p:extLst>
      <p:ext uri="{BB962C8B-B14F-4D97-AF65-F5344CB8AC3E}">
        <p14:creationId xmlns:p14="http://schemas.microsoft.com/office/powerpoint/2010/main" val="381774958"/>
      </p:ext>
    </p:extLst>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descr="May be used for temporary or permanent applications"/>
          <p:cNvSpPr>
            <a:spLocks noGrp="1"/>
          </p:cNvSpPr>
          <p:nvPr>
            <p:ph idx="1"/>
          </p:nvPr>
        </p:nvSpPr>
        <p:spPr>
          <a:xfrm>
            <a:off x="380999" y="1642820"/>
            <a:ext cx="2594675" cy="3081580"/>
          </a:xfrm>
        </p:spPr>
        <p:txBody>
          <a:bodyPr/>
          <a:lstStyle/>
          <a:p>
            <a:r>
              <a:rPr lang="en-US" dirty="0"/>
              <a:t>May be used for temporary or permanent applications</a:t>
            </a:r>
          </a:p>
        </p:txBody>
      </p:sp>
      <p:pic>
        <p:nvPicPr>
          <p:cNvPr id="9219" name="Picture 3" descr="Steel Barrier example on the roadside"/>
          <p:cNvPicPr>
            <a:picLocks noChangeAspect="1" noChangeArrowheads="1"/>
          </p:cNvPicPr>
          <p:nvPr/>
        </p:nvPicPr>
        <p:blipFill>
          <a:blip r:embed="rId3" cstate="print"/>
          <a:srcRect l="8785" t="26042" r="40263" b="12500"/>
          <a:stretch>
            <a:fillRect/>
          </a:stretch>
        </p:blipFill>
        <p:spPr bwMode="auto">
          <a:xfrm>
            <a:off x="3213316" y="1642820"/>
            <a:ext cx="5505773" cy="3733800"/>
          </a:xfrm>
          <a:prstGeom prst="rect">
            <a:avLst/>
          </a:prstGeom>
          <a:noFill/>
          <a:ln w="9525">
            <a:noFill/>
            <a:miter lim="800000"/>
            <a:headEnd/>
            <a:tailEnd/>
          </a:ln>
        </p:spPr>
      </p:pic>
      <p:sp>
        <p:nvSpPr>
          <p:cNvPr id="7" name="Title 1"/>
          <p:cNvSpPr>
            <a:spLocks noGrp="1"/>
          </p:cNvSpPr>
          <p:nvPr>
            <p:ph type="title" idx="4294967295"/>
          </p:nvPr>
        </p:nvSpPr>
        <p:spPr bwMode="auto">
          <a:xfrm>
            <a:off x="381000" y="0"/>
            <a:ext cx="8763000" cy="1524000"/>
          </a:xfrm>
          <a:prstGeom prst="rect">
            <a:avLst/>
          </a:prstGeom>
          <a:noFill/>
          <a:ln>
            <a:miter lim="800000"/>
            <a:headEnd/>
            <a:tailEnd/>
          </a:ln>
        </p:spPr>
        <p:txBody>
          <a:bodyPr anchor="ctr">
            <a:normAutofit/>
          </a:bodyPr>
          <a:lstStyle/>
          <a:p>
            <a:r>
              <a:rPr lang="en-US" dirty="0"/>
              <a:t>6. Steel Barriers</a:t>
            </a:r>
          </a:p>
        </p:txBody>
      </p:sp>
      <p:sp>
        <p:nvSpPr>
          <p:cNvPr id="6" name="Rectangle 5">
            <a:extLst>
              <a:ext uri="{FF2B5EF4-FFF2-40B4-BE49-F238E27FC236}">
                <a16:creationId xmlns:a16="http://schemas.microsoft.com/office/drawing/2014/main" id="{F9D5FF83-4F24-4180-B340-894D17058735}"/>
              </a:ext>
            </a:extLst>
          </p:cNvPr>
          <p:cNvSpPr>
            <a:spLocks noChangeArrowheads="1"/>
          </p:cNvSpPr>
          <p:nvPr/>
        </p:nvSpPr>
        <p:spPr bwMode="auto">
          <a:xfrm>
            <a:off x="732295" y="4572000"/>
            <a:ext cx="2362200" cy="954107"/>
          </a:xfrm>
          <a:prstGeom prst="rect">
            <a:avLst/>
          </a:prstGeom>
          <a:noFill/>
          <a:ln w="57150" cap="sq">
            <a:noFill/>
            <a:miter lim="800000"/>
            <a:headEnd type="none" w="sm" len="sm"/>
            <a:tailEnd type="none" w="sm" len="sm"/>
          </a:ln>
        </p:spPr>
        <p:txBody>
          <a:bodyPr wrap="square">
            <a:spAutoFit/>
          </a:bodyPr>
          <a:lstStyle/>
          <a:p>
            <a:pPr algn="ctr"/>
            <a:r>
              <a:rPr lang="en-US" sz="2800" b="1" dirty="0">
                <a:latin typeface="Arial" panose="020B0604020202020204" pitchFamily="34" charset="0"/>
              </a:rPr>
              <a:t> (Proprietary)</a:t>
            </a:r>
          </a:p>
        </p:txBody>
      </p:sp>
      <p:sp>
        <p:nvSpPr>
          <p:cNvPr id="3" name="Google Shape;74;p1">
            <a:extLst>
              <a:ext uri="{FF2B5EF4-FFF2-40B4-BE49-F238E27FC236}">
                <a16:creationId xmlns:a16="http://schemas.microsoft.com/office/drawing/2014/main" id="{06074F21-41D4-BA1B-15AC-351F5FA98DD5}"/>
              </a:ext>
            </a:extLst>
          </p:cNvPr>
          <p:cNvSpPr/>
          <p:nvPr/>
        </p:nvSpPr>
        <p:spPr>
          <a:xfrm>
            <a:off x="7239000" y="5410711"/>
            <a:ext cx="1625009" cy="23079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dirty="0">
                <a:latin typeface="Arial" panose="020B0604020202020204" pitchFamily="34" charset="0"/>
                <a:ea typeface="Open Sans"/>
                <a:cs typeface="Arial" panose="020B0604020202020204" pitchFamily="34" charset="0"/>
                <a:sym typeface="Open Sans"/>
              </a:rPr>
              <a:t>Image: Hill and Smith</a:t>
            </a:r>
            <a:endParaRPr sz="900" dirty="0">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2078152751"/>
      </p:ext>
    </p:extLst>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78969" y="968648"/>
            <a:ext cx="8407831" cy="1621791"/>
          </a:xfrm>
        </p:spPr>
        <p:txBody>
          <a:bodyPr anchor="ctr"/>
          <a:lstStyle/>
          <a:p>
            <a:endParaRPr lang="en-US" dirty="0"/>
          </a:p>
          <a:p>
            <a:r>
              <a:rPr lang="en-US" dirty="0"/>
              <a:t>Short-term work zones, such as short activity areas where the barrier must be placed and removed on a daily basis</a:t>
            </a:r>
          </a:p>
          <a:p>
            <a:endParaRPr lang="en-US" dirty="0"/>
          </a:p>
        </p:txBody>
      </p:sp>
      <p:pic>
        <p:nvPicPr>
          <p:cNvPr id="6147" name="Picture 3" descr="Front loader moving a section of steel barrier with special attachment">
            <a:extLst>
              <a:ext uri="{C183D7F6-B498-43B3-948B-1728B52AA6E4}">
                <adec:decorative xmlns:adec="http://schemas.microsoft.com/office/drawing/2017/decorative" val="0"/>
              </a:ext>
            </a:extLst>
          </p:cNvPr>
          <p:cNvPicPr>
            <a:picLocks noChangeAspect="1" noChangeArrowheads="1"/>
          </p:cNvPicPr>
          <p:nvPr/>
        </p:nvPicPr>
        <p:blipFill>
          <a:blip r:embed="rId3" cstate="print"/>
          <a:srcRect l="18960" t="33333" r="12518" b="12500"/>
          <a:stretch>
            <a:fillRect/>
          </a:stretch>
        </p:blipFill>
        <p:spPr bwMode="auto">
          <a:xfrm>
            <a:off x="1219200" y="2742839"/>
            <a:ext cx="7010400" cy="3115733"/>
          </a:xfrm>
          <a:prstGeom prst="rect">
            <a:avLst/>
          </a:prstGeom>
          <a:noFill/>
          <a:ln w="9525">
            <a:noFill/>
            <a:miter lim="800000"/>
            <a:headEnd/>
            <a:tailEnd/>
          </a:ln>
        </p:spPr>
      </p:pic>
      <p:sp>
        <p:nvSpPr>
          <p:cNvPr id="6" name="Rectangle 5">
            <a:extLst>
              <a:ext uri="{C183D7F6-B498-43B3-948B-1728B52AA6E4}">
                <adec:decorative xmlns:adec="http://schemas.microsoft.com/office/drawing/2017/decorative" val="1"/>
              </a:ext>
            </a:extLst>
          </p:cNvPr>
          <p:cNvSpPr/>
          <p:nvPr/>
        </p:nvSpPr>
        <p:spPr>
          <a:xfrm>
            <a:off x="6248400" y="2949848"/>
            <a:ext cx="1981200" cy="1219200"/>
          </a:xfrm>
          <a:prstGeom prst="rect">
            <a:avLst/>
          </a:prstGeom>
          <a:solidFill>
            <a:srgbClr val="FFCC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7" name="Rectangle 6">
            <a:extLst>
              <a:ext uri="{C183D7F6-B498-43B3-948B-1728B52AA6E4}">
                <adec:decorative xmlns:adec="http://schemas.microsoft.com/office/drawing/2017/decorative" val="1"/>
              </a:ext>
            </a:extLst>
          </p:cNvPr>
          <p:cNvSpPr/>
          <p:nvPr/>
        </p:nvSpPr>
        <p:spPr>
          <a:xfrm>
            <a:off x="5867400" y="2797448"/>
            <a:ext cx="2286000" cy="457200"/>
          </a:xfrm>
          <a:prstGeom prst="rect">
            <a:avLst/>
          </a:prstGeom>
          <a:solidFill>
            <a:srgbClr val="FFCC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8" name="Rectangle 7">
            <a:extLst>
              <a:ext uri="{C183D7F6-B498-43B3-948B-1728B52AA6E4}">
                <adec:decorative xmlns:adec="http://schemas.microsoft.com/office/drawing/2017/decorative" val="1"/>
              </a:ext>
            </a:extLst>
          </p:cNvPr>
          <p:cNvSpPr/>
          <p:nvPr/>
        </p:nvSpPr>
        <p:spPr>
          <a:xfrm>
            <a:off x="3962400" y="2797448"/>
            <a:ext cx="2286000" cy="304800"/>
          </a:xfrm>
          <a:prstGeom prst="rect">
            <a:avLst/>
          </a:prstGeom>
          <a:solidFill>
            <a:srgbClr val="FFCC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9" name="Rectangle 8">
            <a:extLst>
              <a:ext uri="{C183D7F6-B498-43B3-948B-1728B52AA6E4}">
                <adec:decorative xmlns:adec="http://schemas.microsoft.com/office/drawing/2017/decorative" val="1"/>
              </a:ext>
            </a:extLst>
          </p:cNvPr>
          <p:cNvSpPr/>
          <p:nvPr/>
        </p:nvSpPr>
        <p:spPr>
          <a:xfrm>
            <a:off x="3886200" y="2797448"/>
            <a:ext cx="2286000" cy="152400"/>
          </a:xfrm>
          <a:prstGeom prst="rect">
            <a:avLst/>
          </a:prstGeom>
          <a:solidFill>
            <a:srgbClr val="FFCC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11" name="Title 1"/>
          <p:cNvSpPr>
            <a:spLocks noGrp="1"/>
          </p:cNvSpPr>
          <p:nvPr>
            <p:ph type="title" idx="4294967295"/>
          </p:nvPr>
        </p:nvSpPr>
        <p:spPr bwMode="auto">
          <a:xfrm>
            <a:off x="533400" y="228600"/>
            <a:ext cx="8610600" cy="685439"/>
          </a:xfrm>
          <a:prstGeom prst="rect">
            <a:avLst/>
          </a:prstGeom>
          <a:noFill/>
          <a:ln>
            <a:miter lim="800000"/>
            <a:headEnd/>
            <a:tailEnd/>
          </a:ln>
        </p:spPr>
        <p:txBody>
          <a:bodyPr anchor="ctr">
            <a:normAutofit/>
          </a:bodyPr>
          <a:lstStyle/>
          <a:p>
            <a:r>
              <a:rPr lang="en-US" dirty="0"/>
              <a:t>Typical Uses</a:t>
            </a:r>
          </a:p>
        </p:txBody>
      </p:sp>
      <p:sp>
        <p:nvSpPr>
          <p:cNvPr id="3" name="Google Shape;74;p1">
            <a:extLst>
              <a:ext uri="{FF2B5EF4-FFF2-40B4-BE49-F238E27FC236}">
                <a16:creationId xmlns:a16="http://schemas.microsoft.com/office/drawing/2014/main" id="{3823CC4C-62F2-3BDE-97B3-B651892BE653}"/>
              </a:ext>
            </a:extLst>
          </p:cNvPr>
          <p:cNvSpPr/>
          <p:nvPr/>
        </p:nvSpPr>
        <p:spPr>
          <a:xfrm>
            <a:off x="6858000" y="5878065"/>
            <a:ext cx="1625009" cy="23079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dirty="0">
                <a:latin typeface="Arial" panose="020B0604020202020204" pitchFamily="34" charset="0"/>
                <a:ea typeface="Open Sans"/>
                <a:cs typeface="Arial" panose="020B0604020202020204" pitchFamily="34" charset="0"/>
                <a:sym typeface="Open Sans"/>
              </a:rPr>
              <a:t>Image: Hill and Smith</a:t>
            </a:r>
            <a:endParaRPr sz="900" dirty="0">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2870158806"/>
      </p:ext>
    </p:extLst>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66675" y="1676400"/>
            <a:ext cx="3971925" cy="4495800"/>
          </a:xfrm>
        </p:spPr>
        <p:txBody>
          <a:bodyPr/>
          <a:lstStyle/>
          <a:p>
            <a:r>
              <a:rPr lang="en-US" dirty="0"/>
              <a:t>Examples:</a:t>
            </a:r>
          </a:p>
          <a:p>
            <a:pPr lvl="1"/>
            <a:r>
              <a:rPr lang="en-US" dirty="0"/>
              <a:t>BarrierGuard 800</a:t>
            </a:r>
          </a:p>
          <a:p>
            <a:pPr lvl="1"/>
            <a:r>
              <a:rPr lang="en-US" dirty="0"/>
              <a:t>Vulcan</a:t>
            </a:r>
          </a:p>
          <a:p>
            <a:pPr lvl="1"/>
            <a:r>
              <a:rPr lang="en-US" dirty="0"/>
              <a:t>ZoneGuard</a:t>
            </a:r>
          </a:p>
        </p:txBody>
      </p:sp>
      <p:sp>
        <p:nvSpPr>
          <p:cNvPr id="3" name="Rectangle 2"/>
          <p:cNvSpPr txBox="1">
            <a:spLocks noChangeArrowheads="1"/>
          </p:cNvSpPr>
          <p:nvPr/>
        </p:nvSpPr>
        <p:spPr>
          <a:xfrm>
            <a:off x="356460" y="0"/>
            <a:ext cx="8787539" cy="1447800"/>
          </a:xfrm>
          <a:prstGeom prst="rect">
            <a:avLst/>
          </a:prstGeom>
        </p:spPr>
        <p:txBody>
          <a:bodyPr anchor="ctr"/>
          <a:lstStyle/>
          <a:p>
            <a:pPr>
              <a:defRPr/>
            </a:pPr>
            <a:r>
              <a:rPr lang="en-US" sz="3600" b="1" kern="0" dirty="0">
                <a:solidFill>
                  <a:srgbClr val="00ACA1"/>
                </a:solidFill>
                <a:latin typeface="Arial" panose="020B0604020202020204" pitchFamily="34" charset="0"/>
                <a:ea typeface="+mj-ea"/>
                <a:cs typeface="+mj-cs"/>
              </a:rPr>
              <a:t>Steel Barriers</a:t>
            </a:r>
          </a:p>
        </p:txBody>
      </p:sp>
      <p:pic>
        <p:nvPicPr>
          <p:cNvPr id="306178" name="Picture 2" descr="Example of a Steel Barrier on a curve near a house"/>
          <p:cNvPicPr>
            <a:picLocks noChangeAspect="1" noChangeArrowheads="1"/>
          </p:cNvPicPr>
          <p:nvPr/>
        </p:nvPicPr>
        <p:blipFill>
          <a:blip r:embed="rId3" cstate="print"/>
          <a:srcRect/>
          <a:stretch>
            <a:fillRect/>
          </a:stretch>
        </p:blipFill>
        <p:spPr bwMode="auto">
          <a:xfrm>
            <a:off x="3933371" y="1560286"/>
            <a:ext cx="4772025" cy="3397882"/>
          </a:xfrm>
          <a:prstGeom prst="rect">
            <a:avLst/>
          </a:prstGeom>
          <a:noFill/>
          <a:ln w="9525" cap="flat" cmpd="sng">
            <a:noFill/>
            <a:prstDash val="solid"/>
            <a:miter lim="800000"/>
            <a:headEnd type="none" w="med" len="med"/>
            <a:tailEnd type="none" w="med" len="med"/>
          </a:ln>
        </p:spPr>
      </p:pic>
      <p:sp>
        <p:nvSpPr>
          <p:cNvPr id="4" name="Google Shape;74;p1">
            <a:extLst>
              <a:ext uri="{FF2B5EF4-FFF2-40B4-BE49-F238E27FC236}">
                <a16:creationId xmlns:a16="http://schemas.microsoft.com/office/drawing/2014/main" id="{4AD20168-DB99-4621-898E-8C4A72C08525}"/>
              </a:ext>
            </a:extLst>
          </p:cNvPr>
          <p:cNvSpPr/>
          <p:nvPr/>
        </p:nvSpPr>
        <p:spPr>
          <a:xfrm>
            <a:off x="7391400" y="5042113"/>
            <a:ext cx="1625009" cy="23079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dirty="0">
                <a:latin typeface="Arial" panose="020B0604020202020204" pitchFamily="34" charset="0"/>
                <a:ea typeface="Open Sans"/>
                <a:cs typeface="Arial" panose="020B0604020202020204" pitchFamily="34" charset="0"/>
                <a:sym typeface="Open Sans"/>
              </a:rPr>
              <a:t>Image: Hill and Smith</a:t>
            </a:r>
            <a:endParaRPr sz="900" dirty="0">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350099546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Rectangle 2"/>
          <p:cNvSpPr>
            <a:spLocks noGrp="1" noChangeArrowheads="1"/>
          </p:cNvSpPr>
          <p:nvPr>
            <p:ph type="title"/>
          </p:nvPr>
        </p:nvSpPr>
        <p:spPr/>
        <p:txBody>
          <a:bodyPr/>
          <a:lstStyle/>
          <a:p>
            <a:pPr>
              <a:buClr>
                <a:schemeClr val="bg2"/>
              </a:buClr>
              <a:defRPr/>
            </a:pPr>
            <a:r>
              <a:rPr lang="en-US" dirty="0"/>
              <a:t>OSHA Requirements</a:t>
            </a:r>
          </a:p>
        </p:txBody>
      </p:sp>
      <p:sp>
        <p:nvSpPr>
          <p:cNvPr id="19459" name="Rectangle 3"/>
          <p:cNvSpPr>
            <a:spLocks noGrp="1" noChangeArrowheads="1"/>
          </p:cNvSpPr>
          <p:nvPr>
            <p:ph idx="1"/>
          </p:nvPr>
        </p:nvSpPr>
        <p:spPr/>
        <p:txBody>
          <a:bodyPr/>
          <a:lstStyle/>
          <a:p>
            <a:r>
              <a:rPr lang="en-US" b="1" dirty="0"/>
              <a:t>Occupational Safety and Health Administration (OSHA)</a:t>
            </a:r>
            <a:r>
              <a:rPr lang="en-US" dirty="0"/>
              <a:t> may enforce worker safety requirements in the MUTCD</a:t>
            </a:r>
          </a:p>
        </p:txBody>
      </p:sp>
      <p:sp>
        <p:nvSpPr>
          <p:cNvPr id="142341" name="Text Box 5"/>
          <p:cNvSpPr txBox="1">
            <a:spLocks noChangeArrowheads="1"/>
          </p:cNvSpPr>
          <p:nvPr/>
        </p:nvSpPr>
        <p:spPr bwMode="auto">
          <a:xfrm>
            <a:off x="5654214" y="3479966"/>
            <a:ext cx="3048000" cy="1815882"/>
          </a:xfrm>
          <a:prstGeom prst="rect">
            <a:avLst/>
          </a:prstGeom>
          <a:solidFill>
            <a:schemeClr val="bg1"/>
          </a:solidFill>
          <a:ln w="38100">
            <a:solidFill>
              <a:srgbClr val="FF3300"/>
            </a:solidFill>
            <a:miter lim="800000"/>
            <a:headEnd/>
            <a:tailEnd/>
          </a:ln>
        </p:spPr>
        <p:txBody>
          <a:bodyPr>
            <a:spAutoFit/>
          </a:bodyPr>
          <a:lstStyle/>
          <a:p>
            <a:pPr algn="ctr"/>
            <a:r>
              <a:rPr lang="en-US" sz="2800" b="1" dirty="0">
                <a:latin typeface="Arial" panose="020B0604020202020204" pitchFamily="34" charset="0"/>
              </a:rPr>
              <a:t>OSHA is part</a:t>
            </a:r>
          </a:p>
          <a:p>
            <a:pPr algn="ctr"/>
            <a:r>
              <a:rPr lang="en-US" sz="2800" b="1" dirty="0">
                <a:latin typeface="Arial" panose="020B0604020202020204" pitchFamily="34" charset="0"/>
              </a:rPr>
              <a:t>of the</a:t>
            </a:r>
          </a:p>
          <a:p>
            <a:pPr algn="ctr"/>
            <a:r>
              <a:rPr lang="en-US" sz="2800" b="1" dirty="0">
                <a:latin typeface="Arial" panose="020B0604020202020204" pitchFamily="34" charset="0"/>
              </a:rPr>
              <a:t>US Department of Labor</a:t>
            </a:r>
          </a:p>
        </p:txBody>
      </p:sp>
      <p:pic>
        <p:nvPicPr>
          <p:cNvPr id="19461" name="Picture 6" descr="OSHA Logo showing Occupational Safety and Health Administration"/>
          <p:cNvPicPr>
            <a:picLocks noChangeAspect="1" noChangeArrowheads="1"/>
          </p:cNvPicPr>
          <p:nvPr/>
        </p:nvPicPr>
        <p:blipFill>
          <a:blip r:embed="rId3" cstate="print"/>
          <a:srcRect/>
          <a:stretch>
            <a:fillRect/>
          </a:stretch>
        </p:blipFill>
        <p:spPr bwMode="auto">
          <a:xfrm>
            <a:off x="525693" y="3359207"/>
            <a:ext cx="5013325" cy="2057400"/>
          </a:xfrm>
          <a:prstGeom prst="rect">
            <a:avLst/>
          </a:prstGeom>
          <a:noFill/>
          <a:ln w="9525">
            <a:noFill/>
            <a:miter lim="800000"/>
            <a:headEnd/>
            <a:tailEnd/>
          </a:ln>
        </p:spPr>
      </p:pic>
      <p:sp>
        <p:nvSpPr>
          <p:cNvPr id="2" name="Google Shape;74;p1">
            <a:extLst>
              <a:ext uri="{FF2B5EF4-FFF2-40B4-BE49-F238E27FC236}">
                <a16:creationId xmlns:a16="http://schemas.microsoft.com/office/drawing/2014/main" id="{7A7C6273-E278-1DEA-6210-A68D453FE986}"/>
              </a:ext>
            </a:extLst>
          </p:cNvPr>
          <p:cNvSpPr/>
          <p:nvPr/>
        </p:nvSpPr>
        <p:spPr>
          <a:xfrm>
            <a:off x="7335982" y="5603875"/>
            <a:ext cx="13716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USDOL</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1270932613"/>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14234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2341" grpId="0" animBg="1" autoUpdateAnimBg="0"/>
    </p:bld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1298" name="Picture 2" descr="A worker guiding a section of steel barrier into place next to another section">
            <a:extLst>
              <a:ext uri="{C183D7F6-B498-43B3-948B-1728B52AA6E4}">
                <adec:decorative xmlns:adec="http://schemas.microsoft.com/office/drawing/2017/decorative" val="0"/>
              </a:ext>
            </a:extLst>
          </p:cNvPr>
          <p:cNvPicPr>
            <a:picLocks noChangeAspect="1" noChangeArrowheads="1"/>
          </p:cNvPicPr>
          <p:nvPr/>
        </p:nvPicPr>
        <p:blipFill>
          <a:blip r:embed="rId3" cstate="print"/>
          <a:srcRect/>
          <a:stretch>
            <a:fillRect/>
          </a:stretch>
        </p:blipFill>
        <p:spPr bwMode="auto">
          <a:xfrm>
            <a:off x="752959" y="1394848"/>
            <a:ext cx="4193583" cy="4193584"/>
          </a:xfrm>
          <a:prstGeom prst="rect">
            <a:avLst/>
          </a:prstGeom>
          <a:noFill/>
        </p:spPr>
      </p:pic>
      <p:sp>
        <p:nvSpPr>
          <p:cNvPr id="3" name="Rectangle 2"/>
          <p:cNvSpPr txBox="1">
            <a:spLocks noChangeArrowheads="1"/>
          </p:cNvSpPr>
          <p:nvPr/>
        </p:nvSpPr>
        <p:spPr>
          <a:xfrm>
            <a:off x="381000" y="0"/>
            <a:ext cx="8763000" cy="1524000"/>
          </a:xfrm>
          <a:prstGeom prst="rect">
            <a:avLst/>
          </a:prstGeom>
        </p:spPr>
        <p:txBody>
          <a:bodyPr anchor="ctr"/>
          <a:lstStyle/>
          <a:p>
            <a:pPr>
              <a:defRPr/>
            </a:pPr>
            <a:r>
              <a:rPr lang="en-US" sz="3600" b="1" kern="0" dirty="0">
                <a:solidFill>
                  <a:srgbClr val="00ACA1"/>
                </a:solidFill>
                <a:latin typeface="Arial" panose="020B0604020202020204" pitchFamily="34" charset="0"/>
                <a:ea typeface="+mj-ea"/>
                <a:cs typeface="+mj-cs"/>
              </a:rPr>
              <a:t>BarrierGuard 800</a:t>
            </a:r>
          </a:p>
        </p:txBody>
      </p:sp>
      <p:sp>
        <p:nvSpPr>
          <p:cNvPr id="5" name="Rectangle 4"/>
          <p:cNvSpPr>
            <a:spLocks noChangeArrowheads="1"/>
          </p:cNvSpPr>
          <p:nvPr/>
        </p:nvSpPr>
        <p:spPr bwMode="auto">
          <a:xfrm>
            <a:off x="5700147" y="4446722"/>
            <a:ext cx="2690247" cy="523220"/>
          </a:xfrm>
          <a:prstGeom prst="rect">
            <a:avLst/>
          </a:prstGeom>
          <a:solidFill>
            <a:schemeClr val="bg1"/>
          </a:solidFill>
          <a:ln w="57150" cap="sq">
            <a:solidFill>
              <a:schemeClr val="bg1"/>
            </a:solidFill>
            <a:miter lim="800000"/>
            <a:headEnd type="none" w="sm" len="sm"/>
            <a:tailEnd type="none" w="sm" len="sm"/>
          </a:ln>
        </p:spPr>
        <p:txBody>
          <a:bodyPr wrap="square">
            <a:spAutoFit/>
          </a:bodyPr>
          <a:lstStyle/>
          <a:p>
            <a:pPr algn="ctr"/>
            <a:r>
              <a:rPr lang="en-US" sz="2800" b="1" dirty="0">
                <a:latin typeface="Arial" panose="020B0604020202020204" pitchFamily="34" charset="0"/>
              </a:rPr>
              <a:t> (Proprietary)</a:t>
            </a:r>
          </a:p>
        </p:txBody>
      </p:sp>
      <p:sp>
        <p:nvSpPr>
          <p:cNvPr id="7" name="Google Shape;74;p1">
            <a:extLst>
              <a:ext uri="{FF2B5EF4-FFF2-40B4-BE49-F238E27FC236}">
                <a16:creationId xmlns:a16="http://schemas.microsoft.com/office/drawing/2014/main" id="{6912ECAA-E9FC-7D31-7589-821CB3D4B8DE}"/>
              </a:ext>
            </a:extLst>
          </p:cNvPr>
          <p:cNvSpPr/>
          <p:nvPr/>
        </p:nvSpPr>
        <p:spPr>
          <a:xfrm>
            <a:off x="3759495" y="5588432"/>
            <a:ext cx="1625009" cy="23079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dirty="0">
                <a:latin typeface="Arial" panose="020B0604020202020204" pitchFamily="34" charset="0"/>
                <a:ea typeface="Open Sans"/>
                <a:cs typeface="Arial" panose="020B0604020202020204" pitchFamily="34" charset="0"/>
                <a:sym typeface="Open Sans"/>
              </a:rPr>
              <a:t>Image: Thomas Barriers </a:t>
            </a:r>
            <a:endParaRPr sz="900" dirty="0">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1994204641"/>
      </p:ext>
    </p:extLst>
  </p:cSld>
  <p:clrMapOvr>
    <a:masterClrMapping/>
  </p:clrMapOvr>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txBox="1">
            <a:spLocks noChangeArrowheads="1"/>
          </p:cNvSpPr>
          <p:nvPr/>
        </p:nvSpPr>
        <p:spPr>
          <a:xfrm>
            <a:off x="480446" y="0"/>
            <a:ext cx="8663553" cy="1447800"/>
          </a:xfrm>
          <a:prstGeom prst="rect">
            <a:avLst/>
          </a:prstGeom>
        </p:spPr>
        <p:txBody>
          <a:bodyPr anchor="ctr"/>
          <a:lstStyle/>
          <a:p>
            <a:pPr>
              <a:defRPr/>
            </a:pPr>
            <a:r>
              <a:rPr lang="en-US" sz="3600" b="1" kern="0" dirty="0">
                <a:solidFill>
                  <a:srgbClr val="00ACA1"/>
                </a:solidFill>
                <a:latin typeface="Arial" panose="020B0604020202020204" pitchFamily="34" charset="0"/>
                <a:ea typeface="+mj-ea"/>
                <a:cs typeface="+mj-cs"/>
              </a:rPr>
              <a:t>Vulcan Steel Barriers</a:t>
            </a:r>
          </a:p>
        </p:txBody>
      </p:sp>
      <p:pic>
        <p:nvPicPr>
          <p:cNvPr id="307202" name="Picture 2" descr="Front loader moving a section of steel barrier with special attachment with traffic separated from the area by drums on a freeway"/>
          <p:cNvPicPr>
            <a:picLocks noChangeAspect="1" noChangeArrowheads="1"/>
          </p:cNvPicPr>
          <p:nvPr/>
        </p:nvPicPr>
        <p:blipFill>
          <a:blip r:embed="rId3" cstate="print"/>
          <a:srcRect/>
          <a:stretch>
            <a:fillRect/>
          </a:stretch>
        </p:blipFill>
        <p:spPr bwMode="auto">
          <a:xfrm>
            <a:off x="1790700" y="1557345"/>
            <a:ext cx="6378198" cy="4252132"/>
          </a:xfrm>
          <a:prstGeom prst="rect">
            <a:avLst/>
          </a:prstGeom>
          <a:noFill/>
        </p:spPr>
      </p:pic>
      <p:sp>
        <p:nvSpPr>
          <p:cNvPr id="4" name="Rectangle 3"/>
          <p:cNvSpPr>
            <a:spLocks noChangeArrowheads="1"/>
          </p:cNvSpPr>
          <p:nvPr/>
        </p:nvSpPr>
        <p:spPr bwMode="auto">
          <a:xfrm>
            <a:off x="6054671" y="924580"/>
            <a:ext cx="2971800" cy="523220"/>
          </a:xfrm>
          <a:prstGeom prst="rect">
            <a:avLst/>
          </a:prstGeom>
          <a:solidFill>
            <a:schemeClr val="bg1"/>
          </a:solidFill>
          <a:ln w="57150" cap="sq">
            <a:solidFill>
              <a:schemeClr val="bg1"/>
            </a:solidFill>
            <a:miter lim="800000"/>
            <a:headEnd type="none" w="sm" len="sm"/>
            <a:tailEnd type="none" w="sm" len="sm"/>
          </a:ln>
        </p:spPr>
        <p:txBody>
          <a:bodyPr wrap="square">
            <a:spAutoFit/>
          </a:bodyPr>
          <a:lstStyle/>
          <a:p>
            <a:pPr algn="ctr"/>
            <a:r>
              <a:rPr lang="en-US" sz="2800" b="1" dirty="0">
                <a:latin typeface="Arial" panose="020B0604020202020204" pitchFamily="34" charset="0"/>
              </a:rPr>
              <a:t> (Proprietary)</a:t>
            </a:r>
          </a:p>
        </p:txBody>
      </p:sp>
      <p:sp>
        <p:nvSpPr>
          <p:cNvPr id="7" name="Google Shape;74;p1">
            <a:extLst>
              <a:ext uri="{FF2B5EF4-FFF2-40B4-BE49-F238E27FC236}">
                <a16:creationId xmlns:a16="http://schemas.microsoft.com/office/drawing/2014/main" id="{1FDF0491-B041-B821-4934-22F0A91F3854}"/>
              </a:ext>
            </a:extLst>
          </p:cNvPr>
          <p:cNvSpPr/>
          <p:nvPr/>
        </p:nvSpPr>
        <p:spPr>
          <a:xfrm>
            <a:off x="6858000" y="5844919"/>
            <a:ext cx="1625009" cy="23079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dirty="0">
                <a:latin typeface="Arial" panose="020B0604020202020204" pitchFamily="34" charset="0"/>
                <a:ea typeface="Open Sans"/>
                <a:cs typeface="Arial" panose="020B0604020202020204" pitchFamily="34" charset="0"/>
                <a:sym typeface="Open Sans"/>
              </a:rPr>
              <a:t>Image: Valtir</a:t>
            </a:r>
            <a:endParaRPr sz="900" dirty="0">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2164139580"/>
      </p:ext>
    </p:extLst>
  </p:cSld>
  <p:clrMapOvr>
    <a:masterClrMapping/>
  </p:clrMapOvr>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9138" name="Picture 2" descr="Example of a ZoneGuard steel barrier separating a dirt area from traffic with orange panels on top"/>
          <p:cNvPicPr>
            <a:picLocks noChangeAspect="1" noChangeArrowheads="1"/>
          </p:cNvPicPr>
          <p:nvPr/>
        </p:nvPicPr>
        <p:blipFill rotWithShape="1">
          <a:blip r:embed="rId3" cstate="print"/>
          <a:srcRect b="10609"/>
          <a:stretch/>
        </p:blipFill>
        <p:spPr bwMode="auto">
          <a:xfrm>
            <a:off x="0" y="1096298"/>
            <a:ext cx="9144000" cy="4817805"/>
          </a:xfrm>
          <a:prstGeom prst="rect">
            <a:avLst/>
          </a:prstGeom>
          <a:noFill/>
          <a:ln w="9525">
            <a:noFill/>
            <a:miter lim="800000"/>
            <a:headEnd/>
            <a:tailEnd/>
          </a:ln>
        </p:spPr>
      </p:pic>
      <p:sp>
        <p:nvSpPr>
          <p:cNvPr id="3" name="Rectangle 2" descr="ZoneGuard"/>
          <p:cNvSpPr txBox="1">
            <a:spLocks noChangeArrowheads="1"/>
          </p:cNvSpPr>
          <p:nvPr/>
        </p:nvSpPr>
        <p:spPr>
          <a:xfrm>
            <a:off x="418454" y="0"/>
            <a:ext cx="8725546" cy="943897"/>
          </a:xfrm>
          <a:prstGeom prst="rect">
            <a:avLst/>
          </a:prstGeom>
        </p:spPr>
        <p:txBody>
          <a:bodyPr anchor="ctr"/>
          <a:lstStyle/>
          <a:p>
            <a:pPr>
              <a:defRPr/>
            </a:pPr>
            <a:r>
              <a:rPr lang="en-US" sz="3600" b="1" kern="0" dirty="0">
                <a:solidFill>
                  <a:srgbClr val="00ACA1"/>
                </a:solidFill>
                <a:latin typeface="Arial" panose="020B0604020202020204" pitchFamily="34" charset="0"/>
                <a:ea typeface="+mj-ea"/>
                <a:cs typeface="+mj-cs"/>
              </a:rPr>
              <a:t>ZoneGuard</a:t>
            </a:r>
          </a:p>
        </p:txBody>
      </p:sp>
      <p:sp>
        <p:nvSpPr>
          <p:cNvPr id="4" name="Rectangle 3"/>
          <p:cNvSpPr>
            <a:spLocks noChangeArrowheads="1"/>
          </p:cNvSpPr>
          <p:nvPr/>
        </p:nvSpPr>
        <p:spPr bwMode="auto">
          <a:xfrm>
            <a:off x="5715000" y="5161938"/>
            <a:ext cx="2971800" cy="523220"/>
          </a:xfrm>
          <a:prstGeom prst="rect">
            <a:avLst/>
          </a:prstGeom>
          <a:noFill/>
          <a:ln w="57150" cap="sq">
            <a:noFill/>
            <a:miter lim="800000"/>
            <a:headEnd type="none" w="sm" len="sm"/>
            <a:tailEnd type="none" w="sm" len="sm"/>
          </a:ln>
        </p:spPr>
        <p:txBody>
          <a:bodyPr wrap="square">
            <a:spAutoFit/>
          </a:bodyPr>
          <a:lstStyle/>
          <a:p>
            <a:pPr algn="ctr"/>
            <a:r>
              <a:rPr lang="en-US" sz="2800" b="1" dirty="0">
                <a:solidFill>
                  <a:schemeClr val="bg1"/>
                </a:solidFill>
                <a:latin typeface="Arial" panose="020B0604020202020204" pitchFamily="34" charset="0"/>
              </a:rPr>
              <a:t> (Proprietary)</a:t>
            </a:r>
          </a:p>
        </p:txBody>
      </p:sp>
      <p:sp>
        <p:nvSpPr>
          <p:cNvPr id="2" name="Google Shape;74;p1">
            <a:extLst>
              <a:ext uri="{FF2B5EF4-FFF2-40B4-BE49-F238E27FC236}">
                <a16:creationId xmlns:a16="http://schemas.microsoft.com/office/drawing/2014/main" id="{0613DB61-BC29-A2DD-E67D-CE0373B7814F}"/>
              </a:ext>
            </a:extLst>
          </p:cNvPr>
          <p:cNvSpPr/>
          <p:nvPr/>
        </p:nvSpPr>
        <p:spPr>
          <a:xfrm>
            <a:off x="5156791" y="5943600"/>
            <a:ext cx="1625009" cy="23079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dirty="0">
                <a:latin typeface="Arial" panose="020B0604020202020204" pitchFamily="34" charset="0"/>
                <a:ea typeface="Open Sans"/>
                <a:cs typeface="Arial" panose="020B0604020202020204" pitchFamily="34" charset="0"/>
                <a:sym typeface="Open Sans"/>
              </a:rPr>
              <a:t>Image: Hill and Smith </a:t>
            </a:r>
            <a:endParaRPr sz="900" dirty="0">
              <a:latin typeface="Arial" panose="020B0604020202020204" pitchFamily="34" charset="0"/>
              <a:ea typeface="Verdana"/>
              <a:cs typeface="Arial" panose="020B0604020202020204" pitchFamily="34" charset="0"/>
              <a:sym typeface="Verdana"/>
            </a:endParaRPr>
          </a:p>
        </p:txBody>
      </p:sp>
      <p:pic>
        <p:nvPicPr>
          <p:cNvPr id="5" name="Picture 2" descr="Example of a ZoneGuard">
            <a:extLst>
              <a:ext uri="{FF2B5EF4-FFF2-40B4-BE49-F238E27FC236}">
                <a16:creationId xmlns:a16="http://schemas.microsoft.com/office/drawing/2014/main" id="{10F377D4-593C-6DE8-52AC-812C5502A8D6}"/>
              </a:ext>
            </a:extLst>
          </p:cNvPr>
          <p:cNvPicPr>
            <a:picLocks noChangeAspect="1" noChangeArrowheads="1"/>
          </p:cNvPicPr>
          <p:nvPr/>
        </p:nvPicPr>
        <p:blipFill rotWithShape="1">
          <a:blip r:embed="rId4" cstate="print">
            <a:extLst>
              <a:ext uri="{BEBA8EAE-BF5A-486C-A8C5-ECC9F3942E4B}">
                <a14:imgProps xmlns:a14="http://schemas.microsoft.com/office/drawing/2010/main">
                  <a14:imgLayer r:embed="rId5">
                    <a14:imgEffect>
                      <a14:artisticBlur/>
                    </a14:imgEffect>
                  </a14:imgLayer>
                </a14:imgProps>
              </a:ext>
            </a:extLst>
          </a:blip>
          <a:srcRect l="28333" t="38173" r="67500" b="57585"/>
          <a:stretch/>
        </p:blipFill>
        <p:spPr bwMode="auto">
          <a:xfrm>
            <a:off x="2590800" y="3200401"/>
            <a:ext cx="381000" cy="228600"/>
          </a:xfrm>
          <a:prstGeom prst="rect">
            <a:avLst/>
          </a:prstGeom>
          <a:noFill/>
          <a:ln w="9525">
            <a:noFill/>
            <a:miter lim="800000"/>
            <a:headEnd/>
            <a:tailEnd/>
          </a:ln>
        </p:spPr>
      </p:pic>
    </p:spTree>
    <p:extLst>
      <p:ext uri="{BB962C8B-B14F-4D97-AF65-F5344CB8AC3E}">
        <p14:creationId xmlns:p14="http://schemas.microsoft.com/office/powerpoint/2010/main" val="1817260176"/>
      </p:ext>
    </p:extLst>
  </p:cSld>
  <p:clrMapOvr>
    <a:masterClrMapping/>
  </p:clrMapOvr>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txBox="1">
            <a:spLocks noChangeArrowheads="1"/>
          </p:cNvSpPr>
          <p:nvPr/>
        </p:nvSpPr>
        <p:spPr>
          <a:xfrm>
            <a:off x="433952" y="0"/>
            <a:ext cx="8710047" cy="1524000"/>
          </a:xfrm>
          <a:prstGeom prst="rect">
            <a:avLst/>
          </a:prstGeom>
        </p:spPr>
        <p:txBody>
          <a:bodyPr anchor="ctr"/>
          <a:lstStyle/>
          <a:p>
            <a:pPr>
              <a:defRPr/>
            </a:pPr>
            <a:r>
              <a:rPr lang="en-US" sz="3600" b="1" kern="0" dirty="0">
                <a:solidFill>
                  <a:srgbClr val="00ACA1"/>
                </a:solidFill>
                <a:latin typeface="Arial" panose="020B0604020202020204" pitchFamily="34" charset="0"/>
                <a:ea typeface="+mj-ea"/>
                <a:cs typeface="+mj-cs"/>
              </a:rPr>
              <a:t>ZoneGuard</a:t>
            </a:r>
          </a:p>
        </p:txBody>
      </p:sp>
      <p:pic>
        <p:nvPicPr>
          <p:cNvPr id="309250" name="Picture 2" descr="ZoneGuard cross section on end of a steel barrier section photo"/>
          <p:cNvPicPr>
            <a:picLocks noChangeAspect="1" noChangeArrowheads="1"/>
          </p:cNvPicPr>
          <p:nvPr/>
        </p:nvPicPr>
        <p:blipFill>
          <a:blip r:embed="rId3" cstate="print"/>
          <a:srcRect/>
          <a:stretch>
            <a:fillRect/>
          </a:stretch>
        </p:blipFill>
        <p:spPr bwMode="auto">
          <a:xfrm>
            <a:off x="2846952" y="1186190"/>
            <a:ext cx="5858359" cy="4393769"/>
          </a:xfrm>
          <a:prstGeom prst="rect">
            <a:avLst/>
          </a:prstGeom>
          <a:noFill/>
        </p:spPr>
      </p:pic>
      <p:sp>
        <p:nvSpPr>
          <p:cNvPr id="4" name="Rectangle 3"/>
          <p:cNvSpPr>
            <a:spLocks noChangeArrowheads="1"/>
          </p:cNvSpPr>
          <p:nvPr/>
        </p:nvSpPr>
        <p:spPr bwMode="auto">
          <a:xfrm>
            <a:off x="123986" y="5242148"/>
            <a:ext cx="2501254" cy="523220"/>
          </a:xfrm>
          <a:prstGeom prst="rect">
            <a:avLst/>
          </a:prstGeom>
          <a:solidFill>
            <a:schemeClr val="bg1"/>
          </a:solidFill>
          <a:ln w="57150" cap="sq">
            <a:solidFill>
              <a:schemeClr val="bg1"/>
            </a:solidFill>
            <a:miter lim="800000"/>
            <a:headEnd type="none" w="sm" len="sm"/>
            <a:tailEnd type="none" w="sm" len="sm"/>
          </a:ln>
        </p:spPr>
        <p:txBody>
          <a:bodyPr wrap="square">
            <a:spAutoFit/>
          </a:bodyPr>
          <a:lstStyle/>
          <a:p>
            <a:pPr algn="ctr"/>
            <a:r>
              <a:rPr lang="en-US" sz="2800" b="1" dirty="0">
                <a:latin typeface="Arial" panose="020B0604020202020204" pitchFamily="34" charset="0"/>
              </a:rPr>
              <a:t> (Proprietary)</a:t>
            </a:r>
          </a:p>
        </p:txBody>
      </p:sp>
      <p:sp>
        <p:nvSpPr>
          <p:cNvPr id="5" name="Google Shape;74;p1">
            <a:extLst>
              <a:ext uri="{FF2B5EF4-FFF2-40B4-BE49-F238E27FC236}">
                <a16:creationId xmlns:a16="http://schemas.microsoft.com/office/drawing/2014/main" id="{4DD25D93-D410-A528-D4AC-CDA3334CF824}"/>
              </a:ext>
            </a:extLst>
          </p:cNvPr>
          <p:cNvSpPr/>
          <p:nvPr/>
        </p:nvSpPr>
        <p:spPr>
          <a:xfrm>
            <a:off x="7239000" y="5671810"/>
            <a:ext cx="1625009" cy="23079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dirty="0">
                <a:latin typeface="Arial" panose="020B0604020202020204" pitchFamily="34" charset="0"/>
                <a:ea typeface="Open Sans"/>
                <a:cs typeface="Arial" panose="020B0604020202020204" pitchFamily="34" charset="0"/>
                <a:sym typeface="Open Sans"/>
              </a:rPr>
              <a:t>Image: Hill and Smith </a:t>
            </a:r>
            <a:endParaRPr sz="900" dirty="0">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4126456680"/>
      </p:ext>
    </p:extLst>
  </p:cSld>
  <p:clrMapOvr>
    <a:masterClrMapping/>
  </p:clrMapOvr>
</p:sld>
</file>

<file path=ppt/slides/slide15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4514" name="Rectangle 2"/>
          <p:cNvSpPr>
            <a:spLocks noGrp="1" noChangeArrowheads="1"/>
          </p:cNvSpPr>
          <p:nvPr>
            <p:ph type="title" idx="4294967295"/>
          </p:nvPr>
        </p:nvSpPr>
        <p:spPr bwMode="auto">
          <a:xfrm>
            <a:off x="381000" y="0"/>
            <a:ext cx="8763000" cy="1447800"/>
          </a:xfrm>
          <a:prstGeom prst="rect">
            <a:avLst/>
          </a:prstGeom>
          <a:noFill/>
          <a:ln>
            <a:miter lim="800000"/>
            <a:headEnd/>
            <a:tailEnd/>
          </a:ln>
        </p:spPr>
        <p:txBody>
          <a:bodyPr>
            <a:normAutofit/>
          </a:bodyPr>
          <a:lstStyle/>
          <a:p>
            <a:pPr eaLnBrk="1" hangingPunct="1"/>
            <a:r>
              <a:rPr lang="en-US" dirty="0"/>
              <a:t>Temporary Traffic Barrier as Channelizing Devices</a:t>
            </a:r>
          </a:p>
        </p:txBody>
      </p:sp>
      <p:sp>
        <p:nvSpPr>
          <p:cNvPr id="64515" name="Rectangle 3"/>
          <p:cNvSpPr>
            <a:spLocks noGrp="1" noChangeArrowheads="1"/>
          </p:cNvSpPr>
          <p:nvPr>
            <p:ph type="body" idx="1"/>
          </p:nvPr>
        </p:nvSpPr>
        <p:spPr>
          <a:xfrm>
            <a:off x="381000" y="1466527"/>
            <a:ext cx="7924800" cy="3829373"/>
          </a:xfrm>
        </p:spPr>
        <p:txBody>
          <a:bodyPr/>
          <a:lstStyle/>
          <a:p>
            <a:r>
              <a:rPr lang="en-US" b="1" dirty="0"/>
              <a:t>Should not</a:t>
            </a:r>
            <a:r>
              <a:rPr lang="en-US" dirty="0"/>
              <a:t> be used for a merging taper except in low-speed urban areas</a:t>
            </a:r>
          </a:p>
        </p:txBody>
      </p:sp>
      <p:pic>
        <p:nvPicPr>
          <p:cNvPr id="64517" name="Picture 5" descr="Picture of a Temporary Traffic Barrier as a Channelizing Device but disconnected and with skinny drums nearby&#10;"/>
          <p:cNvPicPr>
            <a:picLocks noChangeAspect="1" noChangeArrowheads="1"/>
          </p:cNvPicPr>
          <p:nvPr/>
        </p:nvPicPr>
        <p:blipFill>
          <a:blip r:embed="rId3" cstate="print"/>
          <a:srcRect l="6667" t="17776" r="9167" b="16667"/>
          <a:stretch>
            <a:fillRect/>
          </a:stretch>
        </p:blipFill>
        <p:spPr bwMode="auto">
          <a:xfrm>
            <a:off x="609600" y="2681207"/>
            <a:ext cx="5340621" cy="3119384"/>
          </a:xfrm>
          <a:prstGeom prst="rect">
            <a:avLst/>
          </a:prstGeom>
          <a:noFill/>
          <a:ln w="9525">
            <a:noFill/>
            <a:miter lim="800000"/>
            <a:headEnd/>
            <a:tailEnd/>
          </a:ln>
        </p:spPr>
      </p:pic>
      <p:sp>
        <p:nvSpPr>
          <p:cNvPr id="7" name="&quot;No&quot; Symbol 6" descr="No symbol"/>
          <p:cNvSpPr/>
          <p:nvPr/>
        </p:nvSpPr>
        <p:spPr>
          <a:xfrm>
            <a:off x="5486400" y="3543300"/>
            <a:ext cx="1828800" cy="1752600"/>
          </a:xfrm>
          <a:prstGeom prst="noSmoking">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schemeClr val="tx1"/>
              </a:solidFill>
              <a:latin typeface="Arial" panose="020B0604020202020204" pitchFamily="34" charset="0"/>
            </a:endParaRPr>
          </a:p>
        </p:txBody>
      </p:sp>
      <p:sp>
        <p:nvSpPr>
          <p:cNvPr id="3" name="Google Shape;74;p1">
            <a:extLst>
              <a:ext uri="{FF2B5EF4-FFF2-40B4-BE49-F238E27FC236}">
                <a16:creationId xmlns:a16="http://schemas.microsoft.com/office/drawing/2014/main" id="{F1197721-8F8A-0BDC-2163-9EC382003289}"/>
              </a:ext>
            </a:extLst>
          </p:cNvPr>
          <p:cNvSpPr/>
          <p:nvPr/>
        </p:nvSpPr>
        <p:spPr>
          <a:xfrm>
            <a:off x="4727058" y="5832489"/>
            <a:ext cx="1625009" cy="23079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dirty="0">
                <a:latin typeface="Arial" panose="020B0604020202020204" pitchFamily="34" charset="0"/>
                <a:ea typeface="Open Sans"/>
                <a:cs typeface="Arial" panose="020B0604020202020204" pitchFamily="34" charset="0"/>
                <a:sym typeface="Open Sans"/>
              </a:rPr>
              <a:t>Image: ATSSA</a:t>
            </a:r>
            <a:endParaRPr sz="900" dirty="0">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3216993510"/>
      </p:ext>
    </p:extLst>
  </p:cSld>
  <p:clrMapOvr>
    <a:masterClrMapping/>
  </p:clrMapOvr>
  <p:transition/>
</p:sld>
</file>

<file path=ppt/slides/slide15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9634" name="Rectangle 2"/>
          <p:cNvSpPr>
            <a:spLocks noGrp="1" noChangeArrowheads="1"/>
          </p:cNvSpPr>
          <p:nvPr>
            <p:ph type="body" idx="1"/>
          </p:nvPr>
        </p:nvSpPr>
        <p:spPr>
          <a:xfrm>
            <a:off x="3924304" y="1642820"/>
            <a:ext cx="4800599" cy="4148380"/>
          </a:xfrm>
        </p:spPr>
        <p:txBody>
          <a:bodyPr/>
          <a:lstStyle/>
          <a:p>
            <a:pPr eaLnBrk="1" hangingPunct="1"/>
            <a:r>
              <a:rPr lang="en-US" dirty="0"/>
              <a:t>If used for channelization, they shall delineated</a:t>
            </a:r>
          </a:p>
          <a:p>
            <a:pPr marL="457200" lvl="1" eaLnBrk="1" hangingPunct="1"/>
            <a:r>
              <a:rPr lang="en-US" dirty="0"/>
              <a:t>Spacing shall match device spacing</a:t>
            </a:r>
          </a:p>
          <a:p>
            <a:pPr marL="457200" lvl="1"/>
            <a:r>
              <a:rPr lang="en-US" dirty="0"/>
              <a:t>Color shall match the applicable pavement marking color</a:t>
            </a:r>
          </a:p>
          <a:p>
            <a:pPr lvl="2"/>
            <a:r>
              <a:rPr lang="en-US" dirty="0"/>
              <a:t>Right = White</a:t>
            </a:r>
          </a:p>
          <a:p>
            <a:pPr lvl="2"/>
            <a:r>
              <a:rPr lang="en-US" dirty="0"/>
              <a:t>Left = Yellow</a:t>
            </a:r>
          </a:p>
          <a:p>
            <a:pPr lvl="1" eaLnBrk="1" hangingPunct="1"/>
            <a:endParaRPr lang="en-US" dirty="0"/>
          </a:p>
          <a:p>
            <a:pPr eaLnBrk="1" hangingPunct="1"/>
            <a:endParaRPr lang="en-US" dirty="0"/>
          </a:p>
        </p:txBody>
      </p:sp>
      <p:sp>
        <p:nvSpPr>
          <p:cNvPr id="69635" name="Rectangle 3"/>
          <p:cNvSpPr>
            <a:spLocks noGrp="1" noChangeArrowheads="1"/>
          </p:cNvSpPr>
          <p:nvPr>
            <p:ph type="title" idx="4294967295"/>
          </p:nvPr>
        </p:nvSpPr>
        <p:spPr bwMode="auto">
          <a:xfrm>
            <a:off x="533400" y="0"/>
            <a:ext cx="8610600" cy="1379349"/>
          </a:xfrm>
          <a:prstGeom prst="rect">
            <a:avLst/>
          </a:prstGeom>
          <a:noFill/>
          <a:ln>
            <a:miter lim="800000"/>
            <a:headEnd/>
            <a:tailEnd/>
          </a:ln>
        </p:spPr>
        <p:txBody>
          <a:bodyPr anchor="b">
            <a:normAutofit/>
          </a:bodyPr>
          <a:lstStyle/>
          <a:p>
            <a:pPr eaLnBrk="1" hangingPunct="1"/>
            <a:r>
              <a:rPr lang="en-US" dirty="0"/>
              <a:t>Delineation of</a:t>
            </a:r>
            <a:br>
              <a:rPr lang="en-US" dirty="0"/>
            </a:br>
            <a:r>
              <a:rPr lang="en-US" dirty="0"/>
              <a:t>Temporary Traffic Barriers</a:t>
            </a:r>
            <a:endParaRPr lang="en-US" sz="4000" dirty="0"/>
          </a:p>
        </p:txBody>
      </p:sp>
      <p:pic>
        <p:nvPicPr>
          <p:cNvPr id="3" name="Picture 2" descr="Concrete barrier with white delineators on top and traffic flowing next to it">
            <a:extLst>
              <a:ext uri="{FF2B5EF4-FFF2-40B4-BE49-F238E27FC236}">
                <a16:creationId xmlns:a16="http://schemas.microsoft.com/office/drawing/2014/main" id="{7F0628F4-ACB7-4DFF-81F6-88D1C28F5F99}"/>
              </a:ext>
              <a:ext uri="{C183D7F6-B498-43B3-948B-1728B52AA6E4}">
                <adec:decorative xmlns:adec="http://schemas.microsoft.com/office/drawing/2017/decorative" val="0"/>
              </a:ext>
            </a:extLst>
          </p:cNvPr>
          <p:cNvPicPr>
            <a:picLocks noChangeAspect="1"/>
          </p:cNvPicPr>
          <p:nvPr/>
        </p:nvPicPr>
        <p:blipFill rotWithShape="1">
          <a:blip r:embed="rId3">
            <a:extLst>
              <a:ext uri="{28A0092B-C50C-407E-A947-70E740481C1C}">
                <a14:useLocalDpi xmlns:a14="http://schemas.microsoft.com/office/drawing/2010/main" val="0"/>
              </a:ext>
            </a:extLst>
          </a:blip>
          <a:srcRect r="40839"/>
          <a:stretch/>
        </p:blipFill>
        <p:spPr>
          <a:xfrm>
            <a:off x="428931" y="1642820"/>
            <a:ext cx="3381069" cy="4286250"/>
          </a:xfrm>
          <a:prstGeom prst="rect">
            <a:avLst/>
          </a:prstGeom>
        </p:spPr>
      </p:pic>
      <p:sp>
        <p:nvSpPr>
          <p:cNvPr id="2" name="Google Shape;74;p1">
            <a:extLst>
              <a:ext uri="{FF2B5EF4-FFF2-40B4-BE49-F238E27FC236}">
                <a16:creationId xmlns:a16="http://schemas.microsoft.com/office/drawing/2014/main" id="{A2C012C3-491A-6A15-2346-A898613BA466}"/>
              </a:ext>
            </a:extLst>
          </p:cNvPr>
          <p:cNvSpPr/>
          <p:nvPr/>
        </p:nvSpPr>
        <p:spPr>
          <a:xfrm>
            <a:off x="2667000" y="5961749"/>
            <a:ext cx="1625009" cy="23079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dirty="0">
                <a:latin typeface="Arial" panose="020B0604020202020204" pitchFamily="34" charset="0"/>
                <a:ea typeface="Open Sans"/>
                <a:cs typeface="Arial" panose="020B0604020202020204" pitchFamily="34" charset="0"/>
                <a:sym typeface="Open Sans"/>
              </a:rPr>
              <a:t>Image: ATSSA</a:t>
            </a:r>
            <a:endParaRPr sz="900" dirty="0">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1876327825"/>
      </p:ext>
    </p:extLst>
  </p:cSld>
  <p:clrMapOvr>
    <a:masterClrMapping/>
  </p:clrMapOvr>
  <p:transition/>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2706" name="Picture 4" descr="Concrete barrier with orange panels on top and delineators on the side on the right side of a freeway"/>
          <p:cNvPicPr>
            <a:picLocks noChangeAspect="1" noChangeArrowheads="1"/>
          </p:cNvPicPr>
          <p:nvPr/>
        </p:nvPicPr>
        <p:blipFill>
          <a:blip r:embed="rId3" cstate="print"/>
          <a:srcRect l="8594" t="42708" b="11458"/>
          <a:stretch>
            <a:fillRect/>
          </a:stretch>
        </p:blipFill>
        <p:spPr bwMode="auto">
          <a:xfrm>
            <a:off x="0" y="1709737"/>
            <a:ext cx="9144000" cy="3438525"/>
          </a:xfrm>
          <a:prstGeom prst="rect">
            <a:avLst/>
          </a:prstGeom>
          <a:noFill/>
          <a:ln w="9525">
            <a:noFill/>
            <a:miter lim="800000"/>
            <a:headEnd/>
            <a:tailEnd/>
          </a:ln>
        </p:spPr>
      </p:pic>
      <p:sp>
        <p:nvSpPr>
          <p:cNvPr id="3" name="Rectangle 2"/>
          <p:cNvSpPr txBox="1">
            <a:spLocks noChangeArrowheads="1"/>
          </p:cNvSpPr>
          <p:nvPr/>
        </p:nvSpPr>
        <p:spPr bwMode="auto">
          <a:xfrm>
            <a:off x="381000" y="0"/>
            <a:ext cx="8382000" cy="1371600"/>
          </a:xfrm>
          <a:prstGeom prst="rect">
            <a:avLst/>
          </a:prstGeom>
          <a:noFill/>
          <a:ln>
            <a:miter lim="800000"/>
            <a:headEnd/>
            <a:tailEnd/>
          </a:ln>
        </p:spPr>
        <p:txBody>
          <a:bodyPr anchor="ctr"/>
          <a:lstStyle/>
          <a:p>
            <a:pPr>
              <a:defRPr/>
            </a:pPr>
            <a:r>
              <a:rPr lang="en-US" sz="3600" b="1" kern="0" dirty="0">
                <a:solidFill>
                  <a:srgbClr val="00ACA1"/>
                </a:solidFill>
                <a:latin typeface="Arial" panose="020B0604020202020204" pitchFamily="34" charset="0"/>
                <a:ea typeface="+mj-ea"/>
                <a:cs typeface="+mj-cs"/>
              </a:rPr>
              <a:t>Examples of Barrier Delineation</a:t>
            </a:r>
          </a:p>
        </p:txBody>
      </p:sp>
      <p:sp>
        <p:nvSpPr>
          <p:cNvPr id="2" name="Google Shape;74;p1">
            <a:extLst>
              <a:ext uri="{FF2B5EF4-FFF2-40B4-BE49-F238E27FC236}">
                <a16:creationId xmlns:a16="http://schemas.microsoft.com/office/drawing/2014/main" id="{B0B5A5F7-6E95-AB13-7FB0-4F8A761E2975}"/>
              </a:ext>
            </a:extLst>
          </p:cNvPr>
          <p:cNvSpPr/>
          <p:nvPr/>
        </p:nvSpPr>
        <p:spPr>
          <a:xfrm>
            <a:off x="7848600" y="5287505"/>
            <a:ext cx="1625009" cy="23079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dirty="0">
                <a:latin typeface="Arial" panose="020B0604020202020204" pitchFamily="34" charset="0"/>
                <a:ea typeface="Open Sans"/>
                <a:cs typeface="Arial" panose="020B0604020202020204" pitchFamily="34" charset="0"/>
                <a:sym typeface="Open Sans"/>
              </a:rPr>
              <a:t>Image: ATSSA</a:t>
            </a:r>
            <a:endParaRPr sz="900" dirty="0">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3132169530"/>
      </p:ext>
    </p:extLst>
  </p:cSld>
  <p:clrMapOvr>
    <a:masterClrMapping/>
  </p:clrMapOvr>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9" name="Rectangle 2"/>
          <p:cNvSpPr>
            <a:spLocks noGrp="1" noChangeArrowheads="1"/>
          </p:cNvSpPr>
          <p:nvPr>
            <p:ph type="title" idx="4294967295"/>
          </p:nvPr>
        </p:nvSpPr>
        <p:spPr bwMode="auto">
          <a:xfrm>
            <a:off x="289302" y="0"/>
            <a:ext cx="8473698" cy="1447800"/>
          </a:xfrm>
          <a:prstGeom prst="rect">
            <a:avLst/>
          </a:prstGeom>
          <a:noFill/>
          <a:ln>
            <a:miter lim="800000"/>
            <a:headEnd/>
            <a:tailEnd/>
          </a:ln>
        </p:spPr>
        <p:txBody>
          <a:bodyPr anchor="ctr">
            <a:normAutofit/>
          </a:bodyPr>
          <a:lstStyle/>
          <a:p>
            <a:pPr eaLnBrk="1" hangingPunct="1"/>
            <a:r>
              <a:rPr lang="en-US" dirty="0"/>
              <a:t>Examples of Barrier Delineation</a:t>
            </a:r>
          </a:p>
        </p:txBody>
      </p:sp>
      <p:pic>
        <p:nvPicPr>
          <p:cNvPr id="70660" name="Picture 4" descr="Example of barrier delineation at 96 feet between top and side markers">
            <a:extLst>
              <a:ext uri="{C183D7F6-B498-43B3-948B-1728B52AA6E4}">
                <adec:decorative xmlns:adec="http://schemas.microsoft.com/office/drawing/2017/decorative" val="0"/>
              </a:ext>
            </a:extLst>
          </p:cNvPr>
          <p:cNvPicPr>
            <a:picLocks noChangeAspect="1" noChangeArrowheads="1"/>
          </p:cNvPicPr>
          <p:nvPr/>
        </p:nvPicPr>
        <p:blipFill>
          <a:blip r:embed="rId3" cstate="print"/>
          <a:srcRect/>
          <a:stretch>
            <a:fillRect/>
          </a:stretch>
        </p:blipFill>
        <p:spPr bwMode="auto">
          <a:xfrm>
            <a:off x="838200" y="1256653"/>
            <a:ext cx="7315200" cy="4718051"/>
          </a:xfrm>
          <a:prstGeom prst="rect">
            <a:avLst/>
          </a:prstGeom>
          <a:noFill/>
          <a:ln w="57150">
            <a:solidFill>
              <a:srgbClr val="FF6600"/>
            </a:solidFill>
            <a:miter lim="800000"/>
            <a:headEnd/>
            <a:tailEnd/>
          </a:ln>
        </p:spPr>
      </p:pic>
      <p:sp>
        <p:nvSpPr>
          <p:cNvPr id="430085" name="Text Box 5" descr="Varies by State"/>
          <p:cNvSpPr txBox="1">
            <a:spLocks noChangeArrowheads="1"/>
          </p:cNvSpPr>
          <p:nvPr/>
        </p:nvSpPr>
        <p:spPr bwMode="auto">
          <a:xfrm>
            <a:off x="609600" y="1447800"/>
            <a:ext cx="4685654" cy="461665"/>
          </a:xfrm>
          <a:prstGeom prst="rect">
            <a:avLst/>
          </a:prstGeom>
          <a:solidFill>
            <a:schemeClr val="bg1"/>
          </a:solidFill>
          <a:ln w="57150">
            <a:solidFill>
              <a:srgbClr val="FF6600"/>
            </a:solidFill>
            <a:miter lim="800000"/>
            <a:headEnd/>
            <a:tailEnd/>
          </a:ln>
        </p:spPr>
        <p:txBody>
          <a:bodyPr wrap="square">
            <a:spAutoFit/>
          </a:bodyPr>
          <a:lstStyle/>
          <a:p>
            <a:pPr algn="ctr"/>
            <a:r>
              <a:rPr lang="en-US" sz="2400" b="1" dirty="0">
                <a:latin typeface="Arial" panose="020B0604020202020204" pitchFamily="34" charset="0"/>
              </a:rPr>
              <a:t>Varies by State</a:t>
            </a:r>
          </a:p>
        </p:txBody>
      </p:sp>
      <p:sp>
        <p:nvSpPr>
          <p:cNvPr id="2" name="Google Shape;74;p1">
            <a:extLst>
              <a:ext uri="{FF2B5EF4-FFF2-40B4-BE49-F238E27FC236}">
                <a16:creationId xmlns:a16="http://schemas.microsoft.com/office/drawing/2014/main" id="{CB285235-C03F-AFEF-A0AB-DFB0FF5DE328}"/>
              </a:ext>
            </a:extLst>
          </p:cNvPr>
          <p:cNvSpPr/>
          <p:nvPr/>
        </p:nvSpPr>
        <p:spPr>
          <a:xfrm>
            <a:off x="5029200" y="6050455"/>
            <a:ext cx="1625009" cy="23079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dirty="0">
                <a:latin typeface="Arial" panose="020B0604020202020204" pitchFamily="34" charset="0"/>
                <a:ea typeface="Open Sans"/>
                <a:cs typeface="Arial" panose="020B0604020202020204" pitchFamily="34" charset="0"/>
                <a:sym typeface="Open Sans"/>
              </a:rPr>
              <a:t>Image: Maryland DOT</a:t>
            </a:r>
            <a:endParaRPr sz="900" dirty="0">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15763789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430085"/>
                                        </p:tgtEl>
                                        <p:attrNameLst>
                                          <p:attrName>style.visibility</p:attrName>
                                        </p:attrNameLst>
                                      </p:cBhvr>
                                      <p:to>
                                        <p:strVal val="visible"/>
                                      </p:to>
                                    </p:set>
                                    <p:animEffect transition="in" filter="box(in)">
                                      <p:cBhvr>
                                        <p:cTn id="7" dur="500"/>
                                        <p:tgtEl>
                                          <p:spTgt spid="4300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085" grpId="0" animBg="1"/>
    </p:bld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6565" name="Picture 6" descr="multi lane highway with right lane closed using devices and barrier protecting the work space - MUTCD diagram">
            <a:extLst>
              <a:ext uri="{C183D7F6-B498-43B3-948B-1728B52AA6E4}">
                <adec:decorative xmlns:adec="http://schemas.microsoft.com/office/drawing/2017/decorative" val="0"/>
              </a:ext>
            </a:extLst>
          </p:cNvPr>
          <p:cNvPicPr>
            <a:picLocks noChangeAspect="1" noChangeArrowheads="1"/>
          </p:cNvPicPr>
          <p:nvPr/>
        </p:nvPicPr>
        <p:blipFill>
          <a:blip r:embed="rId3" cstate="print"/>
          <a:srcRect/>
          <a:stretch>
            <a:fillRect/>
          </a:stretch>
        </p:blipFill>
        <p:spPr bwMode="auto">
          <a:xfrm>
            <a:off x="0" y="-88899"/>
            <a:ext cx="3962400" cy="6946900"/>
          </a:xfrm>
          <a:prstGeom prst="rect">
            <a:avLst/>
          </a:prstGeom>
          <a:noFill/>
          <a:ln w="9525">
            <a:noFill/>
            <a:miter lim="800000"/>
            <a:headEnd/>
            <a:tailEnd/>
          </a:ln>
        </p:spPr>
      </p:pic>
      <p:sp>
        <p:nvSpPr>
          <p:cNvPr id="5" name="Rectangle 2" descr="Lane Closure with Temporary Traffic Barrier&#10;"/>
          <p:cNvSpPr txBox="1">
            <a:spLocks noChangeArrowheads="1"/>
          </p:cNvSpPr>
          <p:nvPr/>
        </p:nvSpPr>
        <p:spPr bwMode="auto">
          <a:xfrm>
            <a:off x="4821910" y="1219200"/>
            <a:ext cx="3941090" cy="3810000"/>
          </a:xfrm>
          <a:prstGeom prst="rect">
            <a:avLst/>
          </a:prstGeom>
          <a:noFill/>
          <a:ln>
            <a:miter lim="800000"/>
            <a:headEnd/>
            <a:tailEnd/>
          </a:ln>
        </p:spPr>
        <p:txBody>
          <a:bodyPr vert="horz" lIns="91440" tIns="45720" rIns="91440" bIns="45720" rtlCol="0" anchor="ctr">
            <a:normAutofit/>
          </a:bodyPr>
          <a:lstStyle>
            <a:lvl1pPr algn="l" defTabSz="914400" rtl="0" eaLnBrk="1" latinLnBrk="0" hangingPunct="1">
              <a:spcBef>
                <a:spcPct val="0"/>
              </a:spcBef>
              <a:buNone/>
              <a:defRPr sz="3600" b="1" i="0" kern="1200">
                <a:solidFill>
                  <a:srgbClr val="00ACA1"/>
                </a:solidFill>
                <a:latin typeface="Arial" panose="020B0604020202020204" pitchFamily="34" charset="0"/>
                <a:ea typeface="+mj-ea"/>
                <a:cs typeface="Arial" panose="020B0604020202020204" pitchFamily="34" charset="0"/>
              </a:defRPr>
            </a:lvl1pPr>
          </a:lstStyle>
          <a:p>
            <a:pPr>
              <a:defRPr/>
            </a:pPr>
            <a:r>
              <a:rPr lang="en-US" dirty="0"/>
              <a:t>Lane Closure with Temporary Traffic Barrier</a:t>
            </a:r>
          </a:p>
        </p:txBody>
      </p:sp>
      <p:sp>
        <p:nvSpPr>
          <p:cNvPr id="4" name="Rectangle 39">
            <a:extLst>
              <a:ext uri="{FF2B5EF4-FFF2-40B4-BE49-F238E27FC236}">
                <a16:creationId xmlns:a16="http://schemas.microsoft.com/office/drawing/2014/main" id="{8B025E9A-707B-4C1C-8FC9-84023547F91F}"/>
              </a:ext>
            </a:extLst>
          </p:cNvPr>
          <p:cNvSpPr>
            <a:spLocks noChangeArrowheads="1"/>
          </p:cNvSpPr>
          <p:nvPr/>
        </p:nvSpPr>
        <p:spPr bwMode="auto">
          <a:xfrm>
            <a:off x="7620000" y="228600"/>
            <a:ext cx="1143000" cy="838200"/>
          </a:xfrm>
          <a:prstGeom prst="rect">
            <a:avLst/>
          </a:prstGeom>
          <a:solidFill>
            <a:schemeClr val="bg1"/>
          </a:solidFill>
          <a:ln w="57150">
            <a:solidFill>
              <a:srgbClr val="C00000"/>
            </a:solidFill>
            <a:miter lim="800000"/>
            <a:headEnd/>
            <a:tailEnd/>
          </a:ln>
        </p:spPr>
        <p:txBody>
          <a:bodyPr wrap="none" anchor="ctr"/>
          <a:lstStyle/>
          <a:p>
            <a:pPr algn="ctr"/>
            <a:r>
              <a:rPr lang="en-US" sz="4000" b="1" i="1" dirty="0">
                <a:latin typeface="Arial" panose="020B0604020202020204" pitchFamily="34" charset="0"/>
              </a:rPr>
              <a:t>197</a:t>
            </a:r>
          </a:p>
        </p:txBody>
      </p:sp>
      <p:sp>
        <p:nvSpPr>
          <p:cNvPr id="2" name="Google Shape;74;p1">
            <a:extLst>
              <a:ext uri="{FF2B5EF4-FFF2-40B4-BE49-F238E27FC236}">
                <a16:creationId xmlns:a16="http://schemas.microsoft.com/office/drawing/2014/main" id="{EF687766-DFAC-CB62-6E96-003716C59315}"/>
              </a:ext>
            </a:extLst>
          </p:cNvPr>
          <p:cNvSpPr/>
          <p:nvPr/>
        </p:nvSpPr>
        <p:spPr>
          <a:xfrm>
            <a:off x="4166190" y="5943600"/>
            <a:ext cx="1625009" cy="23079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dirty="0">
                <a:latin typeface="Arial" panose="020B0604020202020204" pitchFamily="34" charset="0"/>
                <a:ea typeface="Open Sans"/>
                <a:cs typeface="Arial" panose="020B0604020202020204" pitchFamily="34" charset="0"/>
                <a:sym typeface="Open Sans"/>
              </a:rPr>
              <a:t>Image: FHWA</a:t>
            </a:r>
            <a:endParaRPr sz="900" dirty="0">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2006074993"/>
      </p:ext>
    </p:extLst>
  </p:cSld>
  <p:clrMapOvr>
    <a:masterClrMapping/>
  </p:clrMapOvr>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Picture of a road with traffic and barrier impact marks on the right side&#10;"/>
          <p:cNvPicPr>
            <a:picLocks noChangeAspect="1" noChangeArrowheads="1"/>
          </p:cNvPicPr>
          <p:nvPr/>
        </p:nvPicPr>
        <p:blipFill>
          <a:blip r:embed="rId3" cstate="print"/>
          <a:srcRect b="36667"/>
          <a:stretch>
            <a:fillRect/>
          </a:stretch>
        </p:blipFill>
        <p:spPr bwMode="auto">
          <a:xfrm>
            <a:off x="0" y="1563330"/>
            <a:ext cx="9144000" cy="4343400"/>
          </a:xfrm>
          <a:prstGeom prst="rect">
            <a:avLst/>
          </a:prstGeom>
          <a:noFill/>
        </p:spPr>
      </p:pic>
      <p:sp>
        <p:nvSpPr>
          <p:cNvPr id="4" name="Rectangle 2" descr="Do Not Form Tapers with Barriers!"/>
          <p:cNvSpPr txBox="1">
            <a:spLocks noChangeArrowheads="1"/>
          </p:cNvSpPr>
          <p:nvPr/>
        </p:nvSpPr>
        <p:spPr bwMode="auto">
          <a:xfrm>
            <a:off x="340962" y="0"/>
            <a:ext cx="8803037" cy="1371600"/>
          </a:xfrm>
          <a:prstGeom prst="rect">
            <a:avLst/>
          </a:prstGeom>
          <a:noFill/>
          <a:ln>
            <a:miter lim="800000"/>
            <a:headEnd/>
            <a:tailEnd/>
          </a:ln>
        </p:spPr>
        <p:txBody>
          <a:bodyPr anchor="ctr"/>
          <a:lstStyle/>
          <a:p>
            <a:pPr marL="0" marR="0" lvl="0" indent="0" defTabSz="914400" rtl="0" eaLnBrk="1" fontAlgn="base" latinLnBrk="0" hangingPunct="1">
              <a:lnSpc>
                <a:spcPct val="100000"/>
              </a:lnSpc>
              <a:spcBef>
                <a:spcPct val="0"/>
              </a:spcBef>
              <a:spcAft>
                <a:spcPct val="0"/>
              </a:spcAft>
              <a:buClrTx/>
              <a:buSzTx/>
              <a:buFontTx/>
              <a:buNone/>
              <a:tabLst/>
              <a:defRPr/>
            </a:pPr>
            <a:r>
              <a:rPr kumimoji="0" lang="en-US" sz="3600" b="1" u="none" strike="noStrike" kern="0" cap="none" spc="0" normalizeH="0" baseline="0" noProof="0" dirty="0">
                <a:ln>
                  <a:noFill/>
                </a:ln>
                <a:solidFill>
                  <a:srgbClr val="00ACA1"/>
                </a:solidFill>
                <a:effectLst/>
                <a:uLnTx/>
                <a:uFillTx/>
                <a:latin typeface="Arial" panose="020B0604020202020204" pitchFamily="34" charset="0"/>
                <a:ea typeface="+mj-ea"/>
                <a:cs typeface="+mj-cs"/>
              </a:rPr>
              <a:t>Do Not</a:t>
            </a:r>
            <a:r>
              <a:rPr kumimoji="0" lang="en-US" sz="3600" b="1" u="none" strike="noStrike" kern="0" cap="none" spc="0" normalizeH="0" noProof="0" dirty="0">
                <a:ln>
                  <a:noFill/>
                </a:ln>
                <a:solidFill>
                  <a:srgbClr val="00ACA1"/>
                </a:solidFill>
                <a:effectLst/>
                <a:uLnTx/>
                <a:uFillTx/>
                <a:latin typeface="Arial" panose="020B0604020202020204" pitchFamily="34" charset="0"/>
                <a:ea typeface="+mj-ea"/>
                <a:cs typeface="+mj-cs"/>
              </a:rPr>
              <a:t> Form Tapers with Barriers</a:t>
            </a:r>
            <a:r>
              <a:rPr kumimoji="0" lang="en-US" sz="3600" b="1" u="none" strike="noStrike" kern="0" cap="none" spc="0" normalizeH="0" baseline="0" noProof="0" dirty="0">
                <a:ln>
                  <a:noFill/>
                </a:ln>
                <a:solidFill>
                  <a:srgbClr val="00ACA1"/>
                </a:solidFill>
                <a:effectLst/>
                <a:uLnTx/>
                <a:uFillTx/>
                <a:latin typeface="Arial" panose="020B0604020202020204" pitchFamily="34" charset="0"/>
                <a:ea typeface="+mj-ea"/>
                <a:cs typeface="+mj-cs"/>
              </a:rPr>
              <a:t>!</a:t>
            </a:r>
          </a:p>
        </p:txBody>
      </p:sp>
      <p:sp>
        <p:nvSpPr>
          <p:cNvPr id="5" name="&quot;No&quot; Symbol 4" descr="No"/>
          <p:cNvSpPr/>
          <p:nvPr/>
        </p:nvSpPr>
        <p:spPr>
          <a:xfrm>
            <a:off x="533400" y="1981200"/>
            <a:ext cx="1600200" cy="1447800"/>
          </a:xfrm>
          <a:prstGeom prst="noSmoking">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latin typeface="Arial" panose="020B0604020202020204" pitchFamily="34" charset="0"/>
            </a:endParaRPr>
          </a:p>
        </p:txBody>
      </p:sp>
      <p:sp>
        <p:nvSpPr>
          <p:cNvPr id="6" name="Rectangular Callout 5" descr="Impacts!"/>
          <p:cNvSpPr/>
          <p:nvPr/>
        </p:nvSpPr>
        <p:spPr>
          <a:xfrm>
            <a:off x="4267200" y="2047569"/>
            <a:ext cx="2590800" cy="609600"/>
          </a:xfrm>
          <a:prstGeom prst="wedgeRectCallout">
            <a:avLst>
              <a:gd name="adj1" fmla="val -102598"/>
              <a:gd name="adj2" fmla="val 335000"/>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solidFill>
                  <a:srgbClr val="00ACA1"/>
                </a:solidFill>
                <a:latin typeface="Arial" panose="020B0604020202020204" pitchFamily="34" charset="0"/>
                <a:cs typeface="Arial" panose="020B0604020202020204" pitchFamily="34" charset="0"/>
              </a:rPr>
              <a:t>Impacts!</a:t>
            </a:r>
          </a:p>
        </p:txBody>
      </p:sp>
      <p:sp>
        <p:nvSpPr>
          <p:cNvPr id="2" name="Google Shape;74;p1">
            <a:extLst>
              <a:ext uri="{FF2B5EF4-FFF2-40B4-BE49-F238E27FC236}">
                <a16:creationId xmlns:a16="http://schemas.microsoft.com/office/drawing/2014/main" id="{B171398F-E1C9-A633-A29F-274ECBCB2700}"/>
              </a:ext>
            </a:extLst>
          </p:cNvPr>
          <p:cNvSpPr/>
          <p:nvPr/>
        </p:nvSpPr>
        <p:spPr>
          <a:xfrm>
            <a:off x="8153400" y="5906730"/>
            <a:ext cx="1625009" cy="23079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dirty="0">
                <a:latin typeface="Arial" panose="020B0604020202020204" pitchFamily="34" charset="0"/>
                <a:ea typeface="Open Sans"/>
                <a:cs typeface="Arial" panose="020B0604020202020204" pitchFamily="34" charset="0"/>
                <a:sym typeface="Open Sans"/>
              </a:rPr>
              <a:t>Image: ATSSA</a:t>
            </a:r>
            <a:endParaRPr sz="900" dirty="0">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160768316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44386" name="Rectangle 2"/>
          <p:cNvSpPr>
            <a:spLocks noGrp="1" noChangeArrowheads="1"/>
          </p:cNvSpPr>
          <p:nvPr>
            <p:ph type="title"/>
          </p:nvPr>
        </p:nvSpPr>
        <p:spPr>
          <a:xfrm>
            <a:off x="457200" y="228600"/>
            <a:ext cx="8686800" cy="1066800"/>
          </a:xfrm>
        </p:spPr>
        <p:txBody>
          <a:bodyPr/>
          <a:lstStyle/>
          <a:p>
            <a:pPr>
              <a:buClr>
                <a:schemeClr val="bg2"/>
              </a:buClr>
              <a:defRPr/>
            </a:pPr>
            <a:r>
              <a:rPr lang="en-US" dirty="0"/>
              <a:t>OSHA’s Jurisdiction</a:t>
            </a:r>
          </a:p>
        </p:txBody>
      </p:sp>
      <p:sp>
        <p:nvSpPr>
          <p:cNvPr id="20483" name="Rectangle 3"/>
          <p:cNvSpPr>
            <a:spLocks noGrp="1" noChangeArrowheads="1"/>
          </p:cNvSpPr>
          <p:nvPr>
            <p:ph type="body" idx="1"/>
          </p:nvPr>
        </p:nvSpPr>
        <p:spPr>
          <a:xfrm>
            <a:off x="0" y="1219200"/>
            <a:ext cx="6705600" cy="5638800"/>
          </a:xfrm>
        </p:spPr>
        <p:txBody>
          <a:bodyPr/>
          <a:lstStyle/>
          <a:p>
            <a:pPr>
              <a:lnSpc>
                <a:spcPct val="90000"/>
              </a:lnSpc>
              <a:buFontTx/>
              <a:buNone/>
            </a:pPr>
            <a:endParaRPr lang="en-US" dirty="0"/>
          </a:p>
          <a:p>
            <a:pPr lvl="1">
              <a:lnSpc>
                <a:spcPct val="90000"/>
              </a:lnSpc>
            </a:pPr>
            <a:r>
              <a:rPr lang="en-US" b="1" dirty="0"/>
              <a:t>Limited to worker safety</a:t>
            </a:r>
          </a:p>
          <a:p>
            <a:pPr lvl="1">
              <a:lnSpc>
                <a:spcPct val="90000"/>
              </a:lnSpc>
            </a:pPr>
            <a:r>
              <a:rPr lang="en-US" dirty="0"/>
              <a:t>“Usually” not traffic control</a:t>
            </a:r>
          </a:p>
          <a:p>
            <a:pPr lvl="2">
              <a:lnSpc>
                <a:spcPct val="90000"/>
              </a:lnSpc>
            </a:pPr>
            <a:r>
              <a:rPr lang="en-US" dirty="0"/>
              <a:t>Varies by State</a:t>
            </a:r>
          </a:p>
          <a:p>
            <a:pPr lvl="1">
              <a:lnSpc>
                <a:spcPct val="90000"/>
              </a:lnSpc>
            </a:pPr>
            <a:r>
              <a:rPr lang="en-US" dirty="0"/>
              <a:t>May:</a:t>
            </a:r>
          </a:p>
          <a:p>
            <a:pPr lvl="2">
              <a:lnSpc>
                <a:spcPct val="90000"/>
              </a:lnSpc>
            </a:pPr>
            <a:r>
              <a:rPr lang="en-US" dirty="0"/>
              <a:t>Perform inspections</a:t>
            </a:r>
          </a:p>
          <a:p>
            <a:pPr lvl="2">
              <a:lnSpc>
                <a:spcPct val="90000"/>
              </a:lnSpc>
            </a:pPr>
            <a:r>
              <a:rPr lang="en-US" dirty="0"/>
              <a:t>Issue fines</a:t>
            </a:r>
          </a:p>
          <a:p>
            <a:pPr lvl="2">
              <a:lnSpc>
                <a:spcPct val="90000"/>
              </a:lnSpc>
            </a:pPr>
            <a:r>
              <a:rPr lang="en-US" dirty="0"/>
              <a:t>Shut down projects</a:t>
            </a:r>
          </a:p>
        </p:txBody>
      </p:sp>
      <p:pic>
        <p:nvPicPr>
          <p:cNvPr id="20484" name="Picture 4" descr="OSHA logo"/>
          <p:cNvPicPr>
            <a:picLocks noChangeAspect="1" noChangeArrowheads="1"/>
          </p:cNvPicPr>
          <p:nvPr/>
        </p:nvPicPr>
        <p:blipFill>
          <a:blip r:embed="rId3" cstate="print"/>
          <a:srcRect/>
          <a:stretch>
            <a:fillRect/>
          </a:stretch>
        </p:blipFill>
        <p:spPr bwMode="auto">
          <a:xfrm>
            <a:off x="5410200" y="2962275"/>
            <a:ext cx="3194050" cy="933450"/>
          </a:xfrm>
          <a:prstGeom prst="rect">
            <a:avLst/>
          </a:prstGeom>
          <a:noFill/>
          <a:ln w="9525">
            <a:noFill/>
            <a:miter lim="800000"/>
            <a:headEnd/>
            <a:tailEnd/>
          </a:ln>
        </p:spPr>
      </p:pic>
      <p:sp>
        <p:nvSpPr>
          <p:cNvPr id="2" name="Google Shape;74;p1">
            <a:extLst>
              <a:ext uri="{FF2B5EF4-FFF2-40B4-BE49-F238E27FC236}">
                <a16:creationId xmlns:a16="http://schemas.microsoft.com/office/drawing/2014/main" id="{5BABC479-3BDB-A1DF-EB0E-6D4DEF89F5CF}"/>
              </a:ext>
            </a:extLst>
          </p:cNvPr>
          <p:cNvSpPr/>
          <p:nvPr/>
        </p:nvSpPr>
        <p:spPr>
          <a:xfrm>
            <a:off x="7315200" y="4191000"/>
            <a:ext cx="13716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USDOL</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3599012626"/>
      </p:ext>
    </p:extLst>
  </p:cSld>
  <p:clrMapOvr>
    <a:masterClrMapping/>
  </p:clrMapOvr>
  <p:transition/>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ChangeArrowheads="1"/>
          </p:cNvSpPr>
          <p:nvPr>
            <p:ph type="title" idx="4294967295"/>
          </p:nvPr>
        </p:nvSpPr>
        <p:spPr bwMode="auto">
          <a:xfrm>
            <a:off x="685800" y="2057400"/>
            <a:ext cx="8458200" cy="1096963"/>
          </a:xfrm>
          <a:prstGeom prst="rect">
            <a:avLst/>
          </a:prstGeom>
          <a:noFill/>
          <a:ln>
            <a:miter lim="800000"/>
            <a:headEnd/>
            <a:tailEnd/>
          </a:ln>
        </p:spPr>
        <p:txBody>
          <a:bodyPr/>
          <a:lstStyle/>
          <a:p>
            <a:pPr eaLnBrk="1" hangingPunct="1"/>
            <a:endParaRPr lang="en-US" dirty="0"/>
          </a:p>
        </p:txBody>
      </p:sp>
      <p:sp>
        <p:nvSpPr>
          <p:cNvPr id="68611" name="Rectangle 3"/>
          <p:cNvSpPr>
            <a:spLocks noGrp="1" noChangeArrowheads="1"/>
          </p:cNvSpPr>
          <p:nvPr>
            <p:ph type="body" idx="1"/>
          </p:nvPr>
        </p:nvSpPr>
        <p:spPr/>
        <p:txBody>
          <a:bodyPr/>
          <a:lstStyle/>
          <a:p>
            <a:pPr eaLnBrk="1" hangingPunct="1"/>
            <a:endParaRPr lang="en-US" dirty="0"/>
          </a:p>
        </p:txBody>
      </p:sp>
      <p:pic>
        <p:nvPicPr>
          <p:cNvPr id="68612" name="Picture 4" descr="Picture of a two lane road and the position of blunt end protection not parallel to traffic as it should be"/>
          <p:cNvPicPr>
            <a:picLocks noChangeAspect="1" noChangeArrowheads="1"/>
          </p:cNvPicPr>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sp>
        <p:nvSpPr>
          <p:cNvPr id="434181" name="AutoShape 5" descr="Should be parallel to traffic"/>
          <p:cNvSpPr>
            <a:spLocks noChangeArrowheads="1"/>
          </p:cNvSpPr>
          <p:nvPr/>
        </p:nvSpPr>
        <p:spPr bwMode="auto">
          <a:xfrm>
            <a:off x="2895600" y="29496"/>
            <a:ext cx="5943600" cy="685800"/>
          </a:xfrm>
          <a:prstGeom prst="wedgeRectCallout">
            <a:avLst>
              <a:gd name="adj1" fmla="val 7620"/>
              <a:gd name="adj2" fmla="val 430356"/>
            </a:avLst>
          </a:prstGeom>
          <a:solidFill>
            <a:schemeClr val="bg1"/>
          </a:solidFill>
          <a:ln w="38100">
            <a:solidFill>
              <a:srgbClr val="CC3300"/>
            </a:solidFill>
            <a:miter lim="800000"/>
            <a:headEnd/>
            <a:tailEnd/>
          </a:ln>
        </p:spPr>
        <p:txBody>
          <a:bodyPr/>
          <a:lstStyle/>
          <a:p>
            <a:pPr algn="ctr"/>
            <a:r>
              <a:rPr lang="en-US" sz="3200" b="1" dirty="0">
                <a:solidFill>
                  <a:srgbClr val="00ACA1"/>
                </a:solidFill>
                <a:latin typeface="Arial" panose="020B0604020202020204" pitchFamily="34" charset="0"/>
              </a:rPr>
              <a:t>Should be parallel to traffic</a:t>
            </a:r>
          </a:p>
        </p:txBody>
      </p:sp>
      <p:sp>
        <p:nvSpPr>
          <p:cNvPr id="6" name="&quot;No&quot; Symbol 5" descr="No Symbol"/>
          <p:cNvSpPr/>
          <p:nvPr/>
        </p:nvSpPr>
        <p:spPr>
          <a:xfrm>
            <a:off x="762000" y="457200"/>
            <a:ext cx="1828800" cy="1752600"/>
          </a:xfrm>
          <a:prstGeom prst="noSmoking">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schemeClr val="tx1"/>
              </a:solidFill>
              <a:latin typeface="Arial" panose="020B0604020202020204" pitchFamily="34" charset="0"/>
            </a:endParaRPr>
          </a:p>
        </p:txBody>
      </p:sp>
      <p:sp>
        <p:nvSpPr>
          <p:cNvPr id="2" name="Google Shape;74;p1">
            <a:extLst>
              <a:ext uri="{FF2B5EF4-FFF2-40B4-BE49-F238E27FC236}">
                <a16:creationId xmlns:a16="http://schemas.microsoft.com/office/drawing/2014/main" id="{C4552ACC-B828-D851-A55F-26B7F28A59D0}"/>
              </a:ext>
            </a:extLst>
          </p:cNvPr>
          <p:cNvSpPr/>
          <p:nvPr/>
        </p:nvSpPr>
        <p:spPr>
          <a:xfrm>
            <a:off x="7924800" y="6427220"/>
            <a:ext cx="1625009" cy="23079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dirty="0">
                <a:solidFill>
                  <a:schemeClr val="bg1"/>
                </a:solidFill>
                <a:latin typeface="Arial" panose="020B0604020202020204" pitchFamily="34" charset="0"/>
                <a:ea typeface="Open Sans"/>
                <a:cs typeface="Arial" panose="020B0604020202020204" pitchFamily="34" charset="0"/>
                <a:sym typeface="Open Sans"/>
              </a:rPr>
              <a:t>Image: ATSSA</a:t>
            </a:r>
            <a:endParaRPr sz="900" dirty="0">
              <a:solidFill>
                <a:schemeClr val="bg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12656876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434181"/>
                                        </p:tgtEl>
                                        <p:attrNameLst>
                                          <p:attrName>style.visibility</p:attrName>
                                        </p:attrNameLst>
                                      </p:cBhvr>
                                      <p:to>
                                        <p:strVal val="visible"/>
                                      </p:to>
                                    </p:set>
                                    <p:anim calcmode="lin" valueType="num">
                                      <p:cBhvr additive="base">
                                        <p:cTn id="7" dur="500" fill="hold"/>
                                        <p:tgtEl>
                                          <p:spTgt spid="434181"/>
                                        </p:tgtEl>
                                        <p:attrNameLst>
                                          <p:attrName>ppt_x</p:attrName>
                                        </p:attrNameLst>
                                      </p:cBhvr>
                                      <p:tavLst>
                                        <p:tav tm="0">
                                          <p:val>
                                            <p:strVal val="#ppt_x"/>
                                          </p:val>
                                        </p:tav>
                                        <p:tav tm="100000">
                                          <p:val>
                                            <p:strVal val="#ppt_x"/>
                                          </p:val>
                                        </p:tav>
                                      </p:tavLst>
                                    </p:anim>
                                    <p:anim calcmode="lin" valueType="num">
                                      <p:cBhvr additive="base">
                                        <p:cTn id="8" dur="500" fill="hold"/>
                                        <p:tgtEl>
                                          <p:spTgt spid="43418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4181" grpId="0" animBg="1"/>
    </p:bld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3586" name="Picture 2" descr="Example of Proper Flare and&#10;Blunt End Shielding on a freeway with traffic on each direction and work space between&#10;"/>
          <p:cNvPicPr>
            <a:picLocks noChangeAspect="1" noChangeArrowheads="1"/>
          </p:cNvPicPr>
          <p:nvPr/>
        </p:nvPicPr>
        <p:blipFill>
          <a:blip r:embed="rId3" cstate="print"/>
          <a:srcRect t="25555" r="23881" b="17778"/>
          <a:stretch>
            <a:fillRect/>
          </a:stretch>
        </p:blipFill>
        <p:spPr bwMode="auto">
          <a:xfrm>
            <a:off x="0" y="1393371"/>
            <a:ext cx="9144000" cy="4567430"/>
          </a:xfrm>
          <a:prstGeom prst="rect">
            <a:avLst/>
          </a:prstGeom>
          <a:noFill/>
        </p:spPr>
      </p:pic>
      <p:sp>
        <p:nvSpPr>
          <p:cNvPr id="4" name="Rectangle 2" descr="Example of Proper Flare and&#10;Blunt End Shielding"/>
          <p:cNvSpPr txBox="1">
            <a:spLocks noChangeArrowheads="1"/>
          </p:cNvSpPr>
          <p:nvPr/>
        </p:nvSpPr>
        <p:spPr bwMode="auto">
          <a:xfrm>
            <a:off x="294468" y="0"/>
            <a:ext cx="8849532" cy="1447800"/>
          </a:xfrm>
          <a:prstGeom prst="rect">
            <a:avLst/>
          </a:prstGeom>
          <a:noFill/>
          <a:ln>
            <a:miter lim="800000"/>
            <a:headEnd/>
            <a:tailEnd/>
          </a:ln>
        </p:spPr>
        <p:txBody>
          <a:bodyPr anchor="ctr"/>
          <a:lstStyle/>
          <a:p>
            <a:pPr marL="0" marR="0" lvl="0" indent="0" defTabSz="914400" rtl="0" eaLnBrk="1" fontAlgn="base" latinLnBrk="0" hangingPunct="1">
              <a:lnSpc>
                <a:spcPct val="100000"/>
              </a:lnSpc>
              <a:spcBef>
                <a:spcPct val="0"/>
              </a:spcBef>
              <a:spcAft>
                <a:spcPct val="0"/>
              </a:spcAft>
              <a:buClrTx/>
              <a:buSzTx/>
              <a:buFontTx/>
              <a:buNone/>
              <a:tabLst/>
              <a:defRPr/>
            </a:pPr>
            <a:r>
              <a:rPr kumimoji="0" lang="en-US" sz="3600" b="1" u="none" strike="noStrike" kern="0" cap="none" spc="0" normalizeH="0" baseline="0" noProof="0" dirty="0">
                <a:ln>
                  <a:noFill/>
                </a:ln>
                <a:solidFill>
                  <a:srgbClr val="00ACA1"/>
                </a:solidFill>
                <a:effectLst/>
                <a:uLnTx/>
                <a:uFillTx/>
                <a:latin typeface="Arial" panose="020B0604020202020204" pitchFamily="34" charset="0"/>
                <a:ea typeface="+mj-ea"/>
                <a:cs typeface="+mj-cs"/>
              </a:rPr>
              <a:t>Example of</a:t>
            </a:r>
            <a:r>
              <a:rPr kumimoji="0" lang="en-US" sz="3600" b="1" u="none" strike="noStrike" kern="0" cap="none" spc="0" normalizeH="0" noProof="0" dirty="0">
                <a:ln>
                  <a:noFill/>
                </a:ln>
                <a:solidFill>
                  <a:srgbClr val="00ACA1"/>
                </a:solidFill>
                <a:effectLst/>
                <a:uLnTx/>
                <a:uFillTx/>
                <a:latin typeface="Arial" panose="020B0604020202020204" pitchFamily="34" charset="0"/>
                <a:ea typeface="+mj-ea"/>
                <a:cs typeface="+mj-cs"/>
              </a:rPr>
              <a:t> Proper Flare and</a:t>
            </a:r>
          </a:p>
          <a:p>
            <a:pPr marL="0" marR="0" lvl="0" indent="0" defTabSz="914400" rtl="0" eaLnBrk="1" fontAlgn="base" latinLnBrk="0" hangingPunct="1">
              <a:lnSpc>
                <a:spcPct val="100000"/>
              </a:lnSpc>
              <a:spcBef>
                <a:spcPct val="0"/>
              </a:spcBef>
              <a:spcAft>
                <a:spcPct val="0"/>
              </a:spcAft>
              <a:buClrTx/>
              <a:buSzTx/>
              <a:buFontTx/>
              <a:buNone/>
              <a:tabLst/>
              <a:defRPr/>
            </a:pPr>
            <a:r>
              <a:rPr kumimoji="0" lang="en-US" sz="3600" b="1" u="none" strike="noStrike" kern="0" cap="none" spc="0" normalizeH="0" noProof="0" dirty="0">
                <a:ln>
                  <a:noFill/>
                </a:ln>
                <a:solidFill>
                  <a:srgbClr val="00ACA1"/>
                </a:solidFill>
                <a:effectLst/>
                <a:uLnTx/>
                <a:uFillTx/>
                <a:latin typeface="Arial" panose="020B0604020202020204" pitchFamily="34" charset="0"/>
                <a:ea typeface="+mj-ea"/>
                <a:cs typeface="+mj-cs"/>
              </a:rPr>
              <a:t>Blunt End Shielding</a:t>
            </a:r>
            <a:endParaRPr kumimoji="0" lang="en-US" sz="3600" b="1" u="none" strike="noStrike" kern="0" cap="none" spc="0" normalizeH="0" baseline="0" noProof="0" dirty="0">
              <a:ln>
                <a:noFill/>
              </a:ln>
              <a:solidFill>
                <a:srgbClr val="00ACA1"/>
              </a:solidFill>
              <a:effectLst/>
              <a:uLnTx/>
              <a:uFillTx/>
              <a:latin typeface="Arial" panose="020B0604020202020204" pitchFamily="34" charset="0"/>
              <a:ea typeface="+mj-ea"/>
              <a:cs typeface="+mj-cs"/>
            </a:endParaRPr>
          </a:p>
        </p:txBody>
      </p:sp>
      <p:sp>
        <p:nvSpPr>
          <p:cNvPr id="2" name="Google Shape;74;p1">
            <a:extLst>
              <a:ext uri="{FF2B5EF4-FFF2-40B4-BE49-F238E27FC236}">
                <a16:creationId xmlns:a16="http://schemas.microsoft.com/office/drawing/2014/main" id="{D3A4190F-376E-BFEB-9235-E12A5CED9776}"/>
              </a:ext>
            </a:extLst>
          </p:cNvPr>
          <p:cNvSpPr/>
          <p:nvPr/>
        </p:nvSpPr>
        <p:spPr>
          <a:xfrm>
            <a:off x="8001000" y="5960801"/>
            <a:ext cx="1625009" cy="23079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dirty="0">
                <a:latin typeface="Arial" panose="020B0604020202020204" pitchFamily="34" charset="0"/>
                <a:ea typeface="Open Sans"/>
                <a:cs typeface="Arial" panose="020B0604020202020204" pitchFamily="34" charset="0"/>
                <a:sym typeface="Open Sans"/>
              </a:rPr>
              <a:t>Image: ATSSA</a:t>
            </a:r>
            <a:endParaRPr sz="900" dirty="0">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2413396718"/>
      </p:ext>
    </p:extLst>
  </p:cSld>
  <p:clrMapOvr>
    <a:masterClrMapping/>
  </p:clrMapOvr>
</p:sld>
</file>

<file path=ppt/slides/slide16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3730" name="Rectangle 2"/>
          <p:cNvSpPr>
            <a:spLocks noGrp="1" noChangeArrowheads="1"/>
          </p:cNvSpPr>
          <p:nvPr>
            <p:ph type="title" idx="4294967295"/>
          </p:nvPr>
        </p:nvSpPr>
        <p:spPr bwMode="auto">
          <a:xfrm>
            <a:off x="457200" y="0"/>
            <a:ext cx="8686800" cy="1447800"/>
          </a:xfrm>
          <a:prstGeom prst="rect">
            <a:avLst/>
          </a:prstGeom>
          <a:noFill/>
          <a:ln>
            <a:miter lim="800000"/>
            <a:headEnd/>
            <a:tailEnd/>
          </a:ln>
        </p:spPr>
        <p:txBody>
          <a:bodyPr anchor="ctr">
            <a:normAutofit/>
          </a:bodyPr>
          <a:lstStyle/>
          <a:p>
            <a:pPr eaLnBrk="1" hangingPunct="1"/>
            <a:r>
              <a:rPr lang="en-US" dirty="0"/>
              <a:t>The Blunt End of a</a:t>
            </a:r>
            <a:br>
              <a:rPr lang="en-US" dirty="0"/>
            </a:br>
            <a:r>
              <a:rPr lang="en-US" dirty="0"/>
              <a:t>Barrier is a Hazard!</a:t>
            </a:r>
          </a:p>
        </p:txBody>
      </p:sp>
      <p:sp>
        <p:nvSpPr>
          <p:cNvPr id="73731" name="Rectangle 3"/>
          <p:cNvSpPr>
            <a:spLocks noGrp="1" noChangeArrowheads="1"/>
          </p:cNvSpPr>
          <p:nvPr>
            <p:ph type="body" idx="1"/>
          </p:nvPr>
        </p:nvSpPr>
        <p:spPr>
          <a:xfrm>
            <a:off x="304800" y="1759971"/>
            <a:ext cx="8686800" cy="3276600"/>
          </a:xfrm>
        </p:spPr>
        <p:txBody>
          <a:bodyPr/>
          <a:lstStyle/>
          <a:p>
            <a:pPr eaLnBrk="1" hangingPunct="1">
              <a:lnSpc>
                <a:spcPct val="110000"/>
              </a:lnSpc>
            </a:pPr>
            <a:endParaRPr lang="en-US" u="sng" dirty="0"/>
          </a:p>
          <a:p>
            <a:pPr eaLnBrk="1" hangingPunct="1"/>
            <a:endParaRPr lang="en-US" sz="2800" dirty="0"/>
          </a:p>
          <a:p>
            <a:pPr eaLnBrk="1" hangingPunct="1"/>
            <a:endParaRPr lang="en-US" sz="2800" dirty="0"/>
          </a:p>
          <a:p>
            <a:pPr eaLnBrk="1" hangingPunct="1"/>
            <a:endParaRPr lang="en-US" sz="2800" dirty="0"/>
          </a:p>
        </p:txBody>
      </p:sp>
      <p:sp>
        <p:nvSpPr>
          <p:cNvPr id="73732" name="Rectangle 4"/>
          <p:cNvSpPr>
            <a:spLocks noChangeArrowheads="1"/>
          </p:cNvSpPr>
          <p:nvPr/>
        </p:nvSpPr>
        <p:spPr bwMode="auto">
          <a:xfrm>
            <a:off x="304800" y="1344100"/>
            <a:ext cx="3200400" cy="3463871"/>
          </a:xfrm>
          <a:prstGeom prst="rect">
            <a:avLst/>
          </a:prstGeom>
          <a:noFill/>
          <a:ln w="9525">
            <a:noFill/>
            <a:miter lim="800000"/>
            <a:headEnd/>
            <a:tailEnd/>
          </a:ln>
        </p:spPr>
        <p:txBody>
          <a:bodyPr/>
          <a:lstStyle/>
          <a:p>
            <a:pPr marL="342900" indent="-342900">
              <a:spcBef>
                <a:spcPct val="20000"/>
              </a:spcBef>
              <a:buSzPct val="90000"/>
              <a:buFont typeface="Wingdings" pitchFamily="2" charset="2"/>
              <a:buChar char="§"/>
            </a:pPr>
            <a:r>
              <a:rPr lang="en-US" sz="2800" dirty="0">
                <a:latin typeface="Arial" panose="020B0604020202020204" pitchFamily="34" charset="0"/>
              </a:rPr>
              <a:t>Shield with:</a:t>
            </a:r>
          </a:p>
          <a:p>
            <a:pPr marL="742950" lvl="1" indent="-285750">
              <a:spcBef>
                <a:spcPct val="20000"/>
              </a:spcBef>
              <a:buSzPct val="90000"/>
              <a:buFont typeface="Wingdings" pitchFamily="2" charset="2"/>
              <a:buChar char="§"/>
            </a:pPr>
            <a:r>
              <a:rPr lang="en-US" sz="2800" dirty="0">
                <a:latin typeface="Arial" panose="020B0604020202020204" pitchFamily="34" charset="0"/>
              </a:rPr>
              <a:t>Flare and/or</a:t>
            </a:r>
          </a:p>
          <a:p>
            <a:pPr marL="742950" lvl="1" indent="-285750">
              <a:spcBef>
                <a:spcPct val="20000"/>
              </a:spcBef>
              <a:buSzPct val="90000"/>
              <a:buFont typeface="Wingdings" pitchFamily="2" charset="2"/>
              <a:buChar char="§"/>
            </a:pPr>
            <a:r>
              <a:rPr lang="en-US" sz="2800" dirty="0">
                <a:latin typeface="Arial" panose="020B0604020202020204" pitchFamily="34" charset="0"/>
              </a:rPr>
              <a:t>Crash cushion</a:t>
            </a:r>
          </a:p>
          <a:p>
            <a:pPr marL="742950" lvl="1" indent="-285750">
              <a:spcBef>
                <a:spcPct val="20000"/>
              </a:spcBef>
              <a:buSzPct val="90000"/>
              <a:buFont typeface="Wingdings" pitchFamily="2" charset="2"/>
              <a:buChar char="§"/>
            </a:pPr>
            <a:r>
              <a:rPr lang="en-US" sz="2800" dirty="0">
                <a:latin typeface="Arial" panose="020B0604020202020204" pitchFamily="34" charset="0"/>
              </a:rPr>
              <a:t>Bury into the cut slope</a:t>
            </a:r>
          </a:p>
        </p:txBody>
      </p:sp>
      <p:pic>
        <p:nvPicPr>
          <p:cNvPr id="73733" name="Picture 5" descr="Example of a car crashed into a blunt end"/>
          <p:cNvPicPr>
            <a:picLocks noChangeAspect="1" noChangeArrowheads="1"/>
          </p:cNvPicPr>
          <p:nvPr/>
        </p:nvPicPr>
        <p:blipFill>
          <a:blip r:embed="rId3" cstate="print">
            <a:lum bright="-10000" contrast="10000"/>
          </a:blip>
          <a:srcRect t="13965" r="5357" b="14215"/>
          <a:stretch>
            <a:fillRect/>
          </a:stretch>
        </p:blipFill>
        <p:spPr bwMode="auto">
          <a:xfrm>
            <a:off x="3452479" y="1447800"/>
            <a:ext cx="5197358" cy="3529549"/>
          </a:xfrm>
          <a:prstGeom prst="rect">
            <a:avLst/>
          </a:prstGeom>
          <a:noFill/>
          <a:ln w="76200">
            <a:solidFill>
              <a:srgbClr val="FF6600"/>
            </a:solidFill>
            <a:miter lim="800000"/>
            <a:headEnd type="none" w="sm" len="sm"/>
            <a:tailEnd type="none" w="sm" len="sm"/>
          </a:ln>
        </p:spPr>
      </p:pic>
      <p:sp>
        <p:nvSpPr>
          <p:cNvPr id="7" name="Rectangle 2"/>
          <p:cNvSpPr txBox="1">
            <a:spLocks noChangeArrowheads="1"/>
          </p:cNvSpPr>
          <p:nvPr/>
        </p:nvSpPr>
        <p:spPr bwMode="auto">
          <a:xfrm>
            <a:off x="0" y="5223842"/>
            <a:ext cx="9144000" cy="1634158"/>
          </a:xfrm>
          <a:prstGeom prst="rect">
            <a:avLst/>
          </a:prstGeom>
          <a:solidFill>
            <a:schemeClr val="bg1"/>
          </a:solidFill>
          <a:ln w="9525">
            <a:noFill/>
            <a:miter lim="800000"/>
            <a:headEnd/>
            <a:tailEnd/>
          </a:ln>
          <a:effectLst>
            <a:outerShdw dist="28398" dir="3806097" algn="ctr" rotWithShape="0">
              <a:schemeClr val="tx2"/>
            </a:outerShdw>
          </a:effectLst>
        </p:spPr>
        <p:txBody>
          <a:bodyPr anchor="t"/>
          <a:lstStyle/>
          <a:p>
            <a:pPr algn="ctr">
              <a:defRPr/>
            </a:pPr>
            <a:r>
              <a:rPr lang="en-US" sz="2800" b="1" kern="0" dirty="0">
                <a:latin typeface="Arial" panose="020B0604020202020204" pitchFamily="34" charset="0"/>
                <a:ea typeface="+mj-ea"/>
                <a:cs typeface="+mj-cs"/>
              </a:rPr>
              <a:t>“All upstream leading ends that are present shall be appropriately flared or protected with properly installed and maintained crashworthy cushions.”</a:t>
            </a:r>
          </a:p>
        </p:txBody>
      </p:sp>
      <p:sp>
        <p:nvSpPr>
          <p:cNvPr id="2" name="Google Shape;74;p1">
            <a:extLst>
              <a:ext uri="{FF2B5EF4-FFF2-40B4-BE49-F238E27FC236}">
                <a16:creationId xmlns:a16="http://schemas.microsoft.com/office/drawing/2014/main" id="{FD014723-E671-5712-667A-8B9661C935E5}"/>
              </a:ext>
            </a:extLst>
          </p:cNvPr>
          <p:cNvSpPr/>
          <p:nvPr/>
        </p:nvSpPr>
        <p:spPr>
          <a:xfrm>
            <a:off x="7837332" y="5067744"/>
            <a:ext cx="1625009" cy="23079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dirty="0">
                <a:latin typeface="Arial" panose="020B0604020202020204" pitchFamily="34" charset="0"/>
                <a:ea typeface="Open Sans"/>
                <a:cs typeface="Arial" panose="020B0604020202020204" pitchFamily="34" charset="0"/>
                <a:sym typeface="Open Sans"/>
              </a:rPr>
              <a:t>Image: FHWA</a:t>
            </a:r>
            <a:endParaRPr sz="900" dirty="0">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3766799465"/>
      </p:ext>
    </p:extLst>
  </p:cSld>
  <p:clrMapOvr>
    <a:masterClrMapping/>
  </p:clrMapOvr>
  <p:transition/>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4754" name="Picture 6" descr="Barrier blunt end on side of a ramp unprotected"/>
          <p:cNvPicPr>
            <a:picLocks noChangeAspect="1" noChangeArrowheads="1"/>
          </p:cNvPicPr>
          <p:nvPr/>
        </p:nvPicPr>
        <p:blipFill rotWithShape="1">
          <a:blip r:embed="rId3" cstate="print"/>
          <a:srcRect b="6262"/>
          <a:stretch/>
        </p:blipFill>
        <p:spPr bwMode="auto">
          <a:xfrm>
            <a:off x="0" y="1086469"/>
            <a:ext cx="9212263" cy="4857131"/>
          </a:xfrm>
          <a:prstGeom prst="rect">
            <a:avLst/>
          </a:prstGeom>
          <a:noFill/>
          <a:ln w="9525">
            <a:noFill/>
            <a:miter lim="800000"/>
            <a:headEnd/>
            <a:tailEnd/>
          </a:ln>
        </p:spPr>
      </p:pic>
      <p:sp>
        <p:nvSpPr>
          <p:cNvPr id="74755" name="Rectangle 2"/>
          <p:cNvSpPr>
            <a:spLocks noGrp="1" noChangeArrowheads="1"/>
          </p:cNvSpPr>
          <p:nvPr>
            <p:ph type="title" idx="4294967295"/>
          </p:nvPr>
        </p:nvSpPr>
        <p:spPr bwMode="auto">
          <a:xfrm>
            <a:off x="304800" y="0"/>
            <a:ext cx="8839200" cy="1086469"/>
          </a:xfrm>
          <a:prstGeom prst="rect">
            <a:avLst/>
          </a:prstGeom>
          <a:noFill/>
          <a:ln>
            <a:miter lim="800000"/>
            <a:headEnd/>
            <a:tailEnd/>
          </a:ln>
        </p:spPr>
        <p:txBody>
          <a:bodyPr anchor="ctr">
            <a:normAutofit/>
          </a:bodyPr>
          <a:lstStyle/>
          <a:p>
            <a:pPr eaLnBrk="1" hangingPunct="1"/>
            <a:r>
              <a:rPr lang="en-US" dirty="0"/>
              <a:t>The Blunt End of a Barrier is a Hazard!</a:t>
            </a:r>
          </a:p>
        </p:txBody>
      </p:sp>
      <p:sp>
        <p:nvSpPr>
          <p:cNvPr id="74756" name="AutoShape 3" descr="No sign"/>
          <p:cNvSpPr>
            <a:spLocks noChangeArrowheads="1"/>
          </p:cNvSpPr>
          <p:nvPr/>
        </p:nvSpPr>
        <p:spPr bwMode="auto">
          <a:xfrm>
            <a:off x="7391400" y="4313904"/>
            <a:ext cx="1295400" cy="1143000"/>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7401" y="15493"/>
                </a:moveTo>
                <a:cubicBezTo>
                  <a:pt x="18376" y="14122"/>
                  <a:pt x="18900" y="12482"/>
                  <a:pt x="18900" y="10800"/>
                </a:cubicBezTo>
                <a:cubicBezTo>
                  <a:pt x="18900" y="6326"/>
                  <a:pt x="15273" y="2700"/>
                  <a:pt x="10800" y="2700"/>
                </a:cubicBezTo>
                <a:cubicBezTo>
                  <a:pt x="9117" y="2699"/>
                  <a:pt x="7477" y="3223"/>
                  <a:pt x="6106" y="4198"/>
                </a:cubicBezTo>
                <a:close/>
                <a:moveTo>
                  <a:pt x="4198" y="6106"/>
                </a:moveTo>
                <a:cubicBezTo>
                  <a:pt x="3223" y="7477"/>
                  <a:pt x="2700" y="9117"/>
                  <a:pt x="2700" y="10799"/>
                </a:cubicBezTo>
                <a:cubicBezTo>
                  <a:pt x="2700" y="15273"/>
                  <a:pt x="6326" y="18900"/>
                  <a:pt x="10800" y="18900"/>
                </a:cubicBezTo>
                <a:cubicBezTo>
                  <a:pt x="12482" y="18900"/>
                  <a:pt x="14122" y="18376"/>
                  <a:pt x="15493" y="17401"/>
                </a:cubicBezTo>
                <a:close/>
              </a:path>
            </a:pathLst>
          </a:custGeom>
          <a:solidFill>
            <a:srgbClr val="FF3300"/>
          </a:solidFill>
          <a:ln w="9525">
            <a:solidFill>
              <a:schemeClr val="tx1"/>
            </a:solidFill>
            <a:miter lim="800000"/>
            <a:headEnd/>
            <a:tailEnd/>
          </a:ln>
        </p:spPr>
        <p:txBody>
          <a:bodyPr wrap="none" anchor="ctr"/>
          <a:lstStyle/>
          <a:p>
            <a:endParaRPr lang="en-US" dirty="0">
              <a:latin typeface="Arial" panose="020B0604020202020204" pitchFamily="34" charset="0"/>
            </a:endParaRPr>
          </a:p>
        </p:txBody>
      </p:sp>
      <p:sp>
        <p:nvSpPr>
          <p:cNvPr id="7" name="AutoShape 5" descr="Blunt end!"/>
          <p:cNvSpPr>
            <a:spLocks noChangeArrowheads="1"/>
          </p:cNvSpPr>
          <p:nvPr/>
        </p:nvSpPr>
        <p:spPr bwMode="auto">
          <a:xfrm>
            <a:off x="304800" y="5002164"/>
            <a:ext cx="2209800" cy="685800"/>
          </a:xfrm>
          <a:prstGeom prst="wedgeRectCallout">
            <a:avLst>
              <a:gd name="adj1" fmla="val 214037"/>
              <a:gd name="adj2" fmla="val -89880"/>
            </a:avLst>
          </a:prstGeom>
          <a:solidFill>
            <a:schemeClr val="bg1"/>
          </a:solidFill>
          <a:ln w="38100">
            <a:solidFill>
              <a:srgbClr val="CC3300"/>
            </a:solidFill>
            <a:miter lim="800000"/>
            <a:headEnd/>
            <a:tailEnd/>
          </a:ln>
        </p:spPr>
        <p:txBody>
          <a:bodyPr/>
          <a:lstStyle/>
          <a:p>
            <a:pPr algn="ctr"/>
            <a:r>
              <a:rPr lang="en-US" sz="3200" b="1" dirty="0">
                <a:latin typeface="Arial" panose="020B0604020202020204" pitchFamily="34" charset="0"/>
              </a:rPr>
              <a:t>Blunt end!</a:t>
            </a:r>
          </a:p>
        </p:txBody>
      </p:sp>
      <p:sp>
        <p:nvSpPr>
          <p:cNvPr id="2" name="Google Shape;74;p1">
            <a:extLst>
              <a:ext uri="{FF2B5EF4-FFF2-40B4-BE49-F238E27FC236}">
                <a16:creationId xmlns:a16="http://schemas.microsoft.com/office/drawing/2014/main" id="{99B02D9D-DE6B-BA41-BA1F-515D72E2F9D0}"/>
              </a:ext>
            </a:extLst>
          </p:cNvPr>
          <p:cNvSpPr/>
          <p:nvPr/>
        </p:nvSpPr>
        <p:spPr>
          <a:xfrm>
            <a:off x="8153400" y="5906730"/>
            <a:ext cx="1625009" cy="23079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dirty="0">
                <a:latin typeface="Arial" panose="020B0604020202020204" pitchFamily="34" charset="0"/>
                <a:ea typeface="Open Sans"/>
                <a:cs typeface="Arial" panose="020B0604020202020204" pitchFamily="34" charset="0"/>
                <a:sym typeface="Open Sans"/>
              </a:rPr>
              <a:t>Image: ATSSA</a:t>
            </a:r>
            <a:endParaRPr sz="900" dirty="0">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28540038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5778" name="Picture 6" descr="diagram from MUTCD showing 20 to 1 flare rate for barrier transition segment and attenuator on blunt end"/>
          <p:cNvPicPr>
            <a:picLocks noChangeAspect="1" noChangeArrowheads="1"/>
          </p:cNvPicPr>
          <p:nvPr/>
        </p:nvPicPr>
        <p:blipFill>
          <a:blip r:embed="rId3" cstate="print"/>
          <a:srcRect t="20840" r="25000" b="13345"/>
          <a:stretch>
            <a:fillRect/>
          </a:stretch>
        </p:blipFill>
        <p:spPr bwMode="auto">
          <a:xfrm>
            <a:off x="5813246" y="767328"/>
            <a:ext cx="2971800" cy="4572000"/>
          </a:xfrm>
          <a:prstGeom prst="rect">
            <a:avLst/>
          </a:prstGeom>
          <a:noFill/>
          <a:ln w="9525">
            <a:noFill/>
            <a:miter lim="800000"/>
            <a:headEnd/>
            <a:tailEnd/>
          </a:ln>
        </p:spPr>
      </p:pic>
      <p:sp>
        <p:nvSpPr>
          <p:cNvPr id="75779" name="Rectangle 3"/>
          <p:cNvSpPr>
            <a:spLocks noGrp="1" noChangeArrowheads="1"/>
          </p:cNvSpPr>
          <p:nvPr>
            <p:ph type="title" idx="4294967295"/>
          </p:nvPr>
        </p:nvSpPr>
        <p:spPr bwMode="auto">
          <a:xfrm>
            <a:off x="457200" y="304799"/>
            <a:ext cx="3984446" cy="1143001"/>
          </a:xfrm>
          <a:prstGeom prst="rect">
            <a:avLst/>
          </a:prstGeom>
          <a:noFill/>
          <a:ln>
            <a:miter lim="800000"/>
            <a:headEnd/>
            <a:tailEnd/>
          </a:ln>
        </p:spPr>
        <p:txBody>
          <a:bodyPr anchor="ctr">
            <a:noAutofit/>
          </a:bodyPr>
          <a:lstStyle/>
          <a:p>
            <a:pPr eaLnBrk="1" hangingPunct="1"/>
            <a:r>
              <a:rPr lang="en-US" dirty="0"/>
              <a:t>Barrier Flare Ratio</a:t>
            </a:r>
          </a:p>
        </p:txBody>
      </p:sp>
      <p:sp>
        <p:nvSpPr>
          <p:cNvPr id="75780" name="Rectangle 4"/>
          <p:cNvSpPr>
            <a:spLocks noGrp="1" noChangeArrowheads="1"/>
          </p:cNvSpPr>
          <p:nvPr>
            <p:ph type="body" idx="1"/>
          </p:nvPr>
        </p:nvSpPr>
        <p:spPr>
          <a:xfrm>
            <a:off x="302953" y="1993392"/>
            <a:ext cx="3927529" cy="4648200"/>
          </a:xfrm>
        </p:spPr>
        <p:txBody>
          <a:bodyPr/>
          <a:lstStyle/>
          <a:p>
            <a:pPr eaLnBrk="1" hangingPunct="1">
              <a:lnSpc>
                <a:spcPct val="90000"/>
              </a:lnSpc>
            </a:pPr>
            <a:r>
              <a:rPr lang="en-US" dirty="0"/>
              <a:t>Not parallel to the edge of the traveled way</a:t>
            </a:r>
          </a:p>
          <a:p>
            <a:pPr lvl="1" eaLnBrk="1" hangingPunct="1">
              <a:lnSpc>
                <a:spcPct val="90000"/>
              </a:lnSpc>
            </a:pPr>
            <a:r>
              <a:rPr lang="en-US" dirty="0"/>
              <a:t>Angled</a:t>
            </a:r>
          </a:p>
          <a:p>
            <a:pPr eaLnBrk="1" hangingPunct="1">
              <a:lnSpc>
                <a:spcPct val="90000"/>
              </a:lnSpc>
            </a:pPr>
            <a:r>
              <a:rPr lang="en-US" dirty="0"/>
              <a:t>Depends on speed</a:t>
            </a:r>
          </a:p>
          <a:p>
            <a:pPr lvl="1" eaLnBrk="1" hangingPunct="1">
              <a:lnSpc>
                <a:spcPct val="90000"/>
              </a:lnSpc>
            </a:pPr>
            <a:r>
              <a:rPr lang="en-US" dirty="0"/>
              <a:t>Typically 16:1 to 20:1 flare for freeways</a:t>
            </a:r>
          </a:p>
        </p:txBody>
      </p:sp>
      <p:sp>
        <p:nvSpPr>
          <p:cNvPr id="75781" name="Text Box 5"/>
          <p:cNvSpPr txBox="1">
            <a:spLocks noChangeArrowheads="1"/>
          </p:cNvSpPr>
          <p:nvPr/>
        </p:nvSpPr>
        <p:spPr bwMode="auto">
          <a:xfrm>
            <a:off x="7012980" y="4252995"/>
            <a:ext cx="441146" cy="646331"/>
          </a:xfrm>
          <a:prstGeom prst="rect">
            <a:avLst/>
          </a:prstGeom>
          <a:noFill/>
          <a:ln w="9525">
            <a:noFill/>
            <a:miter lim="800000"/>
            <a:headEnd/>
            <a:tailEnd/>
          </a:ln>
        </p:spPr>
        <p:txBody>
          <a:bodyPr wrap="none">
            <a:spAutoFit/>
          </a:bodyPr>
          <a:lstStyle/>
          <a:p>
            <a:r>
              <a:rPr lang="en-US" sz="3600" b="1" dirty="0">
                <a:solidFill>
                  <a:srgbClr val="000000"/>
                </a:solidFill>
                <a:latin typeface="Arial" panose="020B0604020202020204" pitchFamily="34" charset="0"/>
              </a:rPr>
              <a:t>1</a:t>
            </a:r>
          </a:p>
        </p:txBody>
      </p:sp>
      <p:sp>
        <p:nvSpPr>
          <p:cNvPr id="75782" name="Text Box 6"/>
          <p:cNvSpPr txBox="1">
            <a:spLocks noChangeArrowheads="1"/>
          </p:cNvSpPr>
          <p:nvPr/>
        </p:nvSpPr>
        <p:spPr bwMode="auto">
          <a:xfrm>
            <a:off x="5764074" y="3109995"/>
            <a:ext cx="697627" cy="646331"/>
          </a:xfrm>
          <a:prstGeom prst="rect">
            <a:avLst/>
          </a:prstGeom>
          <a:noFill/>
          <a:ln w="9525">
            <a:noFill/>
            <a:miter lim="800000"/>
            <a:headEnd/>
            <a:tailEnd/>
          </a:ln>
        </p:spPr>
        <p:txBody>
          <a:bodyPr wrap="none">
            <a:spAutoFit/>
          </a:bodyPr>
          <a:lstStyle/>
          <a:p>
            <a:r>
              <a:rPr lang="en-US" sz="3600" b="1" dirty="0">
                <a:solidFill>
                  <a:srgbClr val="000000"/>
                </a:solidFill>
                <a:latin typeface="Arial" panose="020B0604020202020204" pitchFamily="34" charset="0"/>
              </a:rPr>
              <a:t>20</a:t>
            </a:r>
          </a:p>
        </p:txBody>
      </p:sp>
      <p:sp>
        <p:nvSpPr>
          <p:cNvPr id="75783" name="AutoShape 7"/>
          <p:cNvSpPr>
            <a:spLocks noChangeArrowheads="1"/>
          </p:cNvSpPr>
          <p:nvPr/>
        </p:nvSpPr>
        <p:spPr bwMode="auto">
          <a:xfrm>
            <a:off x="6575246" y="2570863"/>
            <a:ext cx="1447800" cy="1524000"/>
          </a:xfrm>
          <a:prstGeom prst="rtTriangle">
            <a:avLst/>
          </a:prstGeom>
          <a:solidFill>
            <a:srgbClr val="FFFF00"/>
          </a:solidFill>
          <a:ln w="9525">
            <a:solidFill>
              <a:schemeClr val="tx1"/>
            </a:solidFill>
            <a:miter lim="800000"/>
            <a:headEnd/>
            <a:tailEnd/>
          </a:ln>
        </p:spPr>
        <p:txBody>
          <a:bodyPr wrap="none" anchor="ctr"/>
          <a:lstStyle/>
          <a:p>
            <a:endParaRPr lang="en-US" dirty="0">
              <a:latin typeface="Arial" panose="020B0604020202020204" pitchFamily="34" charset="0"/>
            </a:endParaRPr>
          </a:p>
        </p:txBody>
      </p:sp>
      <p:sp>
        <p:nvSpPr>
          <p:cNvPr id="267272" name="AutoShape 8" descr="“Break point”&#10;(“flare-tangent” point) is considered a hazard&#10;"/>
          <p:cNvSpPr>
            <a:spLocks noChangeArrowheads="1"/>
          </p:cNvSpPr>
          <p:nvPr/>
        </p:nvSpPr>
        <p:spPr bwMode="auto">
          <a:xfrm>
            <a:off x="4661336" y="284136"/>
            <a:ext cx="4393327" cy="1238856"/>
          </a:xfrm>
          <a:prstGeom prst="wedgeRectCallout">
            <a:avLst>
              <a:gd name="adj1" fmla="val 2034"/>
              <a:gd name="adj2" fmla="val 133613"/>
            </a:avLst>
          </a:prstGeom>
          <a:solidFill>
            <a:schemeClr val="bg1"/>
          </a:solidFill>
          <a:ln w="38100">
            <a:solidFill>
              <a:srgbClr val="CC3300"/>
            </a:solidFill>
            <a:miter lim="800000"/>
            <a:headEnd/>
            <a:tailEnd/>
          </a:ln>
        </p:spPr>
        <p:txBody>
          <a:bodyPr/>
          <a:lstStyle/>
          <a:p>
            <a:pPr algn="ctr"/>
            <a:r>
              <a:rPr lang="en-US" sz="2400" b="1" dirty="0">
                <a:latin typeface="Arial" panose="020B0604020202020204" pitchFamily="34" charset="0"/>
              </a:rPr>
              <a:t>“Break point”</a:t>
            </a:r>
          </a:p>
          <a:p>
            <a:pPr algn="ctr"/>
            <a:r>
              <a:rPr lang="en-US" sz="2400" b="1" dirty="0">
                <a:latin typeface="Arial" panose="020B0604020202020204" pitchFamily="34" charset="0"/>
              </a:rPr>
              <a:t>(“flare-tangent” point) is considered a hazard</a:t>
            </a:r>
          </a:p>
        </p:txBody>
      </p:sp>
      <p:sp>
        <p:nvSpPr>
          <p:cNvPr id="2" name="Google Shape;74;p1">
            <a:extLst>
              <a:ext uri="{FF2B5EF4-FFF2-40B4-BE49-F238E27FC236}">
                <a16:creationId xmlns:a16="http://schemas.microsoft.com/office/drawing/2014/main" id="{529DC82E-9340-1A42-F329-EC72A6869FE6}"/>
              </a:ext>
            </a:extLst>
          </p:cNvPr>
          <p:cNvSpPr/>
          <p:nvPr/>
        </p:nvSpPr>
        <p:spPr>
          <a:xfrm>
            <a:off x="7848600" y="5557092"/>
            <a:ext cx="1625009" cy="23079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dirty="0">
                <a:latin typeface="Arial" panose="020B0604020202020204" pitchFamily="34" charset="0"/>
                <a:ea typeface="Open Sans"/>
                <a:cs typeface="Arial" panose="020B0604020202020204" pitchFamily="34" charset="0"/>
                <a:sym typeface="Open Sans"/>
              </a:rPr>
              <a:t>Image: FHWA</a:t>
            </a:r>
            <a:endParaRPr sz="900" dirty="0">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3854011516"/>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267272"/>
                                        </p:tgtEl>
                                        <p:attrNameLst>
                                          <p:attrName>style.visibility</p:attrName>
                                        </p:attrNameLst>
                                      </p:cBhvr>
                                      <p:to>
                                        <p:strVal val="visible"/>
                                      </p:to>
                                    </p:set>
                                    <p:anim calcmode="lin" valueType="num">
                                      <p:cBhvr additive="base">
                                        <p:cTn id="7" dur="500" fill="hold"/>
                                        <p:tgtEl>
                                          <p:spTgt spid="267272"/>
                                        </p:tgtEl>
                                        <p:attrNameLst>
                                          <p:attrName>ppt_x</p:attrName>
                                        </p:attrNameLst>
                                      </p:cBhvr>
                                      <p:tavLst>
                                        <p:tav tm="0">
                                          <p:val>
                                            <p:strVal val="#ppt_x"/>
                                          </p:val>
                                        </p:tav>
                                        <p:tav tm="100000">
                                          <p:val>
                                            <p:strVal val="#ppt_x"/>
                                          </p:val>
                                        </p:tav>
                                      </p:tavLst>
                                    </p:anim>
                                    <p:anim calcmode="lin" valueType="num">
                                      <p:cBhvr additive="base">
                                        <p:cTn id="8" dur="500" fill="hold"/>
                                        <p:tgtEl>
                                          <p:spTgt spid="26727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7272" grpId="0" animBg="1"/>
    </p:bldLst>
  </p:timing>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nvGraphicFramePr>
        <p:xfrm>
          <a:off x="609600" y="1071967"/>
          <a:ext cx="7848600" cy="4145280"/>
        </p:xfrm>
        <a:graphic>
          <a:graphicData uri="http://schemas.openxmlformats.org/drawingml/2006/table">
            <a:tbl>
              <a:tblPr firstRow="1" bandRow="1">
                <a:tableStyleId>{5C22544A-7EE6-4342-B048-85BDC9FD1C3A}</a:tableStyleId>
              </a:tblPr>
              <a:tblGrid>
                <a:gridCol w="4644325">
                  <a:extLst>
                    <a:ext uri="{9D8B030D-6E8A-4147-A177-3AD203B41FA5}">
                      <a16:colId xmlns:a16="http://schemas.microsoft.com/office/drawing/2014/main" val="20000"/>
                    </a:ext>
                  </a:extLst>
                </a:gridCol>
                <a:gridCol w="3204275">
                  <a:extLst>
                    <a:ext uri="{9D8B030D-6E8A-4147-A177-3AD203B41FA5}">
                      <a16:colId xmlns:a16="http://schemas.microsoft.com/office/drawing/2014/main" val="20001"/>
                    </a:ext>
                  </a:extLst>
                </a:gridCol>
              </a:tblGrid>
              <a:tr h="370840">
                <a:tc>
                  <a:txBody>
                    <a:bodyPr/>
                    <a:lstStyle/>
                    <a:p>
                      <a:pPr algn="ctr"/>
                      <a:r>
                        <a:rPr lang="en-US" sz="2800" dirty="0">
                          <a:solidFill>
                            <a:schemeClr val="tx1"/>
                          </a:solidFill>
                          <a:latin typeface="Arial" panose="020B0604020202020204" pitchFamily="34" charset="0"/>
                          <a:cs typeface="Arial" panose="020B0604020202020204" pitchFamily="34" charset="0"/>
                        </a:rPr>
                        <a:t>Design </a:t>
                      </a:r>
                      <a:r>
                        <a:rPr lang="en-US" sz="2800" baseline="0" dirty="0">
                          <a:solidFill>
                            <a:schemeClr val="tx1"/>
                          </a:solidFill>
                          <a:latin typeface="Arial" panose="020B0604020202020204" pitchFamily="34" charset="0"/>
                          <a:cs typeface="Arial" panose="020B0604020202020204" pitchFamily="34" charset="0"/>
                        </a:rPr>
                        <a:t> Speed (mph)</a:t>
                      </a:r>
                      <a:endParaRPr lang="en-US" sz="2800" dirty="0">
                        <a:solidFill>
                          <a:schemeClr val="tx1"/>
                        </a:solidFill>
                        <a:latin typeface="Arial" panose="020B0604020202020204" pitchFamily="34" charset="0"/>
                        <a:cs typeface="Arial" panose="020B0604020202020204" pitchFamily="34" charset="0"/>
                      </a:endParaRPr>
                    </a:p>
                  </a:txBody>
                  <a:tcPr>
                    <a:solidFill>
                      <a:srgbClr val="FFFF99"/>
                    </a:solidFill>
                  </a:tcPr>
                </a:tc>
                <a:tc>
                  <a:txBody>
                    <a:bodyPr/>
                    <a:lstStyle/>
                    <a:p>
                      <a:pPr algn="ctr"/>
                      <a:r>
                        <a:rPr lang="en-US" sz="2800" dirty="0">
                          <a:solidFill>
                            <a:schemeClr val="tx1"/>
                          </a:solidFill>
                          <a:latin typeface="Arial" panose="020B0604020202020204" pitchFamily="34" charset="0"/>
                          <a:cs typeface="Arial" panose="020B0604020202020204" pitchFamily="34" charset="0"/>
                        </a:rPr>
                        <a:t>Flare Rate</a:t>
                      </a:r>
                    </a:p>
                  </a:txBody>
                  <a:tcPr>
                    <a:solidFill>
                      <a:srgbClr val="FFFF99"/>
                    </a:solidFill>
                  </a:tcPr>
                </a:tc>
                <a:extLst>
                  <a:ext uri="{0D108BD9-81ED-4DB2-BD59-A6C34878D82A}">
                    <a16:rowId xmlns:a16="http://schemas.microsoft.com/office/drawing/2014/main" val="10000"/>
                  </a:ext>
                </a:extLst>
              </a:tr>
              <a:tr h="370840">
                <a:tc>
                  <a:txBody>
                    <a:bodyPr/>
                    <a:lstStyle/>
                    <a:p>
                      <a:pPr algn="ctr"/>
                      <a:r>
                        <a:rPr lang="en-US" sz="2800" dirty="0">
                          <a:solidFill>
                            <a:schemeClr val="tx1"/>
                          </a:solidFill>
                          <a:latin typeface="Arial" panose="020B0604020202020204" pitchFamily="34" charset="0"/>
                          <a:cs typeface="Arial" panose="020B0604020202020204" pitchFamily="34" charset="0"/>
                        </a:rPr>
                        <a:t>70</a:t>
                      </a:r>
                    </a:p>
                  </a:txBody>
                  <a:tcPr>
                    <a:solidFill>
                      <a:schemeClr val="bg1"/>
                    </a:solidFill>
                  </a:tcPr>
                </a:tc>
                <a:tc>
                  <a:txBody>
                    <a:bodyPr/>
                    <a:lstStyle/>
                    <a:p>
                      <a:pPr algn="ctr"/>
                      <a:r>
                        <a:rPr lang="en-US" sz="2800" dirty="0">
                          <a:solidFill>
                            <a:schemeClr val="tx1"/>
                          </a:solidFill>
                          <a:latin typeface="Arial" panose="020B0604020202020204" pitchFamily="34" charset="0"/>
                          <a:cs typeface="Arial" panose="020B0604020202020204" pitchFamily="34" charset="0"/>
                        </a:rPr>
                        <a:t>20:1</a:t>
                      </a:r>
                    </a:p>
                  </a:txBody>
                  <a:tcPr>
                    <a:solidFill>
                      <a:schemeClr val="bg1"/>
                    </a:solidFill>
                  </a:tcPr>
                </a:tc>
                <a:extLst>
                  <a:ext uri="{0D108BD9-81ED-4DB2-BD59-A6C34878D82A}">
                    <a16:rowId xmlns:a16="http://schemas.microsoft.com/office/drawing/2014/main" val="10001"/>
                  </a:ext>
                </a:extLst>
              </a:tr>
              <a:tr h="370840">
                <a:tc>
                  <a:txBody>
                    <a:bodyPr/>
                    <a:lstStyle/>
                    <a:p>
                      <a:pPr algn="ctr"/>
                      <a:r>
                        <a:rPr lang="en-US" sz="2800" dirty="0">
                          <a:solidFill>
                            <a:schemeClr val="tx1"/>
                          </a:solidFill>
                          <a:latin typeface="Arial" panose="020B0604020202020204" pitchFamily="34" charset="0"/>
                          <a:cs typeface="Arial" panose="020B0604020202020204" pitchFamily="34" charset="0"/>
                        </a:rPr>
                        <a:t>60</a:t>
                      </a:r>
                    </a:p>
                  </a:txBody>
                  <a:tcPr>
                    <a:solidFill>
                      <a:srgbClr val="FFFF99"/>
                    </a:solidFill>
                  </a:tcPr>
                </a:tc>
                <a:tc>
                  <a:txBody>
                    <a:bodyPr/>
                    <a:lstStyle/>
                    <a:p>
                      <a:pPr algn="ctr"/>
                      <a:r>
                        <a:rPr lang="en-US" sz="2800" dirty="0">
                          <a:solidFill>
                            <a:schemeClr val="tx1"/>
                          </a:solidFill>
                          <a:latin typeface="Arial" panose="020B0604020202020204" pitchFamily="34" charset="0"/>
                          <a:cs typeface="Arial" panose="020B0604020202020204" pitchFamily="34" charset="0"/>
                        </a:rPr>
                        <a:t>18:1</a:t>
                      </a:r>
                    </a:p>
                  </a:txBody>
                  <a:tcPr>
                    <a:solidFill>
                      <a:srgbClr val="FFFF99"/>
                    </a:solidFill>
                  </a:tcPr>
                </a:tc>
                <a:extLst>
                  <a:ext uri="{0D108BD9-81ED-4DB2-BD59-A6C34878D82A}">
                    <a16:rowId xmlns:a16="http://schemas.microsoft.com/office/drawing/2014/main" val="10002"/>
                  </a:ext>
                </a:extLst>
              </a:tr>
              <a:tr h="370840">
                <a:tc>
                  <a:txBody>
                    <a:bodyPr/>
                    <a:lstStyle/>
                    <a:p>
                      <a:pPr algn="ctr"/>
                      <a:r>
                        <a:rPr lang="en-US" sz="2800" dirty="0">
                          <a:solidFill>
                            <a:schemeClr val="tx1"/>
                          </a:solidFill>
                          <a:latin typeface="Arial" panose="020B0604020202020204" pitchFamily="34" charset="0"/>
                          <a:cs typeface="Arial" panose="020B0604020202020204" pitchFamily="34" charset="0"/>
                        </a:rPr>
                        <a:t>55</a:t>
                      </a:r>
                    </a:p>
                  </a:txBody>
                  <a:tcPr>
                    <a:solidFill>
                      <a:schemeClr val="bg1"/>
                    </a:solidFill>
                  </a:tcPr>
                </a:tc>
                <a:tc>
                  <a:txBody>
                    <a:bodyPr/>
                    <a:lstStyle/>
                    <a:p>
                      <a:pPr algn="ctr"/>
                      <a:r>
                        <a:rPr lang="en-US" sz="2800" dirty="0">
                          <a:solidFill>
                            <a:schemeClr val="tx1"/>
                          </a:solidFill>
                          <a:latin typeface="Arial" panose="020B0604020202020204" pitchFamily="34" charset="0"/>
                          <a:cs typeface="Arial" panose="020B0604020202020204" pitchFamily="34" charset="0"/>
                        </a:rPr>
                        <a:t>16:1</a:t>
                      </a:r>
                    </a:p>
                  </a:txBody>
                  <a:tcPr>
                    <a:solidFill>
                      <a:schemeClr val="bg1"/>
                    </a:solidFill>
                  </a:tcPr>
                </a:tc>
                <a:extLst>
                  <a:ext uri="{0D108BD9-81ED-4DB2-BD59-A6C34878D82A}">
                    <a16:rowId xmlns:a16="http://schemas.microsoft.com/office/drawing/2014/main" val="10003"/>
                  </a:ext>
                </a:extLst>
              </a:tr>
              <a:tr h="370840">
                <a:tc>
                  <a:txBody>
                    <a:bodyPr/>
                    <a:lstStyle/>
                    <a:p>
                      <a:pPr algn="ctr"/>
                      <a:r>
                        <a:rPr lang="en-US" sz="2800" dirty="0">
                          <a:solidFill>
                            <a:schemeClr val="tx1"/>
                          </a:solidFill>
                          <a:latin typeface="Arial" panose="020B0604020202020204" pitchFamily="34" charset="0"/>
                          <a:cs typeface="Arial" panose="020B0604020202020204" pitchFamily="34" charset="0"/>
                        </a:rPr>
                        <a:t>50</a:t>
                      </a:r>
                    </a:p>
                  </a:txBody>
                  <a:tcPr>
                    <a:solidFill>
                      <a:srgbClr val="FFFF99"/>
                    </a:solidFill>
                  </a:tcPr>
                </a:tc>
                <a:tc>
                  <a:txBody>
                    <a:bodyPr/>
                    <a:lstStyle/>
                    <a:p>
                      <a:pPr algn="ctr"/>
                      <a:r>
                        <a:rPr lang="en-US" sz="2800" dirty="0">
                          <a:solidFill>
                            <a:schemeClr val="tx1"/>
                          </a:solidFill>
                          <a:latin typeface="Arial" panose="020B0604020202020204" pitchFamily="34" charset="0"/>
                          <a:cs typeface="Arial" panose="020B0604020202020204" pitchFamily="34" charset="0"/>
                        </a:rPr>
                        <a:t>14:1</a:t>
                      </a:r>
                    </a:p>
                  </a:txBody>
                  <a:tcPr>
                    <a:solidFill>
                      <a:srgbClr val="FFFF99"/>
                    </a:solidFill>
                  </a:tcPr>
                </a:tc>
                <a:extLst>
                  <a:ext uri="{0D108BD9-81ED-4DB2-BD59-A6C34878D82A}">
                    <a16:rowId xmlns:a16="http://schemas.microsoft.com/office/drawing/2014/main" val="10004"/>
                  </a:ext>
                </a:extLst>
              </a:tr>
              <a:tr h="370840">
                <a:tc>
                  <a:txBody>
                    <a:bodyPr/>
                    <a:lstStyle/>
                    <a:p>
                      <a:pPr algn="ctr"/>
                      <a:r>
                        <a:rPr lang="en-US" sz="2800" dirty="0">
                          <a:solidFill>
                            <a:schemeClr val="tx1"/>
                          </a:solidFill>
                          <a:latin typeface="Arial" panose="020B0604020202020204" pitchFamily="34" charset="0"/>
                          <a:cs typeface="Arial" panose="020B0604020202020204" pitchFamily="34" charset="0"/>
                        </a:rPr>
                        <a:t>45</a:t>
                      </a:r>
                    </a:p>
                  </a:txBody>
                  <a:tcPr>
                    <a:solidFill>
                      <a:schemeClr val="bg1"/>
                    </a:solidFill>
                  </a:tcPr>
                </a:tc>
                <a:tc>
                  <a:txBody>
                    <a:bodyPr/>
                    <a:lstStyle/>
                    <a:p>
                      <a:pPr algn="ctr"/>
                      <a:r>
                        <a:rPr lang="en-US" sz="2800" dirty="0">
                          <a:solidFill>
                            <a:schemeClr val="tx1"/>
                          </a:solidFill>
                          <a:latin typeface="Arial" panose="020B0604020202020204" pitchFamily="34" charset="0"/>
                          <a:cs typeface="Arial" panose="020B0604020202020204" pitchFamily="34" charset="0"/>
                        </a:rPr>
                        <a:t>12:1</a:t>
                      </a:r>
                    </a:p>
                  </a:txBody>
                  <a:tcPr>
                    <a:solidFill>
                      <a:schemeClr val="bg1"/>
                    </a:solidFill>
                  </a:tcPr>
                </a:tc>
                <a:extLst>
                  <a:ext uri="{0D108BD9-81ED-4DB2-BD59-A6C34878D82A}">
                    <a16:rowId xmlns:a16="http://schemas.microsoft.com/office/drawing/2014/main" val="10005"/>
                  </a:ext>
                </a:extLst>
              </a:tr>
              <a:tr h="370840">
                <a:tc>
                  <a:txBody>
                    <a:bodyPr/>
                    <a:lstStyle/>
                    <a:p>
                      <a:pPr algn="ctr"/>
                      <a:r>
                        <a:rPr lang="en-US" sz="2800" dirty="0">
                          <a:solidFill>
                            <a:schemeClr val="tx1"/>
                          </a:solidFill>
                          <a:latin typeface="Arial" panose="020B0604020202020204" pitchFamily="34" charset="0"/>
                          <a:cs typeface="Arial" panose="020B0604020202020204" pitchFamily="34" charset="0"/>
                        </a:rPr>
                        <a:t>40</a:t>
                      </a:r>
                    </a:p>
                  </a:txBody>
                  <a:tcPr>
                    <a:solidFill>
                      <a:srgbClr val="FFFF99"/>
                    </a:solidFill>
                  </a:tcPr>
                </a:tc>
                <a:tc>
                  <a:txBody>
                    <a:bodyPr/>
                    <a:lstStyle/>
                    <a:p>
                      <a:pPr algn="ctr"/>
                      <a:r>
                        <a:rPr lang="en-US" sz="2800" dirty="0">
                          <a:solidFill>
                            <a:schemeClr val="tx1"/>
                          </a:solidFill>
                          <a:latin typeface="Arial" panose="020B0604020202020204" pitchFamily="34" charset="0"/>
                          <a:cs typeface="Arial" panose="020B0604020202020204" pitchFamily="34" charset="0"/>
                        </a:rPr>
                        <a:t>10:1</a:t>
                      </a:r>
                    </a:p>
                  </a:txBody>
                  <a:tcPr>
                    <a:solidFill>
                      <a:srgbClr val="FFFF99"/>
                    </a:solidFill>
                  </a:tcPr>
                </a:tc>
                <a:extLst>
                  <a:ext uri="{0D108BD9-81ED-4DB2-BD59-A6C34878D82A}">
                    <a16:rowId xmlns:a16="http://schemas.microsoft.com/office/drawing/2014/main" val="10006"/>
                  </a:ext>
                </a:extLst>
              </a:tr>
              <a:tr h="370840">
                <a:tc>
                  <a:txBody>
                    <a:bodyPr/>
                    <a:lstStyle/>
                    <a:p>
                      <a:pPr algn="ctr"/>
                      <a:r>
                        <a:rPr lang="en-US" sz="2800" dirty="0">
                          <a:solidFill>
                            <a:schemeClr val="tx1"/>
                          </a:solidFill>
                          <a:latin typeface="Arial" panose="020B0604020202020204" pitchFamily="34" charset="0"/>
                          <a:cs typeface="Arial" panose="020B0604020202020204" pitchFamily="34" charset="0"/>
                        </a:rPr>
                        <a:t>30</a:t>
                      </a:r>
                    </a:p>
                  </a:txBody>
                  <a:tcPr>
                    <a:solidFill>
                      <a:schemeClr val="bg1"/>
                    </a:solidFill>
                  </a:tcPr>
                </a:tc>
                <a:tc>
                  <a:txBody>
                    <a:bodyPr/>
                    <a:lstStyle/>
                    <a:p>
                      <a:pPr algn="ctr"/>
                      <a:r>
                        <a:rPr lang="en-US" sz="2800" dirty="0">
                          <a:solidFill>
                            <a:schemeClr val="tx1"/>
                          </a:solidFill>
                          <a:latin typeface="Arial" panose="020B0604020202020204" pitchFamily="34" charset="0"/>
                          <a:cs typeface="Arial" panose="020B0604020202020204" pitchFamily="34" charset="0"/>
                        </a:rPr>
                        <a:t>8:1</a:t>
                      </a:r>
                    </a:p>
                  </a:txBody>
                  <a:tcPr>
                    <a:solidFill>
                      <a:schemeClr val="bg1"/>
                    </a:solidFill>
                  </a:tcPr>
                </a:tc>
                <a:extLst>
                  <a:ext uri="{0D108BD9-81ED-4DB2-BD59-A6C34878D82A}">
                    <a16:rowId xmlns:a16="http://schemas.microsoft.com/office/drawing/2014/main" val="10007"/>
                  </a:ext>
                </a:extLst>
              </a:tr>
            </a:tbl>
          </a:graphicData>
        </a:graphic>
      </p:graphicFrame>
      <p:sp>
        <p:nvSpPr>
          <p:cNvPr id="2" name="Content Placeholder 1"/>
          <p:cNvSpPr>
            <a:spLocks noGrp="1"/>
          </p:cNvSpPr>
          <p:nvPr>
            <p:ph idx="1"/>
          </p:nvPr>
        </p:nvSpPr>
        <p:spPr>
          <a:xfrm>
            <a:off x="609600" y="5393411"/>
            <a:ext cx="5257800" cy="464948"/>
          </a:xfrm>
        </p:spPr>
        <p:txBody>
          <a:bodyPr>
            <a:normAutofit fontScale="77500" lnSpcReduction="20000"/>
          </a:bodyPr>
          <a:lstStyle/>
          <a:p>
            <a:pPr marL="0" indent="0">
              <a:buNone/>
            </a:pPr>
            <a:r>
              <a:rPr lang="en-US" dirty="0"/>
              <a:t>Source: 2011 Roadside Design Guide</a:t>
            </a:r>
          </a:p>
        </p:txBody>
      </p:sp>
      <p:sp>
        <p:nvSpPr>
          <p:cNvPr id="3" name="Rectangle 3"/>
          <p:cNvSpPr txBox="1">
            <a:spLocks noChangeArrowheads="1"/>
          </p:cNvSpPr>
          <p:nvPr/>
        </p:nvSpPr>
        <p:spPr bwMode="auto">
          <a:xfrm>
            <a:off x="190500" y="157567"/>
            <a:ext cx="8686800" cy="738236"/>
          </a:xfrm>
          <a:prstGeom prst="rect">
            <a:avLst/>
          </a:prstGeom>
          <a:noFill/>
          <a:ln>
            <a:miter lim="800000"/>
            <a:headEnd/>
            <a:tailEnd/>
          </a:ln>
        </p:spPr>
        <p:txBody>
          <a:bodyPr anchor="ctr"/>
          <a:lstStyle/>
          <a:p>
            <a:pPr marL="0" marR="0" lvl="0" indent="0" defTabSz="914400" rtl="0" eaLnBrk="1" fontAlgn="base" latinLnBrk="0" hangingPunct="1">
              <a:lnSpc>
                <a:spcPct val="100000"/>
              </a:lnSpc>
              <a:spcBef>
                <a:spcPct val="0"/>
              </a:spcBef>
              <a:spcAft>
                <a:spcPct val="0"/>
              </a:spcAft>
              <a:buClrTx/>
              <a:buSzTx/>
              <a:buFontTx/>
              <a:buNone/>
              <a:tabLst/>
              <a:defRPr/>
            </a:pPr>
            <a:r>
              <a:rPr kumimoji="0" lang="en-US" sz="3600" b="1" strike="noStrike" kern="0" cap="none" spc="0" normalizeH="0" baseline="0" noProof="0" dirty="0">
                <a:ln>
                  <a:noFill/>
                </a:ln>
                <a:solidFill>
                  <a:srgbClr val="00ACA1"/>
                </a:solidFill>
                <a:effectLst/>
                <a:uLnTx/>
                <a:uFillTx/>
                <a:latin typeface="Arial" panose="020B0604020202020204" pitchFamily="34" charset="0"/>
                <a:ea typeface="+mj-ea"/>
                <a:cs typeface="+mj-cs"/>
              </a:rPr>
              <a:t>Typical Flare</a:t>
            </a:r>
            <a:r>
              <a:rPr kumimoji="0" lang="en-US" sz="3600" b="1" strike="noStrike" kern="0" cap="none" spc="0" normalizeH="0" noProof="0" dirty="0">
                <a:ln>
                  <a:noFill/>
                </a:ln>
                <a:solidFill>
                  <a:srgbClr val="00ACA1"/>
                </a:solidFill>
                <a:effectLst/>
                <a:uLnTx/>
                <a:uFillTx/>
                <a:latin typeface="Arial" panose="020B0604020202020204" pitchFamily="34" charset="0"/>
                <a:ea typeface="+mj-ea"/>
                <a:cs typeface="+mj-cs"/>
              </a:rPr>
              <a:t> Rates </a:t>
            </a:r>
            <a:r>
              <a:rPr lang="en-US" sz="3600" b="1" kern="0" baseline="0" dirty="0">
                <a:solidFill>
                  <a:srgbClr val="00ACA1"/>
                </a:solidFill>
                <a:latin typeface="Arial" panose="020B0604020202020204" pitchFamily="34" charset="0"/>
                <a:ea typeface="+mj-ea"/>
                <a:cs typeface="+mj-cs"/>
              </a:rPr>
              <a:t>(May vary by State)</a:t>
            </a:r>
            <a:endParaRPr kumimoji="0" lang="en-US" sz="3600" b="1" strike="noStrike" kern="0" cap="none" spc="0" normalizeH="0" baseline="0" noProof="0" dirty="0">
              <a:ln>
                <a:noFill/>
              </a:ln>
              <a:solidFill>
                <a:srgbClr val="00ACA1"/>
              </a:solidFill>
              <a:effectLst/>
              <a:uLnTx/>
              <a:uFillTx/>
              <a:latin typeface="Arial" panose="020B0604020202020204" pitchFamily="34" charset="0"/>
              <a:ea typeface="+mj-ea"/>
              <a:cs typeface="+mj-cs"/>
            </a:endParaRPr>
          </a:p>
        </p:txBody>
      </p:sp>
    </p:spTree>
    <p:extLst>
      <p:ext uri="{BB962C8B-B14F-4D97-AF65-F5344CB8AC3E}">
        <p14:creationId xmlns:p14="http://schemas.microsoft.com/office/powerpoint/2010/main" val="2884815587"/>
      </p:ext>
    </p:extLst>
  </p:cSld>
  <p:clrMapOvr>
    <a:masterClrMapping/>
  </p:clrMapOvr>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ChangeArrowheads="1"/>
          </p:cNvSpPr>
          <p:nvPr>
            <p:ph type="title" idx="4294967295"/>
          </p:nvPr>
        </p:nvSpPr>
        <p:spPr bwMode="auto">
          <a:xfrm>
            <a:off x="381000" y="0"/>
            <a:ext cx="8763000" cy="1447800"/>
          </a:xfrm>
          <a:prstGeom prst="rect">
            <a:avLst/>
          </a:prstGeom>
          <a:noFill/>
          <a:ln>
            <a:miter lim="800000"/>
            <a:headEnd/>
            <a:tailEnd/>
          </a:ln>
        </p:spPr>
        <p:txBody>
          <a:bodyPr anchor="ctr">
            <a:normAutofit/>
          </a:bodyPr>
          <a:lstStyle/>
          <a:p>
            <a:pPr eaLnBrk="1" hangingPunct="1"/>
            <a:r>
              <a:rPr lang="en-US" dirty="0"/>
              <a:t>What does 20:1 mean?</a:t>
            </a:r>
          </a:p>
        </p:txBody>
      </p:sp>
      <p:sp>
        <p:nvSpPr>
          <p:cNvPr id="76803" name="Rectangle 3"/>
          <p:cNvSpPr>
            <a:spLocks noGrp="1" noChangeArrowheads="1"/>
          </p:cNvSpPr>
          <p:nvPr>
            <p:ph type="body" idx="1"/>
          </p:nvPr>
        </p:nvSpPr>
        <p:spPr>
          <a:xfrm>
            <a:off x="381000" y="1611824"/>
            <a:ext cx="4191000" cy="4407976"/>
          </a:xfrm>
        </p:spPr>
        <p:txBody>
          <a:bodyPr/>
          <a:lstStyle/>
          <a:p>
            <a:pPr eaLnBrk="1" hangingPunct="1"/>
            <a:r>
              <a:rPr lang="en-US" dirty="0"/>
              <a:t>A “ratio”</a:t>
            </a:r>
          </a:p>
          <a:p>
            <a:pPr lvl="1" eaLnBrk="1" hangingPunct="1"/>
            <a:r>
              <a:rPr lang="en-US" dirty="0"/>
              <a:t>For every foot moved </a:t>
            </a:r>
            <a:r>
              <a:rPr lang="en-US" b="1" dirty="0"/>
              <a:t>laterally</a:t>
            </a:r>
            <a:r>
              <a:rPr lang="en-US" dirty="0"/>
              <a:t>, 20 feet </a:t>
            </a:r>
            <a:r>
              <a:rPr lang="en-US" b="1" dirty="0"/>
              <a:t>longitudinally</a:t>
            </a:r>
          </a:p>
          <a:p>
            <a:pPr eaLnBrk="1" hangingPunct="1"/>
            <a:r>
              <a:rPr lang="en-US" dirty="0"/>
              <a:t>Quite “shallow” to provide redirection</a:t>
            </a:r>
          </a:p>
        </p:txBody>
      </p:sp>
      <p:grpSp>
        <p:nvGrpSpPr>
          <p:cNvPr id="3" name="Group 2" descr="The numbers 1-20">
            <a:extLst>
              <a:ext uri="{FF2B5EF4-FFF2-40B4-BE49-F238E27FC236}">
                <a16:creationId xmlns:a16="http://schemas.microsoft.com/office/drawing/2014/main" id="{D55E2D4B-1292-7B4F-B681-42F1B506CCD7}"/>
              </a:ext>
            </a:extLst>
          </p:cNvPr>
          <p:cNvGrpSpPr/>
          <p:nvPr/>
        </p:nvGrpSpPr>
        <p:grpSpPr>
          <a:xfrm>
            <a:off x="18288" y="5328840"/>
            <a:ext cx="9067800" cy="457200"/>
            <a:chOff x="18288" y="5328840"/>
            <a:chExt cx="9067800" cy="457200"/>
          </a:xfrm>
        </p:grpSpPr>
        <p:sp>
          <p:nvSpPr>
            <p:cNvPr id="7" name="Rectangle 6"/>
            <p:cNvSpPr/>
            <p:nvPr/>
          </p:nvSpPr>
          <p:spPr>
            <a:xfrm>
              <a:off x="18288" y="5328840"/>
              <a:ext cx="457200" cy="4572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tx1"/>
                  </a:solidFill>
                  <a:latin typeface="Arial" panose="020B0604020202020204" pitchFamily="34" charset="0"/>
                </a:rPr>
                <a:t>1</a:t>
              </a:r>
            </a:p>
          </p:txBody>
        </p:sp>
        <p:sp>
          <p:nvSpPr>
            <p:cNvPr id="8" name="Rectangle 7"/>
            <p:cNvSpPr/>
            <p:nvPr/>
          </p:nvSpPr>
          <p:spPr>
            <a:xfrm>
              <a:off x="475488" y="5328840"/>
              <a:ext cx="457200" cy="4572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tx1"/>
                  </a:solidFill>
                  <a:latin typeface="Arial" panose="020B0604020202020204" pitchFamily="34" charset="0"/>
                </a:rPr>
                <a:t>2</a:t>
              </a:r>
            </a:p>
          </p:txBody>
        </p:sp>
        <p:sp>
          <p:nvSpPr>
            <p:cNvPr id="9" name="Rectangle 8"/>
            <p:cNvSpPr/>
            <p:nvPr/>
          </p:nvSpPr>
          <p:spPr>
            <a:xfrm>
              <a:off x="932688" y="5328840"/>
              <a:ext cx="457200" cy="4572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tx1"/>
                  </a:solidFill>
                  <a:latin typeface="Arial" panose="020B0604020202020204" pitchFamily="34" charset="0"/>
                </a:rPr>
                <a:t>3</a:t>
              </a:r>
            </a:p>
          </p:txBody>
        </p:sp>
        <p:sp>
          <p:nvSpPr>
            <p:cNvPr id="10" name="Rectangle 9"/>
            <p:cNvSpPr/>
            <p:nvPr/>
          </p:nvSpPr>
          <p:spPr>
            <a:xfrm>
              <a:off x="1389888" y="5328840"/>
              <a:ext cx="457200" cy="4572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tx1"/>
                  </a:solidFill>
                  <a:latin typeface="Arial" panose="020B0604020202020204" pitchFamily="34" charset="0"/>
                </a:rPr>
                <a:t>4</a:t>
              </a:r>
            </a:p>
          </p:txBody>
        </p:sp>
        <p:sp>
          <p:nvSpPr>
            <p:cNvPr id="11" name="Rectangle 10"/>
            <p:cNvSpPr/>
            <p:nvPr/>
          </p:nvSpPr>
          <p:spPr>
            <a:xfrm>
              <a:off x="1847088" y="5328840"/>
              <a:ext cx="457200" cy="4572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tx1"/>
                  </a:solidFill>
                  <a:latin typeface="Arial" panose="020B0604020202020204" pitchFamily="34" charset="0"/>
                </a:rPr>
                <a:t>5</a:t>
              </a:r>
            </a:p>
          </p:txBody>
        </p:sp>
        <p:sp>
          <p:nvSpPr>
            <p:cNvPr id="12" name="Rectangle 11"/>
            <p:cNvSpPr/>
            <p:nvPr/>
          </p:nvSpPr>
          <p:spPr>
            <a:xfrm>
              <a:off x="2304288" y="5328840"/>
              <a:ext cx="457200" cy="4572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tx1"/>
                  </a:solidFill>
                  <a:latin typeface="Arial" panose="020B0604020202020204" pitchFamily="34" charset="0"/>
                </a:rPr>
                <a:t>6</a:t>
              </a:r>
            </a:p>
          </p:txBody>
        </p:sp>
        <p:sp>
          <p:nvSpPr>
            <p:cNvPr id="13" name="Rectangle 12"/>
            <p:cNvSpPr/>
            <p:nvPr/>
          </p:nvSpPr>
          <p:spPr>
            <a:xfrm>
              <a:off x="2761488" y="5328840"/>
              <a:ext cx="457200" cy="4572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tx1"/>
                  </a:solidFill>
                  <a:latin typeface="Arial" panose="020B0604020202020204" pitchFamily="34" charset="0"/>
                </a:rPr>
                <a:t>7</a:t>
              </a:r>
            </a:p>
          </p:txBody>
        </p:sp>
        <p:sp>
          <p:nvSpPr>
            <p:cNvPr id="14" name="Rectangle 13"/>
            <p:cNvSpPr/>
            <p:nvPr/>
          </p:nvSpPr>
          <p:spPr>
            <a:xfrm>
              <a:off x="3218688" y="5328840"/>
              <a:ext cx="457200" cy="4572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tx1"/>
                  </a:solidFill>
                  <a:latin typeface="Arial" panose="020B0604020202020204" pitchFamily="34" charset="0"/>
                </a:rPr>
                <a:t>8</a:t>
              </a:r>
            </a:p>
          </p:txBody>
        </p:sp>
        <p:sp>
          <p:nvSpPr>
            <p:cNvPr id="15" name="Rectangle 14"/>
            <p:cNvSpPr/>
            <p:nvPr/>
          </p:nvSpPr>
          <p:spPr>
            <a:xfrm>
              <a:off x="3675888" y="5328840"/>
              <a:ext cx="457200" cy="4572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tx1"/>
                  </a:solidFill>
                  <a:latin typeface="Arial" panose="020B0604020202020204" pitchFamily="34" charset="0"/>
                </a:rPr>
                <a:t>9</a:t>
              </a:r>
            </a:p>
          </p:txBody>
        </p:sp>
        <p:sp>
          <p:nvSpPr>
            <p:cNvPr id="16" name="Rectangle 15"/>
            <p:cNvSpPr/>
            <p:nvPr/>
          </p:nvSpPr>
          <p:spPr>
            <a:xfrm>
              <a:off x="4133088" y="5328840"/>
              <a:ext cx="457200" cy="4572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tx1"/>
                  </a:solidFill>
                  <a:latin typeface="Arial" panose="020B0604020202020204" pitchFamily="34" charset="0"/>
                </a:rPr>
                <a:t>10</a:t>
              </a:r>
            </a:p>
          </p:txBody>
        </p:sp>
        <p:sp>
          <p:nvSpPr>
            <p:cNvPr id="17" name="Rectangle 16"/>
            <p:cNvSpPr/>
            <p:nvPr/>
          </p:nvSpPr>
          <p:spPr>
            <a:xfrm>
              <a:off x="4590288" y="5328840"/>
              <a:ext cx="457200" cy="4572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tx1"/>
                  </a:solidFill>
                  <a:latin typeface="Arial" panose="020B0604020202020204" pitchFamily="34" charset="0"/>
                </a:rPr>
                <a:t>11</a:t>
              </a:r>
            </a:p>
          </p:txBody>
        </p:sp>
        <p:sp>
          <p:nvSpPr>
            <p:cNvPr id="18" name="Rectangle 17"/>
            <p:cNvSpPr/>
            <p:nvPr/>
          </p:nvSpPr>
          <p:spPr>
            <a:xfrm>
              <a:off x="5047488" y="5328840"/>
              <a:ext cx="457200" cy="4572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tx1"/>
                  </a:solidFill>
                  <a:latin typeface="Arial" panose="020B0604020202020204" pitchFamily="34" charset="0"/>
                </a:rPr>
                <a:t>12</a:t>
              </a:r>
            </a:p>
          </p:txBody>
        </p:sp>
        <p:sp>
          <p:nvSpPr>
            <p:cNvPr id="19" name="Rectangle 18"/>
            <p:cNvSpPr/>
            <p:nvPr/>
          </p:nvSpPr>
          <p:spPr>
            <a:xfrm>
              <a:off x="5504688" y="5328840"/>
              <a:ext cx="457200" cy="4572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tx1"/>
                  </a:solidFill>
                  <a:latin typeface="Arial" panose="020B0604020202020204" pitchFamily="34" charset="0"/>
                </a:rPr>
                <a:t>13</a:t>
              </a:r>
            </a:p>
          </p:txBody>
        </p:sp>
        <p:sp>
          <p:nvSpPr>
            <p:cNvPr id="20" name="Rectangle 19"/>
            <p:cNvSpPr/>
            <p:nvPr/>
          </p:nvSpPr>
          <p:spPr>
            <a:xfrm>
              <a:off x="5961888" y="5328840"/>
              <a:ext cx="457200" cy="4572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tx1"/>
                  </a:solidFill>
                  <a:latin typeface="Arial" panose="020B0604020202020204" pitchFamily="34" charset="0"/>
                </a:rPr>
                <a:t>14</a:t>
              </a:r>
            </a:p>
          </p:txBody>
        </p:sp>
        <p:sp>
          <p:nvSpPr>
            <p:cNvPr id="21" name="Rectangle 20"/>
            <p:cNvSpPr/>
            <p:nvPr/>
          </p:nvSpPr>
          <p:spPr>
            <a:xfrm>
              <a:off x="6419088" y="5328840"/>
              <a:ext cx="457200" cy="4572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tx1"/>
                  </a:solidFill>
                  <a:latin typeface="Arial" panose="020B0604020202020204" pitchFamily="34" charset="0"/>
                </a:rPr>
                <a:t>15</a:t>
              </a:r>
            </a:p>
          </p:txBody>
        </p:sp>
        <p:sp>
          <p:nvSpPr>
            <p:cNvPr id="22" name="Rectangle 21"/>
            <p:cNvSpPr/>
            <p:nvPr/>
          </p:nvSpPr>
          <p:spPr>
            <a:xfrm>
              <a:off x="6876288" y="5328840"/>
              <a:ext cx="457200" cy="4572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tx1"/>
                  </a:solidFill>
                  <a:latin typeface="Arial" panose="020B0604020202020204" pitchFamily="34" charset="0"/>
                </a:rPr>
                <a:t>16</a:t>
              </a:r>
            </a:p>
          </p:txBody>
        </p:sp>
        <p:sp>
          <p:nvSpPr>
            <p:cNvPr id="23" name="Rectangle 22"/>
            <p:cNvSpPr/>
            <p:nvPr/>
          </p:nvSpPr>
          <p:spPr>
            <a:xfrm>
              <a:off x="7257288" y="5328840"/>
              <a:ext cx="457200" cy="4572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tx1"/>
                  </a:solidFill>
                  <a:latin typeface="Arial" panose="020B0604020202020204" pitchFamily="34" charset="0"/>
                </a:rPr>
                <a:t>17</a:t>
              </a:r>
            </a:p>
          </p:txBody>
        </p:sp>
        <p:sp>
          <p:nvSpPr>
            <p:cNvPr id="24" name="Rectangle 23"/>
            <p:cNvSpPr/>
            <p:nvPr/>
          </p:nvSpPr>
          <p:spPr>
            <a:xfrm>
              <a:off x="7714488" y="5328840"/>
              <a:ext cx="457200" cy="4572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tx1"/>
                  </a:solidFill>
                  <a:latin typeface="Arial" panose="020B0604020202020204" pitchFamily="34" charset="0"/>
                </a:rPr>
                <a:t>18</a:t>
              </a:r>
            </a:p>
          </p:txBody>
        </p:sp>
        <p:sp>
          <p:nvSpPr>
            <p:cNvPr id="25" name="Rectangle 24"/>
            <p:cNvSpPr/>
            <p:nvPr/>
          </p:nvSpPr>
          <p:spPr>
            <a:xfrm>
              <a:off x="8171688" y="5328840"/>
              <a:ext cx="457200" cy="4572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tx1"/>
                  </a:solidFill>
                  <a:latin typeface="Arial" panose="020B0604020202020204" pitchFamily="34" charset="0"/>
                </a:rPr>
                <a:t>19</a:t>
              </a:r>
            </a:p>
          </p:txBody>
        </p:sp>
        <p:sp>
          <p:nvSpPr>
            <p:cNvPr id="26" name="Rectangle 25"/>
            <p:cNvSpPr/>
            <p:nvPr/>
          </p:nvSpPr>
          <p:spPr>
            <a:xfrm>
              <a:off x="8628888" y="5328840"/>
              <a:ext cx="457200" cy="4572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tx1"/>
                  </a:solidFill>
                  <a:latin typeface="Arial" panose="020B0604020202020204" pitchFamily="34" charset="0"/>
                </a:rPr>
                <a:t>20</a:t>
              </a:r>
            </a:p>
          </p:txBody>
        </p:sp>
      </p:grpSp>
      <p:cxnSp>
        <p:nvCxnSpPr>
          <p:cNvPr id="28" name="Straight Connector 27">
            <a:extLst>
              <a:ext uri="{C183D7F6-B498-43B3-948B-1728B52AA6E4}">
                <adec:decorative xmlns:adec="http://schemas.microsoft.com/office/drawing/2017/decorative" val="1"/>
              </a:ext>
            </a:extLst>
          </p:cNvPr>
          <p:cNvCxnSpPr/>
          <p:nvPr/>
        </p:nvCxnSpPr>
        <p:spPr>
          <a:xfrm flipV="1">
            <a:off x="0" y="5328840"/>
            <a:ext cx="9144000" cy="457200"/>
          </a:xfrm>
          <a:prstGeom prst="line">
            <a:avLst/>
          </a:prstGeom>
          <a:ln w="76200">
            <a:solidFill>
              <a:schemeClr val="tx2"/>
            </a:solidFill>
          </a:ln>
        </p:spPr>
        <p:style>
          <a:lnRef idx="1">
            <a:schemeClr val="accent1"/>
          </a:lnRef>
          <a:fillRef idx="0">
            <a:schemeClr val="accent1"/>
          </a:fillRef>
          <a:effectRef idx="0">
            <a:schemeClr val="accent1"/>
          </a:effectRef>
          <a:fontRef idx="minor">
            <a:schemeClr val="tx1"/>
          </a:fontRef>
        </p:style>
      </p:cxnSp>
      <p:pic>
        <p:nvPicPr>
          <p:cNvPr id="1026" name="Picture 2" descr="Barrier on right side of roadway with gradual flare and attenuator and light on top and orange panels on top of tangent section"/>
          <p:cNvPicPr>
            <a:picLocks noChangeAspect="1" noChangeArrowheads="1"/>
          </p:cNvPicPr>
          <p:nvPr/>
        </p:nvPicPr>
        <p:blipFill>
          <a:blip r:embed="rId3" cstate="print"/>
          <a:srcRect l="32692" t="23202" r="40385" b="30769"/>
          <a:stretch>
            <a:fillRect/>
          </a:stretch>
        </p:blipFill>
        <p:spPr bwMode="auto">
          <a:xfrm rot="5400000">
            <a:off x="5109226" y="1188940"/>
            <a:ext cx="3124200" cy="4005943"/>
          </a:xfrm>
          <a:prstGeom prst="rect">
            <a:avLst/>
          </a:prstGeom>
          <a:noFill/>
        </p:spPr>
      </p:pic>
      <p:sp>
        <p:nvSpPr>
          <p:cNvPr id="27" name="Isosceles Triangle 26" descr="isosceles triangle">
            <a:extLst>
              <a:ext uri="{C183D7F6-B498-43B3-948B-1728B52AA6E4}">
                <adec:decorative xmlns:adec="http://schemas.microsoft.com/office/drawing/2017/decorative" val="0"/>
              </a:ext>
            </a:extLst>
          </p:cNvPr>
          <p:cNvSpPr/>
          <p:nvPr/>
        </p:nvSpPr>
        <p:spPr>
          <a:xfrm rot="12512004">
            <a:off x="5005958" y="3606757"/>
            <a:ext cx="2079862" cy="247252"/>
          </a:xfrm>
          <a:prstGeom prst="triangle">
            <a:avLst>
              <a:gd name="adj" fmla="val 7614"/>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4" name="Google Shape;74;p1">
            <a:extLst>
              <a:ext uri="{FF2B5EF4-FFF2-40B4-BE49-F238E27FC236}">
                <a16:creationId xmlns:a16="http://schemas.microsoft.com/office/drawing/2014/main" id="{6F11D9A9-4634-E56A-A7B9-D7029DDB2FB3}"/>
              </a:ext>
            </a:extLst>
          </p:cNvPr>
          <p:cNvSpPr/>
          <p:nvPr/>
        </p:nvSpPr>
        <p:spPr>
          <a:xfrm>
            <a:off x="7714488" y="4820627"/>
            <a:ext cx="1625009" cy="23079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dirty="0">
                <a:latin typeface="Arial" panose="020B0604020202020204" pitchFamily="34" charset="0"/>
                <a:ea typeface="Open Sans"/>
                <a:cs typeface="Arial" panose="020B0604020202020204" pitchFamily="34" charset="0"/>
                <a:sym typeface="Open Sans"/>
              </a:rPr>
              <a:t>Image: ATSSA</a:t>
            </a:r>
            <a:endParaRPr sz="900" dirty="0">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29514495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additive="base">
                                        <p:cTn id="7" dur="500" fill="hold"/>
                                        <p:tgtEl>
                                          <p:spTgt spid="28"/>
                                        </p:tgtEl>
                                        <p:attrNameLst>
                                          <p:attrName>ppt_x</p:attrName>
                                        </p:attrNameLst>
                                      </p:cBhvr>
                                      <p:tavLst>
                                        <p:tav tm="0">
                                          <p:val>
                                            <p:strVal val="0-#ppt_w/2"/>
                                          </p:val>
                                        </p:tav>
                                        <p:tav tm="100000">
                                          <p:val>
                                            <p:strVal val="#ppt_x"/>
                                          </p:val>
                                        </p:tav>
                                      </p:tavLst>
                                    </p:anim>
                                    <p:anim calcmode="lin" valueType="num">
                                      <p:cBhvr additive="base">
                                        <p:cTn id="8" dur="500" fill="hold"/>
                                        <p:tgtEl>
                                          <p:spTgt spid="28"/>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27"/>
                                        </p:tgtEl>
                                        <p:attrNameLst>
                                          <p:attrName>style.visibility</p:attrName>
                                        </p:attrNameLst>
                                      </p:cBhvr>
                                      <p:to>
                                        <p:strVal val="visible"/>
                                      </p:to>
                                    </p:set>
                                    <p:anim calcmode="lin" valueType="num">
                                      <p:cBhvr>
                                        <p:cTn id="13" dur="500" fill="hold"/>
                                        <p:tgtEl>
                                          <p:spTgt spid="27"/>
                                        </p:tgtEl>
                                        <p:attrNameLst>
                                          <p:attrName>ppt_w</p:attrName>
                                        </p:attrNameLst>
                                      </p:cBhvr>
                                      <p:tavLst>
                                        <p:tav tm="0">
                                          <p:val>
                                            <p:fltVal val="0"/>
                                          </p:val>
                                        </p:tav>
                                        <p:tav tm="100000">
                                          <p:val>
                                            <p:strVal val="#ppt_w"/>
                                          </p:val>
                                        </p:tav>
                                      </p:tavLst>
                                    </p:anim>
                                    <p:anim calcmode="lin" valueType="num">
                                      <p:cBhvr>
                                        <p:cTn id="14" dur="500" fill="hold"/>
                                        <p:tgtEl>
                                          <p:spTgt spid="27"/>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Lst>
  </p:timing>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7826" name="Picture 6" descr="diagram from MUTCD showing flare rate for barrier transition segment and attenuator on blunt end with 30 feet marked as clear zone">
            <a:extLst>
              <a:ext uri="{C183D7F6-B498-43B3-948B-1728B52AA6E4}">
                <adec:decorative xmlns:adec="http://schemas.microsoft.com/office/drawing/2017/decorative" val="0"/>
              </a:ext>
            </a:extLst>
          </p:cNvPr>
          <p:cNvPicPr>
            <a:picLocks noChangeAspect="1" noChangeArrowheads="1"/>
          </p:cNvPicPr>
          <p:nvPr/>
        </p:nvPicPr>
        <p:blipFill>
          <a:blip r:embed="rId3" cstate="print"/>
          <a:srcRect t="20840" r="25000" b="13345"/>
          <a:stretch>
            <a:fillRect/>
          </a:stretch>
        </p:blipFill>
        <p:spPr bwMode="auto">
          <a:xfrm>
            <a:off x="5637211" y="415871"/>
            <a:ext cx="2971800" cy="4572000"/>
          </a:xfrm>
          <a:prstGeom prst="rect">
            <a:avLst/>
          </a:prstGeom>
          <a:noFill/>
          <a:ln w="9525">
            <a:noFill/>
            <a:miter lim="800000"/>
            <a:headEnd/>
            <a:tailEnd/>
          </a:ln>
        </p:spPr>
      </p:pic>
      <p:sp>
        <p:nvSpPr>
          <p:cNvPr id="77827" name="Rectangle 2"/>
          <p:cNvSpPr>
            <a:spLocks noGrp="1" noChangeArrowheads="1"/>
          </p:cNvSpPr>
          <p:nvPr>
            <p:ph type="title" idx="4294967295"/>
          </p:nvPr>
        </p:nvSpPr>
        <p:spPr bwMode="auto">
          <a:xfrm>
            <a:off x="457200" y="0"/>
            <a:ext cx="8382000" cy="1371600"/>
          </a:xfrm>
          <a:prstGeom prst="rect">
            <a:avLst/>
          </a:prstGeom>
          <a:noFill/>
          <a:ln>
            <a:miter lim="800000"/>
            <a:headEnd/>
            <a:tailEnd/>
          </a:ln>
        </p:spPr>
        <p:txBody>
          <a:bodyPr anchor="ctr">
            <a:normAutofit/>
          </a:bodyPr>
          <a:lstStyle/>
          <a:p>
            <a:pPr eaLnBrk="1" hangingPunct="1"/>
            <a:r>
              <a:rPr lang="en-US" dirty="0"/>
              <a:t>How long is the flare?</a:t>
            </a:r>
          </a:p>
        </p:txBody>
      </p:sp>
      <p:sp>
        <p:nvSpPr>
          <p:cNvPr id="77828" name="Rectangle 3"/>
          <p:cNvSpPr>
            <a:spLocks noGrp="1" noChangeArrowheads="1"/>
          </p:cNvSpPr>
          <p:nvPr>
            <p:ph type="body" idx="1"/>
          </p:nvPr>
        </p:nvSpPr>
        <p:spPr>
          <a:xfrm>
            <a:off x="325464" y="1549831"/>
            <a:ext cx="4779936" cy="3784169"/>
          </a:xfrm>
        </p:spPr>
        <p:txBody>
          <a:bodyPr>
            <a:normAutofit/>
          </a:bodyPr>
          <a:lstStyle/>
          <a:p>
            <a:pPr eaLnBrk="1" hangingPunct="1"/>
            <a:r>
              <a:rPr lang="en-US" dirty="0"/>
              <a:t>Extend the flare until the exposed </a:t>
            </a:r>
            <a:r>
              <a:rPr lang="en-US" b="1" dirty="0"/>
              <a:t>end is outside of the clear zone</a:t>
            </a:r>
          </a:p>
          <a:p>
            <a:pPr eaLnBrk="1" hangingPunct="1"/>
            <a:r>
              <a:rPr lang="en-US" dirty="0"/>
              <a:t>If the end is still within the clear zone, an </a:t>
            </a:r>
            <a:r>
              <a:rPr lang="en-US" b="1" dirty="0"/>
              <a:t>end treatment shall be provided</a:t>
            </a:r>
          </a:p>
          <a:p>
            <a:pPr eaLnBrk="1" hangingPunct="1"/>
            <a:endParaRPr lang="en-US" sz="2400" dirty="0"/>
          </a:p>
          <a:p>
            <a:pPr eaLnBrk="1" hangingPunct="1">
              <a:buFontTx/>
              <a:buNone/>
            </a:pPr>
            <a:r>
              <a:rPr lang="en-US" sz="900" dirty="0"/>
              <a:t>	</a:t>
            </a:r>
          </a:p>
          <a:p>
            <a:pPr eaLnBrk="1" hangingPunct="1">
              <a:buFontTx/>
              <a:buNone/>
            </a:pPr>
            <a:endParaRPr lang="en-US" sz="900" dirty="0"/>
          </a:p>
        </p:txBody>
      </p:sp>
      <p:cxnSp>
        <p:nvCxnSpPr>
          <p:cNvPr id="6" name="Straight Connector 5">
            <a:extLst>
              <a:ext uri="{C183D7F6-B498-43B3-948B-1728B52AA6E4}">
                <adec:decorative xmlns:adec="http://schemas.microsoft.com/office/drawing/2017/decorative" val="1"/>
              </a:ext>
            </a:extLst>
          </p:cNvPr>
          <p:cNvCxnSpPr/>
          <p:nvPr/>
        </p:nvCxnSpPr>
        <p:spPr>
          <a:xfrm>
            <a:off x="6627811" y="2092271"/>
            <a:ext cx="2209800" cy="1588"/>
          </a:xfrm>
          <a:prstGeom prst="line">
            <a:avLst/>
          </a:prstGeom>
          <a:ln>
            <a:headEnd type="triangle"/>
            <a:tailEnd type="triangle"/>
          </a:ln>
        </p:spPr>
        <p:style>
          <a:lnRef idx="3">
            <a:schemeClr val="accent4"/>
          </a:lnRef>
          <a:fillRef idx="0">
            <a:schemeClr val="accent4"/>
          </a:fillRef>
          <a:effectRef idx="2">
            <a:schemeClr val="accent4"/>
          </a:effectRef>
          <a:fontRef idx="minor">
            <a:schemeClr val="tx1"/>
          </a:fontRef>
        </p:style>
      </p:cxnSp>
      <p:cxnSp>
        <p:nvCxnSpPr>
          <p:cNvPr id="8" name="Straight Connector 7">
            <a:extLst>
              <a:ext uri="{C183D7F6-B498-43B3-948B-1728B52AA6E4}">
                <adec:decorative xmlns:adec="http://schemas.microsoft.com/office/drawing/2017/decorative" val="1"/>
              </a:ext>
            </a:extLst>
          </p:cNvPr>
          <p:cNvCxnSpPr/>
          <p:nvPr/>
        </p:nvCxnSpPr>
        <p:spPr>
          <a:xfrm rot="5400000">
            <a:off x="8380412" y="2090683"/>
            <a:ext cx="914400" cy="3175"/>
          </a:xfrm>
          <a:prstGeom prst="line">
            <a:avLst/>
          </a:prstGeom>
        </p:spPr>
        <p:style>
          <a:lnRef idx="3">
            <a:schemeClr val="accent4"/>
          </a:lnRef>
          <a:fillRef idx="0">
            <a:schemeClr val="accent4"/>
          </a:fillRef>
          <a:effectRef idx="2">
            <a:schemeClr val="accent4"/>
          </a:effectRef>
          <a:fontRef idx="minor">
            <a:schemeClr val="tx1"/>
          </a:fontRef>
        </p:style>
      </p:cxnSp>
      <p:sp>
        <p:nvSpPr>
          <p:cNvPr id="77831" name="TextBox 10"/>
          <p:cNvSpPr txBox="1">
            <a:spLocks noChangeArrowheads="1"/>
          </p:cNvSpPr>
          <p:nvPr/>
        </p:nvSpPr>
        <p:spPr bwMode="auto">
          <a:xfrm>
            <a:off x="7999411" y="1706509"/>
            <a:ext cx="596638" cy="461665"/>
          </a:xfrm>
          <a:prstGeom prst="rect">
            <a:avLst/>
          </a:prstGeom>
          <a:noFill/>
          <a:ln w="9525">
            <a:noFill/>
            <a:miter lim="800000"/>
            <a:headEnd/>
            <a:tailEnd/>
          </a:ln>
        </p:spPr>
        <p:txBody>
          <a:bodyPr wrap="none">
            <a:spAutoFit/>
          </a:bodyPr>
          <a:lstStyle/>
          <a:p>
            <a:r>
              <a:rPr lang="en-US" sz="2400" dirty="0">
                <a:latin typeface="Arial" panose="020B0604020202020204" pitchFamily="34" charset="0"/>
              </a:rPr>
              <a:t>30’</a:t>
            </a:r>
          </a:p>
        </p:txBody>
      </p:sp>
      <p:sp>
        <p:nvSpPr>
          <p:cNvPr id="9" name="Rectangle 2"/>
          <p:cNvSpPr txBox="1">
            <a:spLocks noChangeArrowheads="1"/>
          </p:cNvSpPr>
          <p:nvPr/>
        </p:nvSpPr>
        <p:spPr bwMode="auto">
          <a:xfrm>
            <a:off x="653214" y="5250051"/>
            <a:ext cx="7346197" cy="524360"/>
          </a:xfrm>
          <a:prstGeom prst="rect">
            <a:avLst/>
          </a:prstGeom>
          <a:solidFill>
            <a:schemeClr val="bg1"/>
          </a:solidFill>
          <a:ln w="9525">
            <a:solidFill>
              <a:srgbClr val="FF0000"/>
            </a:solidFill>
            <a:miter lim="800000"/>
            <a:headEnd/>
            <a:tailEnd/>
          </a:ln>
          <a:effectLst>
            <a:outerShdw dist="28398" dir="3806097" algn="ctr" rotWithShape="0">
              <a:schemeClr val="tx2"/>
            </a:outerShdw>
          </a:effectLst>
        </p:spPr>
        <p:txBody>
          <a:bodyPr anchor="ctr"/>
          <a:lstStyle/>
          <a:p>
            <a:pPr algn="ctr">
              <a:defRPr/>
            </a:pPr>
            <a:r>
              <a:rPr lang="en-US" sz="2800" b="1" kern="0" dirty="0">
                <a:latin typeface="Arial" panose="020B0604020202020204" pitchFamily="34" charset="0"/>
                <a:ea typeface="+mj-ea"/>
                <a:cs typeface="+mj-cs"/>
              </a:rPr>
              <a:t>Remember: No hazards in the clear zone!</a:t>
            </a:r>
          </a:p>
        </p:txBody>
      </p:sp>
      <p:sp>
        <p:nvSpPr>
          <p:cNvPr id="2" name="Google Shape;74;p1">
            <a:extLst>
              <a:ext uri="{FF2B5EF4-FFF2-40B4-BE49-F238E27FC236}">
                <a16:creationId xmlns:a16="http://schemas.microsoft.com/office/drawing/2014/main" id="{541BF9CD-A1F7-C220-73AD-DB2F1B8A6A6E}"/>
              </a:ext>
            </a:extLst>
          </p:cNvPr>
          <p:cNvSpPr/>
          <p:nvPr/>
        </p:nvSpPr>
        <p:spPr>
          <a:xfrm>
            <a:off x="8077200" y="5015795"/>
            <a:ext cx="1625009" cy="23079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dirty="0">
                <a:latin typeface="Arial" panose="020B0604020202020204" pitchFamily="34" charset="0"/>
                <a:ea typeface="Open Sans"/>
                <a:cs typeface="Arial" panose="020B0604020202020204" pitchFamily="34" charset="0"/>
                <a:sym typeface="Open Sans"/>
              </a:rPr>
              <a:t>Image: FHWA</a:t>
            </a:r>
            <a:endParaRPr sz="900" dirty="0">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1510848589"/>
      </p:ext>
    </p:extLst>
  </p:cSld>
  <p:clrMapOvr>
    <a:masterClrMapping/>
  </p:clrMapOvr>
  <p:transition/>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2"/>
          <p:cNvSpPr>
            <a:spLocks noGrp="1" noChangeArrowheads="1"/>
          </p:cNvSpPr>
          <p:nvPr>
            <p:ph type="title"/>
          </p:nvPr>
        </p:nvSpPr>
        <p:spPr bwMode="auto">
          <a:xfrm>
            <a:off x="495299" y="304800"/>
            <a:ext cx="8648701" cy="868363"/>
          </a:xfrm>
          <a:noFill/>
          <a:ln>
            <a:miter lim="800000"/>
            <a:headEnd/>
            <a:tailEnd/>
          </a:ln>
        </p:spPr>
        <p:txBody>
          <a:bodyPr vert="horz" wrap="square" lIns="91440" tIns="45720" rIns="91440" bIns="45720" numCol="1" anchor="ctr" anchorCtr="0" compatLnSpc="1">
            <a:prstTxWarp prst="textNoShape">
              <a:avLst/>
            </a:prstTxWarp>
            <a:normAutofit/>
          </a:bodyPr>
          <a:lstStyle/>
          <a:p>
            <a:pPr eaLnBrk="1" hangingPunct="1"/>
            <a:r>
              <a:rPr lang="en-US" dirty="0"/>
              <a:t>The Clear Zone</a:t>
            </a:r>
          </a:p>
        </p:txBody>
      </p:sp>
      <p:sp>
        <p:nvSpPr>
          <p:cNvPr id="78851" name="Rectangle 3"/>
          <p:cNvSpPr>
            <a:spLocks noChangeArrowheads="1"/>
          </p:cNvSpPr>
          <p:nvPr/>
        </p:nvSpPr>
        <p:spPr bwMode="auto">
          <a:xfrm>
            <a:off x="495299" y="1443925"/>
            <a:ext cx="8478219" cy="2074414"/>
          </a:xfrm>
          <a:prstGeom prst="rect">
            <a:avLst/>
          </a:prstGeom>
          <a:noFill/>
          <a:ln w="9525">
            <a:noFill/>
            <a:miter lim="800000"/>
            <a:headEnd/>
            <a:tailEnd/>
          </a:ln>
        </p:spPr>
        <p:txBody>
          <a:bodyPr wrap="square">
            <a:spAutoFit/>
          </a:bodyPr>
          <a:lstStyle/>
          <a:p>
            <a:pPr marL="231775" indent="-231775" eaLnBrk="0" hangingPunct="0">
              <a:spcBef>
                <a:spcPct val="20000"/>
              </a:spcBef>
              <a:buSzPct val="75000"/>
              <a:buFont typeface="Wingdings" pitchFamily="2" charset="2"/>
              <a:buChar char="§"/>
            </a:pPr>
            <a:r>
              <a:rPr lang="en-US" sz="2800" dirty="0">
                <a:solidFill>
                  <a:srgbClr val="000000"/>
                </a:solidFill>
                <a:latin typeface="Arial" panose="020B0604020202020204" pitchFamily="34" charset="0"/>
              </a:rPr>
              <a:t>An unobstructed relatively flat area</a:t>
            </a:r>
          </a:p>
          <a:p>
            <a:pPr marL="231775" indent="-231775" eaLnBrk="0" hangingPunct="0">
              <a:spcBef>
                <a:spcPct val="20000"/>
              </a:spcBef>
              <a:buSzPct val="75000"/>
              <a:buFont typeface="Wingdings" pitchFamily="2" charset="2"/>
              <a:buChar char="§"/>
            </a:pPr>
            <a:r>
              <a:rPr lang="en-US" sz="2800" dirty="0">
                <a:solidFill>
                  <a:srgbClr val="000000"/>
                </a:solidFill>
                <a:latin typeface="Arial" panose="020B0604020202020204" pitchFamily="34" charset="0"/>
              </a:rPr>
              <a:t>Impacted by construction</a:t>
            </a:r>
          </a:p>
          <a:p>
            <a:pPr marL="231775" indent="-231775" eaLnBrk="0" hangingPunct="0">
              <a:spcBef>
                <a:spcPct val="20000"/>
              </a:spcBef>
              <a:buSzPct val="75000"/>
              <a:buFont typeface="Wingdings" pitchFamily="2" charset="2"/>
              <a:buChar char="§"/>
            </a:pPr>
            <a:r>
              <a:rPr lang="en-US" sz="2800" dirty="0">
                <a:solidFill>
                  <a:srgbClr val="000000"/>
                </a:solidFill>
                <a:latin typeface="Arial" panose="020B0604020202020204" pitchFamily="34" charset="0"/>
              </a:rPr>
              <a:t>Extends outward from the edge of the traveled way</a:t>
            </a:r>
          </a:p>
          <a:p>
            <a:pPr marL="231775" indent="-231775" eaLnBrk="0" hangingPunct="0">
              <a:spcBef>
                <a:spcPct val="20000"/>
              </a:spcBef>
              <a:buSzPct val="75000"/>
              <a:buFont typeface="Wingdings" pitchFamily="2" charset="2"/>
              <a:buChar char="§"/>
            </a:pPr>
            <a:r>
              <a:rPr lang="en-US" sz="2800" dirty="0">
                <a:solidFill>
                  <a:srgbClr val="000000"/>
                </a:solidFill>
                <a:latin typeface="Arial" panose="020B0604020202020204" pitchFamily="34" charset="0"/>
              </a:rPr>
              <a:t>Allows a driver to recover</a:t>
            </a:r>
            <a:endParaRPr lang="en-US" sz="3200" dirty="0">
              <a:solidFill>
                <a:srgbClr val="000000"/>
              </a:solidFill>
              <a:latin typeface="Arial" panose="020B0604020202020204" pitchFamily="34" charset="0"/>
            </a:endParaRPr>
          </a:p>
        </p:txBody>
      </p:sp>
      <p:pic>
        <p:nvPicPr>
          <p:cNvPr id="78852" name="Picture 4" descr="Unprotected dirt roadside next to two-lane roadway"/>
          <p:cNvPicPr>
            <a:picLocks noChangeAspect="1" noChangeArrowheads="1"/>
          </p:cNvPicPr>
          <p:nvPr/>
        </p:nvPicPr>
        <p:blipFill>
          <a:blip r:embed="rId3" cstate="print"/>
          <a:srcRect/>
          <a:stretch>
            <a:fillRect/>
          </a:stretch>
        </p:blipFill>
        <p:spPr bwMode="auto">
          <a:xfrm>
            <a:off x="5005939" y="3177153"/>
            <a:ext cx="3795162" cy="2358799"/>
          </a:xfrm>
          <a:prstGeom prst="rect">
            <a:avLst/>
          </a:prstGeom>
          <a:noFill/>
          <a:ln w="57150">
            <a:solidFill>
              <a:srgbClr val="FF6600"/>
            </a:solidFill>
            <a:miter lim="800000"/>
            <a:headEnd/>
            <a:tailEnd/>
          </a:ln>
        </p:spPr>
      </p:pic>
      <p:sp>
        <p:nvSpPr>
          <p:cNvPr id="6" name="Rectangle 2"/>
          <p:cNvSpPr txBox="1">
            <a:spLocks noChangeArrowheads="1"/>
          </p:cNvSpPr>
          <p:nvPr/>
        </p:nvSpPr>
        <p:spPr bwMode="auto">
          <a:xfrm>
            <a:off x="867575" y="3975427"/>
            <a:ext cx="3766089" cy="1103437"/>
          </a:xfrm>
          <a:prstGeom prst="rect">
            <a:avLst/>
          </a:prstGeom>
          <a:solidFill>
            <a:schemeClr val="bg1"/>
          </a:solidFill>
          <a:ln w="9525">
            <a:solidFill>
              <a:srgbClr val="FF0000"/>
            </a:solidFill>
            <a:miter lim="800000"/>
            <a:headEnd/>
            <a:tailEnd/>
          </a:ln>
          <a:effectLst>
            <a:outerShdw dist="28398" dir="3806097" algn="ctr" rotWithShape="0">
              <a:schemeClr val="tx2"/>
            </a:outerShdw>
          </a:effectLst>
        </p:spPr>
        <p:txBody>
          <a:bodyPr anchor="ctr"/>
          <a:lstStyle/>
          <a:p>
            <a:pPr algn="ctr">
              <a:defRPr/>
            </a:pPr>
            <a:r>
              <a:rPr lang="en-US" sz="3200" b="1" kern="0" dirty="0">
                <a:latin typeface="Arial" panose="020B0604020202020204" pitchFamily="34" charset="0"/>
                <a:ea typeface="+mj-ea"/>
                <a:cs typeface="+mj-cs"/>
              </a:rPr>
              <a:t>A “FORGIVING DESIGN”</a:t>
            </a:r>
          </a:p>
        </p:txBody>
      </p:sp>
      <p:sp>
        <p:nvSpPr>
          <p:cNvPr id="2" name="Google Shape;74;p1">
            <a:extLst>
              <a:ext uri="{FF2B5EF4-FFF2-40B4-BE49-F238E27FC236}">
                <a16:creationId xmlns:a16="http://schemas.microsoft.com/office/drawing/2014/main" id="{26FA8FA3-4791-F5D3-EAC4-B3C3C9CE7BEE}"/>
              </a:ext>
            </a:extLst>
          </p:cNvPr>
          <p:cNvSpPr/>
          <p:nvPr/>
        </p:nvSpPr>
        <p:spPr>
          <a:xfrm>
            <a:off x="7848600" y="5638800"/>
            <a:ext cx="1625009" cy="23079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dirty="0">
                <a:latin typeface="Arial" panose="020B0604020202020204" pitchFamily="34" charset="0"/>
                <a:ea typeface="Open Sans"/>
                <a:cs typeface="Arial" panose="020B0604020202020204" pitchFamily="34" charset="0"/>
                <a:sym typeface="Open Sans"/>
              </a:rPr>
              <a:t>Image: ATSSA</a:t>
            </a:r>
            <a:endParaRPr sz="900" dirty="0">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38910542"/>
      </p:ext>
    </p:extLst>
  </p:cSld>
  <p:clrMapOvr>
    <a:masterClrMapping/>
  </p:clrMapOvr>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p:cNvSpPr>
            <a:spLocks noGrp="1" noChangeArrowheads="1"/>
          </p:cNvSpPr>
          <p:nvPr>
            <p:ph type="title"/>
          </p:nvPr>
        </p:nvSpPr>
        <p:spPr bwMode="auto">
          <a:xfrm>
            <a:off x="381000" y="0"/>
            <a:ext cx="8382000" cy="1447800"/>
          </a:xfrm>
          <a:noFill/>
          <a:ln>
            <a:miter lim="800000"/>
            <a:headEnd/>
            <a:tailEnd/>
          </a:ln>
        </p:spPr>
        <p:txBody>
          <a:bodyPr vert="horz" wrap="square" lIns="91440" tIns="45720" rIns="91440" bIns="45720" numCol="1" anchorCtr="0" compatLnSpc="1">
            <a:prstTxWarp prst="textNoShape">
              <a:avLst/>
            </a:prstTxWarp>
            <a:normAutofit/>
          </a:bodyPr>
          <a:lstStyle/>
          <a:p>
            <a:pPr eaLnBrk="1" hangingPunct="1"/>
            <a:r>
              <a:rPr lang="en-US" dirty="0"/>
              <a:t>The Clear Zone</a:t>
            </a:r>
          </a:p>
        </p:txBody>
      </p:sp>
      <p:sp>
        <p:nvSpPr>
          <p:cNvPr id="79885" name="Rectangle 13"/>
          <p:cNvSpPr>
            <a:spLocks noChangeArrowheads="1"/>
          </p:cNvSpPr>
          <p:nvPr/>
        </p:nvSpPr>
        <p:spPr bwMode="auto">
          <a:xfrm>
            <a:off x="1638300" y="5145441"/>
            <a:ext cx="5867400" cy="685800"/>
          </a:xfrm>
          <a:prstGeom prst="rect">
            <a:avLst/>
          </a:prstGeom>
          <a:solidFill>
            <a:schemeClr val="bg1"/>
          </a:solidFill>
          <a:ln w="9525">
            <a:solidFill>
              <a:srgbClr val="FF3300"/>
            </a:solidFill>
            <a:miter lim="800000"/>
            <a:headEnd/>
            <a:tailEnd/>
          </a:ln>
        </p:spPr>
        <p:txBody>
          <a:bodyPr anchor="b"/>
          <a:lstStyle/>
          <a:p>
            <a:pPr algn="ctr" eaLnBrk="0" hangingPunct="0"/>
            <a:r>
              <a:rPr kumimoji="1" lang="en-US" sz="3200" b="1" dirty="0">
                <a:solidFill>
                  <a:srgbClr val="000000"/>
                </a:solidFill>
                <a:latin typeface="Arial" panose="020B0604020202020204" pitchFamily="34" charset="0"/>
              </a:rPr>
              <a:t>Requirements vary by State!</a:t>
            </a:r>
          </a:p>
        </p:txBody>
      </p:sp>
      <p:pic>
        <p:nvPicPr>
          <p:cNvPr id="117762" name="Picture 2" descr="Example of a Clear Zone with a semi truck on the travelway and the clear zone including the shoulder and roadside with arrows"/>
          <p:cNvPicPr>
            <a:picLocks noChangeAspect="1" noChangeArrowheads="1"/>
          </p:cNvPicPr>
          <p:nvPr/>
        </p:nvPicPr>
        <p:blipFill>
          <a:blip r:embed="rId3" cstate="print"/>
          <a:srcRect/>
          <a:stretch>
            <a:fillRect/>
          </a:stretch>
        </p:blipFill>
        <p:spPr bwMode="auto">
          <a:xfrm>
            <a:off x="609600" y="1349649"/>
            <a:ext cx="7940675" cy="3733800"/>
          </a:xfrm>
          <a:prstGeom prst="rect">
            <a:avLst/>
          </a:prstGeom>
          <a:noFill/>
          <a:ln w="9525">
            <a:noFill/>
            <a:miter lim="800000"/>
            <a:headEnd/>
            <a:tailEnd/>
          </a:ln>
          <a:effectLst/>
        </p:spPr>
      </p:pic>
      <p:sp>
        <p:nvSpPr>
          <p:cNvPr id="2" name="Google Shape;74;p1">
            <a:extLst>
              <a:ext uri="{FF2B5EF4-FFF2-40B4-BE49-F238E27FC236}">
                <a16:creationId xmlns:a16="http://schemas.microsoft.com/office/drawing/2014/main" id="{3177AA18-DAD4-A5BE-A7FE-74F737DC383C}"/>
              </a:ext>
            </a:extLst>
          </p:cNvPr>
          <p:cNvSpPr/>
          <p:nvPr/>
        </p:nvSpPr>
        <p:spPr>
          <a:xfrm>
            <a:off x="7950495" y="5372945"/>
            <a:ext cx="1625009" cy="23079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dirty="0">
                <a:latin typeface="Arial" panose="020B0604020202020204" pitchFamily="34" charset="0"/>
                <a:ea typeface="Open Sans"/>
                <a:cs typeface="Arial" panose="020B0604020202020204" pitchFamily="34" charset="0"/>
                <a:sym typeface="Open Sans"/>
              </a:rPr>
              <a:t>Image: ATSSA</a:t>
            </a:r>
            <a:endParaRPr sz="900" dirty="0">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400837637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 descr="Worker in hardhat and Class 2 yellow  vest and holding shovel"/>
          <p:cNvPicPr>
            <a:picLocks noChangeAspect="1" noChangeArrowheads="1"/>
          </p:cNvPicPr>
          <p:nvPr/>
        </p:nvPicPr>
        <p:blipFill>
          <a:blip r:embed="rId3" cstate="print"/>
          <a:srcRect/>
          <a:stretch>
            <a:fillRect/>
          </a:stretch>
        </p:blipFill>
        <p:spPr bwMode="auto">
          <a:xfrm>
            <a:off x="5181600" y="1828800"/>
            <a:ext cx="3124200" cy="4207690"/>
          </a:xfrm>
          <a:prstGeom prst="rect">
            <a:avLst/>
          </a:prstGeom>
          <a:noFill/>
          <a:ln w="9525">
            <a:noFill/>
            <a:miter lim="800000"/>
            <a:headEnd/>
            <a:tailEnd/>
          </a:ln>
        </p:spPr>
      </p:pic>
      <p:sp>
        <p:nvSpPr>
          <p:cNvPr id="146435" name="Rectangle 3"/>
          <p:cNvSpPr>
            <a:spLocks noGrp="1" noChangeArrowheads="1"/>
          </p:cNvSpPr>
          <p:nvPr>
            <p:ph type="title"/>
          </p:nvPr>
        </p:nvSpPr>
        <p:spPr>
          <a:xfrm>
            <a:off x="533400" y="0"/>
            <a:ext cx="8610600" cy="1295400"/>
          </a:xfrm>
        </p:spPr>
        <p:txBody>
          <a:bodyPr/>
          <a:lstStyle/>
          <a:p>
            <a:pPr>
              <a:buClr>
                <a:schemeClr val="bg2"/>
              </a:buClr>
              <a:defRPr/>
            </a:pPr>
            <a:r>
              <a:rPr lang="en-US" dirty="0"/>
              <a:t>OSHA Requirements</a:t>
            </a:r>
          </a:p>
        </p:txBody>
      </p:sp>
      <p:sp>
        <p:nvSpPr>
          <p:cNvPr id="21508" name="Rectangle 4"/>
          <p:cNvSpPr>
            <a:spLocks noGrp="1" noChangeArrowheads="1"/>
          </p:cNvSpPr>
          <p:nvPr>
            <p:ph type="body" idx="1"/>
          </p:nvPr>
        </p:nvSpPr>
        <p:spPr>
          <a:xfrm>
            <a:off x="533400" y="1828800"/>
            <a:ext cx="5181600" cy="4648200"/>
          </a:xfrm>
        </p:spPr>
        <p:txBody>
          <a:bodyPr/>
          <a:lstStyle/>
          <a:p>
            <a:r>
              <a:rPr lang="en-US" dirty="0"/>
              <a:t>Possible requirements:</a:t>
            </a:r>
          </a:p>
          <a:p>
            <a:pPr lvl="1"/>
            <a:r>
              <a:rPr lang="en-US" dirty="0"/>
              <a:t>High-visibility safety apparel </a:t>
            </a:r>
          </a:p>
          <a:p>
            <a:pPr lvl="1"/>
            <a:r>
              <a:rPr lang="en-US" dirty="0"/>
              <a:t>Hardhats</a:t>
            </a:r>
          </a:p>
          <a:p>
            <a:pPr lvl="1"/>
            <a:r>
              <a:rPr lang="en-US" dirty="0"/>
              <a:t>Safety shoes</a:t>
            </a:r>
          </a:p>
          <a:p>
            <a:pPr lvl="1"/>
            <a:r>
              <a:rPr lang="en-US" dirty="0"/>
              <a:t>Gloves</a:t>
            </a:r>
          </a:p>
        </p:txBody>
      </p:sp>
      <p:sp>
        <p:nvSpPr>
          <p:cNvPr id="146437" name="AutoShape 5" descr="Anything that&#10;impacts worker&#10;safety!"/>
          <p:cNvSpPr>
            <a:spLocks noChangeArrowheads="1"/>
          </p:cNvSpPr>
          <p:nvPr/>
        </p:nvSpPr>
        <p:spPr bwMode="auto">
          <a:xfrm>
            <a:off x="3124200" y="3733800"/>
            <a:ext cx="4343400" cy="3124200"/>
          </a:xfrm>
          <a:prstGeom prst="irregularSeal2">
            <a:avLst/>
          </a:prstGeom>
          <a:solidFill>
            <a:schemeClr val="bg1"/>
          </a:solidFill>
          <a:ln w="38100">
            <a:solidFill>
              <a:srgbClr val="FF6600"/>
            </a:solidFill>
            <a:miter lim="800000"/>
            <a:headEnd/>
            <a:tailEnd/>
          </a:ln>
        </p:spPr>
        <p:txBody>
          <a:bodyPr wrap="none" anchor="ctr"/>
          <a:lstStyle/>
          <a:p>
            <a:pPr algn="ctr"/>
            <a:r>
              <a:rPr lang="en-US" sz="2800" b="1" dirty="0">
                <a:latin typeface="Arial" panose="020B0604020202020204" pitchFamily="34" charset="0"/>
              </a:rPr>
              <a:t>Anything that</a:t>
            </a:r>
          </a:p>
          <a:p>
            <a:pPr algn="ctr"/>
            <a:r>
              <a:rPr lang="en-US" sz="2800" b="1" dirty="0">
                <a:latin typeface="Arial" panose="020B0604020202020204" pitchFamily="34" charset="0"/>
              </a:rPr>
              <a:t>impacts </a:t>
            </a:r>
            <a:r>
              <a:rPr lang="en-US" sz="2800" b="1" i="1" dirty="0">
                <a:latin typeface="Arial" panose="020B0604020202020204" pitchFamily="34" charset="0"/>
              </a:rPr>
              <a:t>worker</a:t>
            </a:r>
          </a:p>
          <a:p>
            <a:pPr algn="ctr"/>
            <a:r>
              <a:rPr lang="en-US" sz="2800" b="1" dirty="0">
                <a:latin typeface="Arial" panose="020B0604020202020204" pitchFamily="34" charset="0"/>
              </a:rPr>
              <a:t>safety!</a:t>
            </a:r>
          </a:p>
        </p:txBody>
      </p:sp>
      <p:sp>
        <p:nvSpPr>
          <p:cNvPr id="2" name="Google Shape;74;p1">
            <a:extLst>
              <a:ext uri="{FF2B5EF4-FFF2-40B4-BE49-F238E27FC236}">
                <a16:creationId xmlns:a16="http://schemas.microsoft.com/office/drawing/2014/main" id="{9D8853E8-EA24-68D6-DFB4-8E70D44BD289}"/>
              </a:ext>
            </a:extLst>
          </p:cNvPr>
          <p:cNvSpPr/>
          <p:nvPr/>
        </p:nvSpPr>
        <p:spPr>
          <a:xfrm>
            <a:off x="7391400" y="6002219"/>
            <a:ext cx="1371600" cy="23079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dirty="0">
                <a:solidFill>
                  <a:srgbClr val="000000"/>
                </a:solidFill>
                <a:latin typeface="Arial" panose="020B0604020202020204" pitchFamily="34" charset="0"/>
                <a:ea typeface="Open Sans"/>
                <a:cs typeface="Arial" panose="020B0604020202020204" pitchFamily="34" charset="0"/>
                <a:sym typeface="Open Sans"/>
              </a:rPr>
              <a:t>Image: ATSSA</a:t>
            </a:r>
            <a:endParaRPr sz="900" dirty="0">
              <a:solidFill>
                <a:schemeClr val="dk1"/>
              </a:solidFill>
              <a:latin typeface="Arial" panose="020B0604020202020204" pitchFamily="34" charset="0"/>
              <a:ea typeface="Verdana"/>
              <a:cs typeface="Arial" panose="020B0604020202020204" pitchFamily="34" charset="0"/>
              <a:sym typeface="Verdana"/>
            </a:endParaRPr>
          </a:p>
        </p:txBody>
      </p:sp>
      <p:pic>
        <p:nvPicPr>
          <p:cNvPr id="3" name="Picture 2" descr="vest1class2">
            <a:extLst>
              <a:ext uri="{FF2B5EF4-FFF2-40B4-BE49-F238E27FC236}">
                <a16:creationId xmlns:a16="http://schemas.microsoft.com/office/drawing/2014/main" id="{4D866E12-F8CD-DC62-0A57-639F571579B5}"/>
              </a:ext>
            </a:extLst>
          </p:cNvPr>
          <p:cNvPicPr>
            <a:picLocks noChangeAspect="1" noChangeArrowheads="1"/>
          </p:cNvPicPr>
          <p:nvPr/>
        </p:nvPicPr>
        <p:blipFill rotWithShape="1">
          <a:blip r:embed="rId4" cstate="print">
            <a:extLst>
              <a:ext uri="{BEBA8EAE-BF5A-486C-A8C5-ECC9F3942E4B}">
                <a14:imgProps xmlns:a14="http://schemas.microsoft.com/office/drawing/2010/main">
                  <a14:imgLayer r:embed="rId5">
                    <a14:imgEffect>
                      <a14:artisticBlur/>
                    </a14:imgEffect>
                  </a14:imgLayer>
                </a14:imgProps>
              </a:ext>
            </a:extLst>
          </a:blip>
          <a:srcRect l="31707" t="10865" r="51220" b="74250"/>
          <a:stretch/>
        </p:blipFill>
        <p:spPr bwMode="auto">
          <a:xfrm>
            <a:off x="6172200" y="2209800"/>
            <a:ext cx="533400" cy="626290"/>
          </a:xfrm>
          <a:prstGeom prst="rect">
            <a:avLst/>
          </a:prstGeom>
          <a:noFill/>
          <a:ln w="9525">
            <a:noFill/>
            <a:miter lim="800000"/>
            <a:headEnd/>
            <a:tailEnd/>
          </a:ln>
        </p:spPr>
      </p:pic>
    </p:spTree>
    <p:extLst>
      <p:ext uri="{BB962C8B-B14F-4D97-AF65-F5344CB8AC3E}">
        <p14:creationId xmlns:p14="http://schemas.microsoft.com/office/powerpoint/2010/main" val="1708465182"/>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46437"/>
                                        </p:tgtEl>
                                        <p:attrNameLst>
                                          <p:attrName>style.visibility</p:attrName>
                                        </p:attrNameLst>
                                      </p:cBhvr>
                                      <p:to>
                                        <p:strVal val="visible"/>
                                      </p:to>
                                    </p:set>
                                    <p:animEffect transition="in" filter="randombar(horizontal)">
                                      <p:cBhvr>
                                        <p:cTn id="7" dur="500"/>
                                        <p:tgtEl>
                                          <p:spTgt spid="1464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6437" grpId="0" animBg="1" autoUpdateAnimBg="0"/>
    </p:bldLst>
  </p:timing>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Slide Number Placeholder 2"/>
          <p:cNvSpPr txBox="1">
            <a:spLocks/>
          </p:cNvSpPr>
          <p:nvPr/>
        </p:nvSpPr>
        <p:spPr>
          <a:xfrm>
            <a:off x="7010400" y="6248400"/>
            <a:ext cx="1905000" cy="457200"/>
          </a:xfrm>
          <a:prstGeom prst="rect">
            <a:avLst/>
          </a:prstGeom>
          <a:solidFill>
            <a:schemeClr val="bg1"/>
          </a:solidFill>
          <a:ln>
            <a:solidFill>
              <a:schemeClr val="bg1"/>
            </a:solidFill>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600" i="0" u="none" strike="noStrike" kern="1200" cap="none" spc="0" normalizeH="0" baseline="0" noProof="0" dirty="0">
                <a:ln>
                  <a:noFill/>
                </a:ln>
                <a:solidFill>
                  <a:schemeClr val="tx1"/>
                </a:solidFill>
                <a:effectLst/>
                <a:uLnTx/>
                <a:uFillTx/>
                <a:latin typeface="Arial" charset="0"/>
                <a:ea typeface="+mn-ea"/>
                <a:cs typeface="+mn-cs"/>
              </a:rPr>
              <a:t>10-</a:t>
            </a:r>
            <a:fld id="{2C2FE4ED-BEDC-4BF8-AAC3-955EADFB5EAA}" type="slidenum">
              <a:rPr kumimoji="0" lang="en-US" sz="1600" i="0" u="none" strike="noStrike" kern="1200" cap="none" spc="0" normalizeH="0" baseline="0" noProof="0" smtClean="0">
                <a:ln>
                  <a:noFill/>
                </a:ln>
                <a:solidFill>
                  <a:schemeClr val="tx1"/>
                </a:solidFill>
                <a:effectLst/>
                <a:uLnTx/>
                <a:uFillTx/>
                <a:latin typeface="Arial" charset="0"/>
                <a:ea typeface="+mn-ea"/>
                <a:cs typeface="+mn-cs"/>
              </a:rPr>
              <a:pPr marL="0" marR="0" lvl="0" indent="0" algn="l" defTabSz="914400" rtl="0" eaLnBrk="1" fontAlgn="base" latinLnBrk="0" hangingPunct="1">
                <a:lnSpc>
                  <a:spcPct val="100000"/>
                </a:lnSpc>
                <a:spcBef>
                  <a:spcPct val="0"/>
                </a:spcBef>
                <a:spcAft>
                  <a:spcPct val="0"/>
                </a:spcAft>
                <a:buClrTx/>
                <a:buSzTx/>
                <a:buFontTx/>
                <a:buNone/>
                <a:tabLst/>
                <a:defRPr/>
              </a:pPr>
              <a:t>170</a:t>
            </a:fld>
            <a:endParaRPr kumimoji="0" lang="en-US" sz="1600" i="0" u="none" strike="noStrike" kern="1200" cap="none" spc="0" normalizeH="0" baseline="0" noProof="0" dirty="0">
              <a:ln>
                <a:noFill/>
              </a:ln>
              <a:solidFill>
                <a:schemeClr val="tx1"/>
              </a:solidFill>
              <a:effectLst/>
              <a:uLnTx/>
              <a:uFillTx/>
              <a:latin typeface="Arial" charset="0"/>
              <a:ea typeface="+mn-ea"/>
              <a:cs typeface="+mn-cs"/>
            </a:endParaRPr>
          </a:p>
        </p:txBody>
      </p:sp>
      <p:pic>
        <p:nvPicPr>
          <p:cNvPr id="4" name="Picture 13" descr="Roadside with equipment and drums delineating the work space"/>
          <p:cNvPicPr>
            <a:picLocks noChangeAspect="1" noChangeArrowheads="1"/>
          </p:cNvPicPr>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sp>
        <p:nvSpPr>
          <p:cNvPr id="5" name="Rectangle 2"/>
          <p:cNvSpPr txBox="1">
            <a:spLocks noChangeArrowheads="1"/>
          </p:cNvSpPr>
          <p:nvPr/>
        </p:nvSpPr>
        <p:spPr>
          <a:xfrm>
            <a:off x="0" y="0"/>
            <a:ext cx="9144000" cy="777875"/>
          </a:xfrm>
          <a:prstGeom prst="rect">
            <a:avLst/>
          </a:prstGeom>
          <a:solidFill>
            <a:schemeClr val="bg1"/>
          </a:solidFill>
        </p:spPr>
        <p:txBody>
          <a:bodyPr anchor="ctr"/>
          <a:lstStyle/>
          <a:p>
            <a:pPr marL="0" marR="0" lvl="0" indent="0" defTabSz="914400" rtl="0" eaLnBrk="1" fontAlgn="base" latinLnBrk="0" hangingPunct="1">
              <a:lnSpc>
                <a:spcPct val="100000"/>
              </a:lnSpc>
              <a:spcBef>
                <a:spcPct val="0"/>
              </a:spcBef>
              <a:spcAft>
                <a:spcPct val="0"/>
              </a:spcAft>
              <a:buClrTx/>
              <a:buSzTx/>
              <a:buFontTx/>
              <a:buNone/>
              <a:tabLst/>
              <a:defRPr/>
            </a:pPr>
            <a:r>
              <a:rPr kumimoji="0" lang="en-US" sz="3600" b="1" u="none" strike="noStrike" kern="0" cap="none" spc="0" normalizeH="0" baseline="0" noProof="0" dirty="0">
                <a:ln>
                  <a:noFill/>
                </a:ln>
                <a:solidFill>
                  <a:srgbClr val="00ACA1"/>
                </a:solidFill>
                <a:effectLst/>
                <a:uLnTx/>
                <a:uFillTx/>
                <a:latin typeface="Arial" panose="020B0604020202020204" pitchFamily="34" charset="0"/>
                <a:ea typeface="+mj-ea"/>
                <a:cs typeface="+mj-cs"/>
              </a:rPr>
              <a:t>The Clear Zone</a:t>
            </a:r>
          </a:p>
        </p:txBody>
      </p:sp>
      <p:sp>
        <p:nvSpPr>
          <p:cNvPr id="6" name="Line 8">
            <a:extLst>
              <a:ext uri="{C183D7F6-B498-43B3-948B-1728B52AA6E4}">
                <adec:decorative xmlns:adec="http://schemas.microsoft.com/office/drawing/2017/decorative" val="1"/>
              </a:ext>
            </a:extLst>
          </p:cNvPr>
          <p:cNvSpPr>
            <a:spLocks noChangeShapeType="1"/>
          </p:cNvSpPr>
          <p:nvPr/>
        </p:nvSpPr>
        <p:spPr bwMode="auto">
          <a:xfrm flipV="1">
            <a:off x="2286000" y="3505200"/>
            <a:ext cx="0" cy="2514600"/>
          </a:xfrm>
          <a:prstGeom prst="line">
            <a:avLst/>
          </a:prstGeom>
          <a:noFill/>
          <a:ln w="38100">
            <a:solidFill>
              <a:schemeClr val="bg1"/>
            </a:solidFill>
            <a:miter lim="800000"/>
            <a:headEnd/>
            <a:tailEnd/>
          </a:ln>
        </p:spPr>
        <p:txBody>
          <a:bodyPr wrap="none"/>
          <a:lstStyle/>
          <a:p>
            <a:endParaRPr lang="en-US" sz="1600" dirty="0">
              <a:latin typeface="Arial" panose="020B0604020202020204" pitchFamily="34" charset="0"/>
            </a:endParaRPr>
          </a:p>
        </p:txBody>
      </p:sp>
      <p:sp>
        <p:nvSpPr>
          <p:cNvPr id="7" name="Line 9">
            <a:extLst>
              <a:ext uri="{C183D7F6-B498-43B3-948B-1728B52AA6E4}">
                <adec:decorative xmlns:adec="http://schemas.microsoft.com/office/drawing/2017/decorative" val="1"/>
              </a:ext>
            </a:extLst>
          </p:cNvPr>
          <p:cNvSpPr>
            <a:spLocks noChangeShapeType="1"/>
          </p:cNvSpPr>
          <p:nvPr/>
        </p:nvSpPr>
        <p:spPr bwMode="auto">
          <a:xfrm flipV="1">
            <a:off x="5943600" y="2743200"/>
            <a:ext cx="0" cy="2514600"/>
          </a:xfrm>
          <a:prstGeom prst="line">
            <a:avLst/>
          </a:prstGeom>
          <a:noFill/>
          <a:ln w="38100">
            <a:solidFill>
              <a:schemeClr val="bg1"/>
            </a:solidFill>
            <a:miter lim="800000"/>
            <a:headEnd/>
            <a:tailEnd/>
          </a:ln>
        </p:spPr>
        <p:txBody>
          <a:bodyPr wrap="none"/>
          <a:lstStyle/>
          <a:p>
            <a:endParaRPr lang="en-US" sz="1600" dirty="0">
              <a:latin typeface="Arial" panose="020B0604020202020204" pitchFamily="34" charset="0"/>
            </a:endParaRPr>
          </a:p>
        </p:txBody>
      </p:sp>
      <p:sp>
        <p:nvSpPr>
          <p:cNvPr id="8" name="Line 10">
            <a:extLst>
              <a:ext uri="{C183D7F6-B498-43B3-948B-1728B52AA6E4}">
                <adec:decorative xmlns:adec="http://schemas.microsoft.com/office/drawing/2017/decorative" val="1"/>
              </a:ext>
            </a:extLst>
          </p:cNvPr>
          <p:cNvSpPr>
            <a:spLocks noChangeShapeType="1"/>
          </p:cNvSpPr>
          <p:nvPr/>
        </p:nvSpPr>
        <p:spPr bwMode="auto">
          <a:xfrm flipV="1">
            <a:off x="2286000" y="4267200"/>
            <a:ext cx="3657600" cy="76200"/>
          </a:xfrm>
          <a:prstGeom prst="line">
            <a:avLst/>
          </a:prstGeom>
          <a:noFill/>
          <a:ln w="38100">
            <a:solidFill>
              <a:schemeClr val="bg1"/>
            </a:solidFill>
            <a:miter lim="800000"/>
            <a:headEnd type="triangle" w="med" len="med"/>
            <a:tailEnd type="triangle" w="med" len="med"/>
          </a:ln>
        </p:spPr>
        <p:txBody>
          <a:bodyPr wrap="none"/>
          <a:lstStyle/>
          <a:p>
            <a:endParaRPr lang="en-US" sz="1600" dirty="0">
              <a:latin typeface="Arial" panose="020B0604020202020204" pitchFamily="34" charset="0"/>
            </a:endParaRPr>
          </a:p>
        </p:txBody>
      </p:sp>
      <p:sp>
        <p:nvSpPr>
          <p:cNvPr id="10" name="AutoShape 12" descr="Edge of traveled way"/>
          <p:cNvSpPr>
            <a:spLocks noChangeArrowheads="1"/>
          </p:cNvSpPr>
          <p:nvPr/>
        </p:nvSpPr>
        <p:spPr bwMode="auto">
          <a:xfrm>
            <a:off x="5257800" y="5943600"/>
            <a:ext cx="3886200" cy="685800"/>
          </a:xfrm>
          <a:prstGeom prst="wedgeRoundRectCallout">
            <a:avLst>
              <a:gd name="adj1" fmla="val -111962"/>
              <a:gd name="adj2" fmla="val 15946"/>
              <a:gd name="adj3" fmla="val 16667"/>
            </a:avLst>
          </a:prstGeom>
          <a:solidFill>
            <a:schemeClr val="bg1"/>
          </a:solidFill>
          <a:ln w="9525">
            <a:solidFill>
              <a:schemeClr val="bg1"/>
            </a:solidFill>
            <a:miter lim="800000"/>
            <a:headEnd/>
            <a:tailEnd/>
          </a:ln>
        </p:spPr>
        <p:txBody>
          <a:bodyPr/>
          <a:lstStyle/>
          <a:p>
            <a:pPr algn="ctr"/>
            <a:r>
              <a:rPr lang="en-US" sz="2800" dirty="0">
                <a:latin typeface="Arial" panose="020B0604020202020204" pitchFamily="34" charset="0"/>
              </a:rPr>
              <a:t>Edge of traveled way</a:t>
            </a:r>
          </a:p>
        </p:txBody>
      </p:sp>
      <p:sp>
        <p:nvSpPr>
          <p:cNvPr id="11" name="AutoShape 12" descr="No hazards in CZ&#10;(non-working hours)&#10;&#10;"/>
          <p:cNvSpPr>
            <a:spLocks noChangeArrowheads="1"/>
          </p:cNvSpPr>
          <p:nvPr/>
        </p:nvSpPr>
        <p:spPr bwMode="auto">
          <a:xfrm>
            <a:off x="457200" y="1066800"/>
            <a:ext cx="3810000" cy="990600"/>
          </a:xfrm>
          <a:prstGeom prst="wedgeRoundRectCallout">
            <a:avLst>
              <a:gd name="adj1" fmla="val -14293"/>
              <a:gd name="adj2" fmla="val 227502"/>
              <a:gd name="adj3" fmla="val 16667"/>
            </a:avLst>
          </a:prstGeom>
          <a:solidFill>
            <a:schemeClr val="bg1"/>
          </a:solidFill>
          <a:ln w="9525">
            <a:solidFill>
              <a:schemeClr val="bg1"/>
            </a:solidFill>
            <a:miter lim="800000"/>
            <a:headEnd/>
            <a:tailEnd/>
          </a:ln>
        </p:spPr>
        <p:txBody>
          <a:bodyPr/>
          <a:lstStyle/>
          <a:p>
            <a:pPr algn="ctr"/>
            <a:r>
              <a:rPr lang="en-US" sz="2800" dirty="0">
                <a:latin typeface="Arial" panose="020B0604020202020204" pitchFamily="34" charset="0"/>
              </a:rPr>
              <a:t>No hazards in CZ</a:t>
            </a:r>
          </a:p>
          <a:p>
            <a:pPr algn="ctr"/>
            <a:r>
              <a:rPr lang="en-US" sz="2800" dirty="0">
                <a:latin typeface="Arial" panose="020B0604020202020204" pitchFamily="34" charset="0"/>
              </a:rPr>
              <a:t>(non-working hours)</a:t>
            </a:r>
          </a:p>
        </p:txBody>
      </p:sp>
      <p:sp>
        <p:nvSpPr>
          <p:cNvPr id="12" name="AutoShape 12" descr="Crashworthy TCDs may be in the CZ&#10;"/>
          <p:cNvSpPr>
            <a:spLocks noChangeArrowheads="1"/>
          </p:cNvSpPr>
          <p:nvPr/>
        </p:nvSpPr>
        <p:spPr bwMode="auto">
          <a:xfrm>
            <a:off x="4876800" y="1219200"/>
            <a:ext cx="3657600" cy="1143000"/>
          </a:xfrm>
          <a:prstGeom prst="wedgeRoundRectCallout">
            <a:avLst>
              <a:gd name="adj1" fmla="val -93050"/>
              <a:gd name="adj2" fmla="val 296037"/>
              <a:gd name="adj3" fmla="val 16667"/>
            </a:avLst>
          </a:prstGeom>
          <a:solidFill>
            <a:schemeClr val="bg1"/>
          </a:solidFill>
          <a:ln w="9525">
            <a:solidFill>
              <a:schemeClr val="bg1"/>
            </a:solidFill>
            <a:miter lim="800000"/>
            <a:headEnd/>
            <a:tailEnd/>
          </a:ln>
        </p:spPr>
        <p:txBody>
          <a:bodyPr/>
          <a:lstStyle/>
          <a:p>
            <a:pPr algn="ctr"/>
            <a:r>
              <a:rPr lang="en-US" sz="2800" dirty="0">
                <a:latin typeface="Arial" panose="020B0604020202020204" pitchFamily="34" charset="0"/>
              </a:rPr>
              <a:t>Crashworthy TCDs may be in the CZ</a:t>
            </a:r>
          </a:p>
        </p:txBody>
      </p:sp>
      <p:sp>
        <p:nvSpPr>
          <p:cNvPr id="9" name="Text Box 11" descr="CZ"/>
          <p:cNvSpPr txBox="1">
            <a:spLocks noChangeArrowheads="1"/>
          </p:cNvSpPr>
          <p:nvPr/>
        </p:nvSpPr>
        <p:spPr bwMode="auto">
          <a:xfrm>
            <a:off x="3886200" y="3657600"/>
            <a:ext cx="663964" cy="523220"/>
          </a:xfrm>
          <a:prstGeom prst="rect">
            <a:avLst/>
          </a:prstGeom>
          <a:solidFill>
            <a:schemeClr val="bg1"/>
          </a:solidFill>
          <a:ln w="9525">
            <a:solidFill>
              <a:schemeClr val="bg1"/>
            </a:solidFill>
            <a:miter lim="800000"/>
            <a:headEnd/>
            <a:tailEnd/>
          </a:ln>
        </p:spPr>
        <p:txBody>
          <a:bodyPr wrap="none">
            <a:spAutoFit/>
          </a:bodyPr>
          <a:lstStyle/>
          <a:p>
            <a:r>
              <a:rPr lang="en-US" sz="2800" dirty="0">
                <a:latin typeface="Arial" panose="020B0604020202020204" pitchFamily="34" charset="0"/>
              </a:rPr>
              <a:t>CZ</a:t>
            </a:r>
          </a:p>
        </p:txBody>
      </p:sp>
      <p:sp>
        <p:nvSpPr>
          <p:cNvPr id="13" name="Google Shape;74;p1">
            <a:extLst>
              <a:ext uri="{FF2B5EF4-FFF2-40B4-BE49-F238E27FC236}">
                <a16:creationId xmlns:a16="http://schemas.microsoft.com/office/drawing/2014/main" id="{D978F200-29FF-1268-B190-5A9B03F58AD1}"/>
              </a:ext>
            </a:extLst>
          </p:cNvPr>
          <p:cNvSpPr/>
          <p:nvPr/>
        </p:nvSpPr>
        <p:spPr>
          <a:xfrm>
            <a:off x="8102895" y="6646894"/>
            <a:ext cx="1625009" cy="23079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dirty="0">
                <a:solidFill>
                  <a:schemeClr val="bg1"/>
                </a:solidFill>
                <a:latin typeface="Arial" panose="020B0604020202020204" pitchFamily="34" charset="0"/>
                <a:ea typeface="Open Sans"/>
                <a:cs typeface="Arial" panose="020B0604020202020204" pitchFamily="34" charset="0"/>
                <a:sym typeface="Open Sans"/>
              </a:rPr>
              <a:t>Image: ATSSA</a:t>
            </a:r>
            <a:endParaRPr sz="900" dirty="0">
              <a:solidFill>
                <a:schemeClr val="bg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18633524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p:cTn id="13" dur="500" fill="hold"/>
                                        <p:tgtEl>
                                          <p:spTgt spid="11"/>
                                        </p:tgtEl>
                                        <p:attrNameLst>
                                          <p:attrName>ppt_w</p:attrName>
                                        </p:attrNameLst>
                                      </p:cBhvr>
                                      <p:tavLst>
                                        <p:tav tm="0">
                                          <p:val>
                                            <p:fltVal val="0"/>
                                          </p:val>
                                        </p:tav>
                                        <p:tav tm="100000">
                                          <p:val>
                                            <p:strVal val="#ppt_w"/>
                                          </p:val>
                                        </p:tav>
                                      </p:tavLst>
                                    </p:anim>
                                    <p:anim calcmode="lin" valueType="num">
                                      <p:cBhvr>
                                        <p:cTn id="14" dur="500" fill="hold"/>
                                        <p:tgtEl>
                                          <p:spTgt spid="11"/>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p:cTn id="19" dur="500" fill="hold"/>
                                        <p:tgtEl>
                                          <p:spTgt spid="12"/>
                                        </p:tgtEl>
                                        <p:attrNameLst>
                                          <p:attrName>ppt_w</p:attrName>
                                        </p:attrNameLst>
                                      </p:cBhvr>
                                      <p:tavLst>
                                        <p:tav tm="0">
                                          <p:val>
                                            <p:fltVal val="0"/>
                                          </p:val>
                                        </p:tav>
                                        <p:tav tm="100000">
                                          <p:val>
                                            <p:strVal val="#ppt_w"/>
                                          </p:val>
                                        </p:tav>
                                      </p:tavLst>
                                    </p:anim>
                                    <p:anim calcmode="lin" valueType="num">
                                      <p:cBhvr>
                                        <p:cTn id="20" dur="500" fill="hold"/>
                                        <p:tgtEl>
                                          <p:spTgt spid="12"/>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Lst>
  </p:timing>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p:cNvSpPr>
            <a:spLocks noGrp="1" noChangeArrowheads="1"/>
          </p:cNvSpPr>
          <p:nvPr>
            <p:ph type="title"/>
          </p:nvPr>
        </p:nvSpPr>
        <p:spPr bwMode="auto">
          <a:xfrm>
            <a:off x="381000" y="0"/>
            <a:ext cx="8382000" cy="1447800"/>
          </a:xfrm>
          <a:noFill/>
          <a:ln>
            <a:miter lim="800000"/>
            <a:headEnd/>
            <a:tailEnd/>
          </a:ln>
        </p:spPr>
        <p:txBody>
          <a:bodyPr vert="horz" wrap="square" lIns="91440" tIns="45720" rIns="91440" bIns="45720" numCol="1" anchor="ctr" anchorCtr="0" compatLnSpc="1">
            <a:prstTxWarp prst="textNoShape">
              <a:avLst/>
            </a:prstTxWarp>
            <a:normAutofit/>
          </a:bodyPr>
          <a:lstStyle/>
          <a:p>
            <a:pPr eaLnBrk="1" hangingPunct="1"/>
            <a:r>
              <a:rPr lang="en-US" dirty="0"/>
              <a:t>Example of Clear Zone</a:t>
            </a:r>
            <a:br>
              <a:rPr lang="en-US" dirty="0"/>
            </a:br>
            <a:r>
              <a:rPr lang="en-US" dirty="0"/>
              <a:t>Widths for Work Zones</a:t>
            </a:r>
          </a:p>
        </p:txBody>
      </p:sp>
      <p:graphicFrame>
        <p:nvGraphicFramePr>
          <p:cNvPr id="278568" name="Group 40"/>
          <p:cNvGraphicFramePr>
            <a:graphicFrameLocks noGrp="1"/>
          </p:cNvGraphicFramePr>
          <p:nvPr>
            <p:ph type="tbl" idx="1"/>
            <p:extLst>
              <p:ext uri="{D42A27DB-BD31-4B8C-83A1-F6EECF244321}">
                <p14:modId xmlns:p14="http://schemas.microsoft.com/office/powerpoint/2010/main" val="1355501036"/>
              </p:ext>
            </p:extLst>
          </p:nvPr>
        </p:nvGraphicFramePr>
        <p:xfrm>
          <a:off x="381000" y="1447800"/>
          <a:ext cx="8458200" cy="3150871"/>
        </p:xfrm>
        <a:graphic>
          <a:graphicData uri="http://schemas.openxmlformats.org/drawingml/2006/table">
            <a:tbl>
              <a:tblPr firstRow="1"/>
              <a:tblGrid>
                <a:gridCol w="4237495">
                  <a:extLst>
                    <a:ext uri="{9D8B030D-6E8A-4147-A177-3AD203B41FA5}">
                      <a16:colId xmlns:a16="http://schemas.microsoft.com/office/drawing/2014/main" val="20000"/>
                    </a:ext>
                  </a:extLst>
                </a:gridCol>
                <a:gridCol w="4220705">
                  <a:extLst>
                    <a:ext uri="{9D8B030D-6E8A-4147-A177-3AD203B41FA5}">
                      <a16:colId xmlns:a16="http://schemas.microsoft.com/office/drawing/2014/main" val="20001"/>
                    </a:ext>
                  </a:extLst>
                </a:gridCol>
              </a:tblGrid>
              <a:tr h="446088">
                <a:tc>
                  <a:txBody>
                    <a:bodyPr/>
                    <a:lstStyle/>
                    <a:p>
                      <a:pPr marL="0" marR="0" lvl="0" indent="0" algn="ctr" defTabSz="914400" rtl="0" eaLnBrk="1" fontAlgn="base" latinLnBrk="0" hangingPunct="1">
                        <a:lnSpc>
                          <a:spcPct val="100000"/>
                        </a:lnSpc>
                        <a:spcBef>
                          <a:spcPct val="20000"/>
                        </a:spcBef>
                        <a:spcAft>
                          <a:spcPct val="0"/>
                        </a:spcAft>
                        <a:buClrTx/>
                        <a:buSzPct val="90000"/>
                        <a:buFontTx/>
                        <a:buNone/>
                        <a:tabLst/>
                      </a:pPr>
                      <a:r>
                        <a:rPr kumimoji="0" lang="en-US" sz="3200" b="1" i="0" u="none" strike="noStrike" cap="none" normalizeH="0" baseline="0" dirty="0">
                          <a:ln>
                            <a:noFill/>
                          </a:ln>
                          <a:solidFill>
                            <a:schemeClr val="tx1"/>
                          </a:solidFill>
                          <a:effectLst/>
                          <a:latin typeface="Arial" panose="020B0604020202020204" pitchFamily="34" charset="0"/>
                        </a:rPr>
                        <a:t>Speed (mph)</a:t>
                      </a:r>
                    </a:p>
                  </a:txBody>
                  <a:tcPr horzOverflow="overflow">
                    <a:lnL w="12700" cap="flat" cmpd="sng" algn="ctr">
                      <a:solidFill>
                        <a:srgbClr val="E23012"/>
                      </a:solidFill>
                      <a:prstDash val="solid"/>
                      <a:round/>
                      <a:headEnd type="none" w="med" len="med"/>
                      <a:tailEnd type="none" w="med" len="med"/>
                    </a:lnL>
                    <a:lnR w="12700" cap="flat" cmpd="sng" algn="ctr">
                      <a:solidFill>
                        <a:srgbClr val="E23012"/>
                      </a:solidFill>
                      <a:prstDash val="solid"/>
                      <a:round/>
                      <a:headEnd type="none" w="med" len="med"/>
                      <a:tailEnd type="none" w="med" len="med"/>
                    </a:lnR>
                    <a:lnT w="12700" cap="flat" cmpd="sng" algn="ctr">
                      <a:solidFill>
                        <a:srgbClr val="E23012"/>
                      </a:solidFill>
                      <a:prstDash val="solid"/>
                      <a:round/>
                      <a:headEnd type="none" w="med" len="med"/>
                      <a:tailEnd type="none" w="med" len="med"/>
                    </a:lnT>
                    <a:lnB w="12700" cap="flat" cmpd="sng" algn="ctr">
                      <a:solidFill>
                        <a:srgbClr val="E23012"/>
                      </a:solidFill>
                      <a:prstDash val="solid"/>
                      <a:round/>
                      <a:headEnd type="none" w="med" len="med"/>
                      <a:tailEnd type="none" w="med" len="med"/>
                    </a:lnB>
                    <a:lnTlToBr>
                      <a:noFill/>
                    </a:lnTlToBr>
                    <a:lnBlToTr>
                      <a:noFill/>
                    </a:lnBlToTr>
                    <a:solidFill>
                      <a:srgbClr val="FFFF99"/>
                    </a:solid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Tx/>
                        <a:buNone/>
                        <a:tabLst/>
                      </a:pPr>
                      <a:r>
                        <a:rPr kumimoji="0" lang="en-US" sz="3200" b="1" i="0" u="none" strike="noStrike" cap="none" normalizeH="0" baseline="0" dirty="0">
                          <a:ln>
                            <a:noFill/>
                          </a:ln>
                          <a:solidFill>
                            <a:schemeClr val="tx1"/>
                          </a:solidFill>
                          <a:effectLst/>
                          <a:latin typeface="Arial" panose="020B0604020202020204" pitchFamily="34" charset="0"/>
                        </a:rPr>
                        <a:t>Width (ft.)</a:t>
                      </a:r>
                    </a:p>
                  </a:txBody>
                  <a:tcPr horzOverflow="overflow">
                    <a:lnL w="12700" cap="flat" cmpd="sng" algn="ctr">
                      <a:solidFill>
                        <a:srgbClr val="E23012"/>
                      </a:solidFill>
                      <a:prstDash val="solid"/>
                      <a:round/>
                      <a:headEnd type="none" w="med" len="med"/>
                      <a:tailEnd type="none" w="med" len="med"/>
                    </a:lnL>
                    <a:lnR w="12700" cap="flat" cmpd="sng" algn="ctr">
                      <a:solidFill>
                        <a:srgbClr val="E23012"/>
                      </a:solidFill>
                      <a:prstDash val="solid"/>
                      <a:round/>
                      <a:headEnd type="none" w="med" len="med"/>
                      <a:tailEnd type="none" w="med" len="med"/>
                    </a:lnR>
                    <a:lnT w="12700" cap="flat" cmpd="sng" algn="ctr">
                      <a:solidFill>
                        <a:srgbClr val="E23012"/>
                      </a:solidFill>
                      <a:prstDash val="solid"/>
                      <a:round/>
                      <a:headEnd type="none" w="med" len="med"/>
                      <a:tailEnd type="none" w="med" len="med"/>
                    </a:lnT>
                    <a:lnB w="12700" cap="flat" cmpd="sng" algn="ctr">
                      <a:solidFill>
                        <a:srgbClr val="E23012"/>
                      </a:solidFill>
                      <a:prstDash val="solid"/>
                      <a:round/>
                      <a:headEnd type="none" w="med" len="med"/>
                      <a:tailEnd type="none" w="med" len="med"/>
                    </a:lnB>
                    <a:lnTlToBr>
                      <a:noFill/>
                    </a:lnTlToBr>
                    <a:lnBlToTr>
                      <a:noFill/>
                    </a:lnBlToTr>
                    <a:solidFill>
                      <a:srgbClr val="FFFF99"/>
                    </a:solidFill>
                  </a:tcPr>
                </a:tc>
                <a:extLst>
                  <a:ext uri="{0D108BD9-81ED-4DB2-BD59-A6C34878D82A}">
                    <a16:rowId xmlns:a16="http://schemas.microsoft.com/office/drawing/2014/main" val="10000"/>
                  </a:ext>
                </a:extLst>
              </a:tr>
              <a:tr h="642938">
                <a:tc>
                  <a:txBody>
                    <a:bodyPr/>
                    <a:lstStyle/>
                    <a:p>
                      <a:pPr marL="0" marR="0" lvl="0" indent="0" algn="ctr" defTabSz="914400" rtl="0" eaLnBrk="1" fontAlgn="base" latinLnBrk="0" hangingPunct="1">
                        <a:lnSpc>
                          <a:spcPct val="100000"/>
                        </a:lnSpc>
                        <a:spcBef>
                          <a:spcPct val="20000"/>
                        </a:spcBef>
                        <a:spcAft>
                          <a:spcPct val="0"/>
                        </a:spcAft>
                        <a:buClrTx/>
                        <a:buSzPct val="90000"/>
                        <a:buFontTx/>
                        <a:buNone/>
                        <a:tabLst/>
                      </a:pPr>
                      <a:r>
                        <a:rPr kumimoji="0" lang="en-US" sz="3200" b="1" i="0" u="none" strike="noStrike" cap="none" normalizeH="0" baseline="0" dirty="0">
                          <a:ln>
                            <a:noFill/>
                          </a:ln>
                          <a:solidFill>
                            <a:schemeClr val="tx1"/>
                          </a:solidFill>
                          <a:effectLst/>
                          <a:latin typeface="Arial" panose="020B0604020202020204" pitchFamily="34" charset="0"/>
                        </a:rPr>
                        <a:t>60 or greater</a:t>
                      </a:r>
                    </a:p>
                  </a:txBody>
                  <a:tcPr anchor="ctr" horzOverflow="overflow">
                    <a:lnL w="12700" cap="flat" cmpd="sng" algn="ctr">
                      <a:solidFill>
                        <a:srgbClr val="E23012"/>
                      </a:solidFill>
                      <a:prstDash val="solid"/>
                      <a:round/>
                      <a:headEnd type="none" w="med" len="med"/>
                      <a:tailEnd type="none" w="med" len="med"/>
                    </a:lnL>
                    <a:lnR w="12700" cap="flat" cmpd="sng" algn="ctr">
                      <a:solidFill>
                        <a:srgbClr val="E23012"/>
                      </a:solidFill>
                      <a:prstDash val="solid"/>
                      <a:round/>
                      <a:headEnd type="none" w="med" len="med"/>
                      <a:tailEnd type="none" w="med" len="med"/>
                    </a:lnR>
                    <a:lnT w="12700" cap="flat" cmpd="sng" algn="ctr">
                      <a:solidFill>
                        <a:srgbClr val="E23012"/>
                      </a:solidFill>
                      <a:prstDash val="solid"/>
                      <a:round/>
                      <a:headEnd type="none" w="med" len="med"/>
                      <a:tailEnd type="none" w="med" len="med"/>
                    </a:lnT>
                    <a:lnB w="12700" cap="flat" cmpd="sng" algn="ctr">
                      <a:solidFill>
                        <a:srgbClr val="E23012"/>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Tx/>
                        <a:buNone/>
                        <a:tabLst/>
                      </a:pPr>
                      <a:r>
                        <a:rPr kumimoji="0" lang="en-US" sz="3200" b="1" i="0" u="none" strike="noStrike" cap="none" normalizeH="0" baseline="0" dirty="0">
                          <a:ln>
                            <a:noFill/>
                          </a:ln>
                          <a:solidFill>
                            <a:schemeClr val="tx1"/>
                          </a:solidFill>
                          <a:effectLst/>
                          <a:latin typeface="Arial" panose="020B0604020202020204" pitchFamily="34" charset="0"/>
                        </a:rPr>
                        <a:t>30</a:t>
                      </a:r>
                    </a:p>
                  </a:txBody>
                  <a:tcPr anchor="ctr" horzOverflow="overflow">
                    <a:lnL w="12700" cap="flat" cmpd="sng" algn="ctr">
                      <a:solidFill>
                        <a:srgbClr val="E23012"/>
                      </a:solidFill>
                      <a:prstDash val="solid"/>
                      <a:round/>
                      <a:headEnd type="none" w="med" len="med"/>
                      <a:tailEnd type="none" w="med" len="med"/>
                    </a:lnL>
                    <a:lnR w="12700" cap="flat" cmpd="sng" algn="ctr">
                      <a:solidFill>
                        <a:srgbClr val="E23012"/>
                      </a:solidFill>
                      <a:prstDash val="solid"/>
                      <a:round/>
                      <a:headEnd type="none" w="med" len="med"/>
                      <a:tailEnd type="none" w="med" len="med"/>
                    </a:lnR>
                    <a:lnT w="12700" cap="flat" cmpd="sng" algn="ctr">
                      <a:solidFill>
                        <a:srgbClr val="E23012"/>
                      </a:solidFill>
                      <a:prstDash val="solid"/>
                      <a:round/>
                      <a:headEnd type="none" w="med" len="med"/>
                      <a:tailEnd type="none" w="med" len="med"/>
                    </a:lnT>
                    <a:lnB w="12700" cap="flat" cmpd="sng" algn="ctr">
                      <a:solidFill>
                        <a:srgbClr val="E23012"/>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1"/>
                  </a:ext>
                </a:extLst>
              </a:tr>
              <a:tr h="644525">
                <a:tc>
                  <a:txBody>
                    <a:bodyPr/>
                    <a:lstStyle/>
                    <a:p>
                      <a:pPr marL="0" marR="0" lvl="0" indent="0" algn="ctr" defTabSz="914400" rtl="0" eaLnBrk="1" fontAlgn="base" latinLnBrk="0" hangingPunct="1">
                        <a:lnSpc>
                          <a:spcPct val="100000"/>
                        </a:lnSpc>
                        <a:spcBef>
                          <a:spcPct val="20000"/>
                        </a:spcBef>
                        <a:spcAft>
                          <a:spcPct val="0"/>
                        </a:spcAft>
                        <a:buClrTx/>
                        <a:buSzPct val="90000"/>
                        <a:buFontTx/>
                        <a:buNone/>
                        <a:tabLst/>
                      </a:pPr>
                      <a:r>
                        <a:rPr kumimoji="0" lang="en-US" sz="3200" b="1" i="0" u="none" strike="noStrike" cap="none" normalizeH="0" baseline="0" dirty="0">
                          <a:ln>
                            <a:noFill/>
                          </a:ln>
                          <a:solidFill>
                            <a:schemeClr val="tx1"/>
                          </a:solidFill>
                          <a:effectLst/>
                          <a:latin typeface="Arial" panose="020B0604020202020204" pitchFamily="34" charset="0"/>
                        </a:rPr>
                        <a:t>45-55</a:t>
                      </a:r>
                    </a:p>
                  </a:txBody>
                  <a:tcPr anchor="ctr" horzOverflow="overflow">
                    <a:lnL w="12700" cap="flat" cmpd="sng" algn="ctr">
                      <a:solidFill>
                        <a:srgbClr val="E23012"/>
                      </a:solidFill>
                      <a:prstDash val="solid"/>
                      <a:round/>
                      <a:headEnd type="none" w="med" len="med"/>
                      <a:tailEnd type="none" w="med" len="med"/>
                    </a:lnL>
                    <a:lnR w="12700" cap="flat" cmpd="sng" algn="ctr">
                      <a:solidFill>
                        <a:srgbClr val="E23012"/>
                      </a:solidFill>
                      <a:prstDash val="solid"/>
                      <a:round/>
                      <a:headEnd type="none" w="med" len="med"/>
                      <a:tailEnd type="none" w="med" len="med"/>
                    </a:lnR>
                    <a:lnT w="12700" cap="flat" cmpd="sng" algn="ctr">
                      <a:solidFill>
                        <a:srgbClr val="E23012"/>
                      </a:solidFill>
                      <a:prstDash val="solid"/>
                      <a:round/>
                      <a:headEnd type="none" w="med" len="med"/>
                      <a:tailEnd type="none" w="med" len="med"/>
                    </a:lnT>
                    <a:lnB w="12700" cap="flat" cmpd="sng" algn="ctr">
                      <a:solidFill>
                        <a:srgbClr val="E23012"/>
                      </a:solidFill>
                      <a:prstDash val="solid"/>
                      <a:round/>
                      <a:headEnd type="none" w="med" len="med"/>
                      <a:tailEnd type="none" w="med" len="med"/>
                    </a:lnB>
                    <a:lnTlToBr>
                      <a:noFill/>
                    </a:lnTlToBr>
                    <a:lnBlToTr>
                      <a:noFill/>
                    </a:lnBlToTr>
                    <a:solidFill>
                      <a:srgbClr val="FFFF99"/>
                    </a:solid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Tx/>
                        <a:buNone/>
                        <a:tabLst/>
                      </a:pPr>
                      <a:r>
                        <a:rPr kumimoji="0" lang="en-US" sz="3200" b="1" i="0" u="none" strike="noStrike" cap="none" normalizeH="0" baseline="0" dirty="0">
                          <a:ln>
                            <a:noFill/>
                          </a:ln>
                          <a:solidFill>
                            <a:schemeClr val="tx1"/>
                          </a:solidFill>
                          <a:effectLst/>
                          <a:latin typeface="Arial" panose="020B0604020202020204" pitchFamily="34" charset="0"/>
                        </a:rPr>
                        <a:t>20</a:t>
                      </a:r>
                    </a:p>
                  </a:txBody>
                  <a:tcPr anchor="ctr" horzOverflow="overflow">
                    <a:lnL w="12700" cap="flat" cmpd="sng" algn="ctr">
                      <a:solidFill>
                        <a:srgbClr val="E23012"/>
                      </a:solidFill>
                      <a:prstDash val="solid"/>
                      <a:round/>
                      <a:headEnd type="none" w="med" len="med"/>
                      <a:tailEnd type="none" w="med" len="med"/>
                    </a:lnL>
                    <a:lnR w="12700" cap="flat" cmpd="sng" algn="ctr">
                      <a:solidFill>
                        <a:srgbClr val="E23012"/>
                      </a:solidFill>
                      <a:prstDash val="solid"/>
                      <a:round/>
                      <a:headEnd type="none" w="med" len="med"/>
                      <a:tailEnd type="none" w="med" len="med"/>
                    </a:lnR>
                    <a:lnT w="12700" cap="flat" cmpd="sng" algn="ctr">
                      <a:solidFill>
                        <a:srgbClr val="E23012"/>
                      </a:solidFill>
                      <a:prstDash val="solid"/>
                      <a:round/>
                      <a:headEnd type="none" w="med" len="med"/>
                      <a:tailEnd type="none" w="med" len="med"/>
                    </a:lnT>
                    <a:lnB w="12700" cap="flat" cmpd="sng" algn="ctr">
                      <a:solidFill>
                        <a:srgbClr val="E23012"/>
                      </a:solidFill>
                      <a:prstDash val="solid"/>
                      <a:round/>
                      <a:headEnd type="none" w="med" len="med"/>
                      <a:tailEnd type="none" w="med" len="med"/>
                    </a:lnB>
                    <a:lnTlToBr>
                      <a:noFill/>
                    </a:lnTlToBr>
                    <a:lnBlToTr>
                      <a:noFill/>
                    </a:lnBlToTr>
                    <a:solidFill>
                      <a:srgbClr val="FFFF99"/>
                    </a:solidFill>
                  </a:tcPr>
                </a:tc>
                <a:extLst>
                  <a:ext uri="{0D108BD9-81ED-4DB2-BD59-A6C34878D82A}">
                    <a16:rowId xmlns:a16="http://schemas.microsoft.com/office/drawing/2014/main" val="10002"/>
                  </a:ext>
                </a:extLst>
              </a:tr>
              <a:tr h="642938">
                <a:tc>
                  <a:txBody>
                    <a:bodyPr/>
                    <a:lstStyle/>
                    <a:p>
                      <a:pPr marL="0" marR="0" lvl="0" indent="0" algn="ctr" defTabSz="914400" rtl="0" eaLnBrk="1" fontAlgn="base" latinLnBrk="0" hangingPunct="1">
                        <a:lnSpc>
                          <a:spcPct val="100000"/>
                        </a:lnSpc>
                        <a:spcBef>
                          <a:spcPct val="20000"/>
                        </a:spcBef>
                        <a:spcAft>
                          <a:spcPct val="0"/>
                        </a:spcAft>
                        <a:buClrTx/>
                        <a:buSzPct val="90000"/>
                        <a:buFontTx/>
                        <a:buNone/>
                        <a:tabLst/>
                      </a:pPr>
                      <a:r>
                        <a:rPr kumimoji="0" lang="en-US" sz="3200" b="1" i="0" u="none" strike="noStrike" cap="none" normalizeH="0" baseline="0" dirty="0">
                          <a:ln>
                            <a:noFill/>
                          </a:ln>
                          <a:solidFill>
                            <a:schemeClr val="tx1"/>
                          </a:solidFill>
                          <a:effectLst/>
                          <a:latin typeface="Arial" panose="020B0604020202020204" pitchFamily="34" charset="0"/>
                        </a:rPr>
                        <a:t>40</a:t>
                      </a:r>
                    </a:p>
                  </a:txBody>
                  <a:tcPr anchor="ctr" horzOverflow="overflow">
                    <a:lnL w="12700" cap="flat" cmpd="sng" algn="ctr">
                      <a:solidFill>
                        <a:srgbClr val="E23012"/>
                      </a:solidFill>
                      <a:prstDash val="solid"/>
                      <a:round/>
                      <a:headEnd type="none" w="med" len="med"/>
                      <a:tailEnd type="none" w="med" len="med"/>
                    </a:lnL>
                    <a:lnR w="12700" cap="flat" cmpd="sng" algn="ctr">
                      <a:solidFill>
                        <a:srgbClr val="E23012"/>
                      </a:solidFill>
                      <a:prstDash val="solid"/>
                      <a:round/>
                      <a:headEnd type="none" w="med" len="med"/>
                      <a:tailEnd type="none" w="med" len="med"/>
                    </a:lnR>
                    <a:lnT w="12700" cap="flat" cmpd="sng" algn="ctr">
                      <a:solidFill>
                        <a:srgbClr val="E23012"/>
                      </a:solidFill>
                      <a:prstDash val="solid"/>
                      <a:round/>
                      <a:headEnd type="none" w="med" len="med"/>
                      <a:tailEnd type="none" w="med" len="med"/>
                    </a:lnT>
                    <a:lnB w="12700" cap="flat" cmpd="sng" algn="ctr">
                      <a:solidFill>
                        <a:srgbClr val="E23012"/>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Tx/>
                        <a:buNone/>
                        <a:tabLst/>
                      </a:pPr>
                      <a:r>
                        <a:rPr kumimoji="0" lang="en-US" sz="3200" b="1" i="0" u="none" strike="noStrike" cap="none" normalizeH="0" baseline="0" dirty="0">
                          <a:ln>
                            <a:noFill/>
                          </a:ln>
                          <a:solidFill>
                            <a:schemeClr val="tx1"/>
                          </a:solidFill>
                          <a:effectLst/>
                          <a:latin typeface="Arial" panose="020B0604020202020204" pitchFamily="34" charset="0"/>
                        </a:rPr>
                        <a:t>15</a:t>
                      </a:r>
                    </a:p>
                  </a:txBody>
                  <a:tcPr anchor="ctr" horzOverflow="overflow">
                    <a:lnL w="12700" cap="flat" cmpd="sng" algn="ctr">
                      <a:solidFill>
                        <a:srgbClr val="E23012"/>
                      </a:solidFill>
                      <a:prstDash val="solid"/>
                      <a:round/>
                      <a:headEnd type="none" w="med" len="med"/>
                      <a:tailEnd type="none" w="med" len="med"/>
                    </a:lnL>
                    <a:lnR w="12700" cap="flat" cmpd="sng" algn="ctr">
                      <a:solidFill>
                        <a:srgbClr val="E23012"/>
                      </a:solidFill>
                      <a:prstDash val="solid"/>
                      <a:round/>
                      <a:headEnd type="none" w="med" len="med"/>
                      <a:tailEnd type="none" w="med" len="med"/>
                    </a:lnR>
                    <a:lnT w="12700" cap="flat" cmpd="sng" algn="ctr">
                      <a:solidFill>
                        <a:srgbClr val="E23012"/>
                      </a:solidFill>
                      <a:prstDash val="solid"/>
                      <a:round/>
                      <a:headEnd type="none" w="med" len="med"/>
                      <a:tailEnd type="none" w="med" len="med"/>
                    </a:lnT>
                    <a:lnB w="12700" cap="flat" cmpd="sng" algn="ctr">
                      <a:solidFill>
                        <a:srgbClr val="E23012"/>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3"/>
                  </a:ext>
                </a:extLst>
              </a:tr>
              <a:tr h="641350">
                <a:tc>
                  <a:txBody>
                    <a:bodyPr/>
                    <a:lstStyle/>
                    <a:p>
                      <a:pPr marL="0" marR="0" lvl="0" indent="0" algn="ctr" defTabSz="914400" rtl="0" eaLnBrk="1" fontAlgn="base" latinLnBrk="0" hangingPunct="1">
                        <a:lnSpc>
                          <a:spcPct val="100000"/>
                        </a:lnSpc>
                        <a:spcBef>
                          <a:spcPct val="20000"/>
                        </a:spcBef>
                        <a:spcAft>
                          <a:spcPct val="0"/>
                        </a:spcAft>
                        <a:buClrTx/>
                        <a:buSzPct val="90000"/>
                        <a:buFontTx/>
                        <a:buNone/>
                        <a:tabLst/>
                      </a:pPr>
                      <a:r>
                        <a:rPr kumimoji="0" lang="en-US" sz="3200" b="1" i="0" u="none" strike="noStrike" cap="none" normalizeH="0" baseline="0" dirty="0">
                          <a:ln>
                            <a:noFill/>
                          </a:ln>
                          <a:solidFill>
                            <a:schemeClr val="tx1"/>
                          </a:solidFill>
                          <a:effectLst/>
                          <a:latin typeface="Arial" panose="020B0604020202020204" pitchFamily="34" charset="0"/>
                        </a:rPr>
                        <a:t>30-40</a:t>
                      </a:r>
                    </a:p>
                  </a:txBody>
                  <a:tcPr anchor="ctr" horzOverflow="overflow">
                    <a:lnL w="12700" cap="flat" cmpd="sng" algn="ctr">
                      <a:solidFill>
                        <a:srgbClr val="E23012"/>
                      </a:solidFill>
                      <a:prstDash val="solid"/>
                      <a:round/>
                      <a:headEnd type="none" w="med" len="med"/>
                      <a:tailEnd type="none" w="med" len="med"/>
                    </a:lnL>
                    <a:lnR w="12700" cap="flat" cmpd="sng" algn="ctr">
                      <a:solidFill>
                        <a:srgbClr val="E23012"/>
                      </a:solidFill>
                      <a:prstDash val="solid"/>
                      <a:round/>
                      <a:headEnd type="none" w="med" len="med"/>
                      <a:tailEnd type="none" w="med" len="med"/>
                    </a:lnR>
                    <a:lnT w="12700" cap="flat" cmpd="sng" algn="ctr">
                      <a:solidFill>
                        <a:srgbClr val="E23012"/>
                      </a:solidFill>
                      <a:prstDash val="solid"/>
                      <a:round/>
                      <a:headEnd type="none" w="med" len="med"/>
                      <a:tailEnd type="none" w="med" len="med"/>
                    </a:lnT>
                    <a:lnB w="12700" cap="flat" cmpd="sng" algn="ctr">
                      <a:solidFill>
                        <a:srgbClr val="E23012"/>
                      </a:solidFill>
                      <a:prstDash val="solid"/>
                      <a:round/>
                      <a:headEnd type="none" w="med" len="med"/>
                      <a:tailEnd type="none" w="med" len="med"/>
                    </a:lnB>
                    <a:lnTlToBr>
                      <a:noFill/>
                    </a:lnTlToBr>
                    <a:lnBlToTr>
                      <a:noFill/>
                    </a:lnBlToTr>
                    <a:solidFill>
                      <a:srgbClr val="FFFF99"/>
                    </a:solid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Tx/>
                        <a:buNone/>
                        <a:tabLst/>
                      </a:pPr>
                      <a:r>
                        <a:rPr kumimoji="0" lang="en-US" sz="3200" b="1" i="0" u="none" strike="noStrike" cap="none" normalizeH="0" baseline="0" dirty="0">
                          <a:ln>
                            <a:noFill/>
                          </a:ln>
                          <a:solidFill>
                            <a:schemeClr val="tx1"/>
                          </a:solidFill>
                          <a:effectLst/>
                          <a:latin typeface="Arial" panose="020B0604020202020204" pitchFamily="34" charset="0"/>
                        </a:rPr>
                        <a:t>14</a:t>
                      </a:r>
                    </a:p>
                  </a:txBody>
                  <a:tcPr anchor="ctr" horzOverflow="overflow">
                    <a:lnL w="12700" cap="flat" cmpd="sng" algn="ctr">
                      <a:solidFill>
                        <a:srgbClr val="E23012"/>
                      </a:solidFill>
                      <a:prstDash val="solid"/>
                      <a:round/>
                      <a:headEnd type="none" w="med" len="med"/>
                      <a:tailEnd type="none" w="med" len="med"/>
                    </a:lnL>
                    <a:lnR w="12700" cap="flat" cmpd="sng" algn="ctr">
                      <a:solidFill>
                        <a:srgbClr val="E23012"/>
                      </a:solidFill>
                      <a:prstDash val="solid"/>
                      <a:round/>
                      <a:headEnd type="none" w="med" len="med"/>
                      <a:tailEnd type="none" w="med" len="med"/>
                    </a:lnR>
                    <a:lnT w="12700" cap="flat" cmpd="sng" algn="ctr">
                      <a:solidFill>
                        <a:srgbClr val="E23012"/>
                      </a:solidFill>
                      <a:prstDash val="solid"/>
                      <a:round/>
                      <a:headEnd type="none" w="med" len="med"/>
                      <a:tailEnd type="none" w="med" len="med"/>
                    </a:lnT>
                    <a:lnB w="12700" cap="flat" cmpd="sng" algn="ctr">
                      <a:solidFill>
                        <a:srgbClr val="E23012"/>
                      </a:solidFill>
                      <a:prstDash val="solid"/>
                      <a:round/>
                      <a:headEnd type="none" w="med" len="med"/>
                      <a:tailEnd type="none" w="med" len="med"/>
                    </a:lnB>
                    <a:lnTlToBr>
                      <a:noFill/>
                    </a:lnTlToBr>
                    <a:lnBlToTr>
                      <a:noFill/>
                    </a:lnBlToTr>
                    <a:solidFill>
                      <a:srgbClr val="FFFF99"/>
                    </a:solidFill>
                  </a:tcPr>
                </a:tc>
                <a:extLst>
                  <a:ext uri="{0D108BD9-81ED-4DB2-BD59-A6C34878D82A}">
                    <a16:rowId xmlns:a16="http://schemas.microsoft.com/office/drawing/2014/main" val="10004"/>
                  </a:ext>
                </a:extLst>
              </a:tr>
            </a:tbl>
          </a:graphicData>
        </a:graphic>
      </p:graphicFrame>
      <p:sp>
        <p:nvSpPr>
          <p:cNvPr id="80922" name="Rectangle 26"/>
          <p:cNvSpPr>
            <a:spLocks noChangeArrowheads="1"/>
          </p:cNvSpPr>
          <p:nvPr/>
        </p:nvSpPr>
        <p:spPr bwMode="auto">
          <a:xfrm>
            <a:off x="1186908" y="4666283"/>
            <a:ext cx="6872206" cy="1066800"/>
          </a:xfrm>
          <a:prstGeom prst="rect">
            <a:avLst/>
          </a:prstGeom>
          <a:solidFill>
            <a:schemeClr val="bg1"/>
          </a:solidFill>
          <a:ln w="9525">
            <a:solidFill>
              <a:srgbClr val="FF3300"/>
            </a:solidFill>
            <a:miter lim="800000"/>
            <a:headEnd/>
            <a:tailEnd/>
          </a:ln>
        </p:spPr>
        <p:txBody>
          <a:bodyPr anchor="ctr"/>
          <a:lstStyle/>
          <a:p>
            <a:pPr algn="ctr" eaLnBrk="0" hangingPunct="0"/>
            <a:r>
              <a:rPr kumimoji="1" lang="en-US" sz="2800" b="1" dirty="0">
                <a:solidFill>
                  <a:srgbClr val="000000"/>
                </a:solidFill>
                <a:latin typeface="Arial" panose="020B0604020202020204" pitchFamily="34" charset="0"/>
              </a:rPr>
              <a:t>Source: 2011 Roadside Design Guide</a:t>
            </a:r>
          </a:p>
          <a:p>
            <a:pPr algn="ctr" eaLnBrk="0" hangingPunct="0"/>
            <a:r>
              <a:rPr kumimoji="1" lang="en-US" sz="2800" b="1" dirty="0">
                <a:solidFill>
                  <a:srgbClr val="000000"/>
                </a:solidFill>
                <a:latin typeface="Arial" panose="020B0604020202020204" pitchFamily="34" charset="0"/>
              </a:rPr>
              <a:t>Requirements vary by State!</a:t>
            </a:r>
          </a:p>
        </p:txBody>
      </p:sp>
    </p:spTree>
    <p:extLst>
      <p:ext uri="{BB962C8B-B14F-4D97-AF65-F5344CB8AC3E}">
        <p14:creationId xmlns:p14="http://schemas.microsoft.com/office/powerpoint/2010/main" val="3750855787"/>
      </p:ext>
    </p:extLst>
  </p:cSld>
  <p:clrMapOvr>
    <a:masterClrMapping/>
  </p:clrMapOvr>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0"/>
            <a:ext cx="8763000" cy="1213887"/>
          </a:xfrm>
        </p:spPr>
        <p:txBody>
          <a:bodyPr anchor="ctr">
            <a:normAutofit/>
          </a:bodyPr>
          <a:lstStyle/>
          <a:p>
            <a:r>
              <a:rPr lang="en-US" dirty="0"/>
              <a:t>No hazards in the clear zone?</a:t>
            </a:r>
          </a:p>
        </p:txBody>
      </p:sp>
      <p:pic>
        <p:nvPicPr>
          <p:cNvPr id="4" name="Picture 1028" descr="Left side of roadway with barrier and sign structure stored next to speed limit 55 sign"/>
          <p:cNvPicPr>
            <a:picLocks noChangeAspect="1" noChangeArrowheads="1"/>
          </p:cNvPicPr>
          <p:nvPr/>
        </p:nvPicPr>
        <p:blipFill>
          <a:blip r:embed="rId3" cstate="print"/>
          <a:srcRect l="24569" t="21554" r="655" b="13782"/>
          <a:stretch>
            <a:fillRect/>
          </a:stretch>
        </p:blipFill>
        <p:spPr bwMode="auto">
          <a:xfrm>
            <a:off x="381000" y="1213887"/>
            <a:ext cx="8112071" cy="4519583"/>
          </a:xfrm>
          <a:prstGeom prst="rect">
            <a:avLst/>
          </a:prstGeom>
          <a:noFill/>
        </p:spPr>
      </p:pic>
      <p:sp>
        <p:nvSpPr>
          <p:cNvPr id="5" name="AutoShape 5" descr="No sign"/>
          <p:cNvSpPr>
            <a:spLocks noChangeArrowheads="1"/>
          </p:cNvSpPr>
          <p:nvPr/>
        </p:nvSpPr>
        <p:spPr bwMode="auto">
          <a:xfrm>
            <a:off x="6705600" y="4876800"/>
            <a:ext cx="1676400" cy="1600200"/>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7401" y="15493"/>
                </a:moveTo>
                <a:cubicBezTo>
                  <a:pt x="18376" y="14122"/>
                  <a:pt x="18900" y="12482"/>
                  <a:pt x="18900" y="10800"/>
                </a:cubicBezTo>
                <a:cubicBezTo>
                  <a:pt x="18900" y="6326"/>
                  <a:pt x="15273" y="2700"/>
                  <a:pt x="10800" y="2700"/>
                </a:cubicBezTo>
                <a:cubicBezTo>
                  <a:pt x="9117" y="2699"/>
                  <a:pt x="7477" y="3223"/>
                  <a:pt x="6106" y="4198"/>
                </a:cubicBezTo>
                <a:close/>
                <a:moveTo>
                  <a:pt x="4198" y="6106"/>
                </a:moveTo>
                <a:cubicBezTo>
                  <a:pt x="3223" y="7477"/>
                  <a:pt x="2700" y="9117"/>
                  <a:pt x="2700" y="10799"/>
                </a:cubicBezTo>
                <a:cubicBezTo>
                  <a:pt x="2700" y="15273"/>
                  <a:pt x="6326" y="18900"/>
                  <a:pt x="10800" y="18900"/>
                </a:cubicBezTo>
                <a:cubicBezTo>
                  <a:pt x="12482" y="18900"/>
                  <a:pt x="14122" y="18376"/>
                  <a:pt x="15493" y="17401"/>
                </a:cubicBezTo>
                <a:close/>
              </a:path>
            </a:pathLst>
          </a:custGeom>
          <a:solidFill>
            <a:srgbClr val="FF0000"/>
          </a:solidFill>
          <a:ln w="9525">
            <a:solidFill>
              <a:schemeClr val="tx1"/>
            </a:solidFill>
            <a:miter lim="800000"/>
            <a:headEnd/>
            <a:tailEnd/>
          </a:ln>
        </p:spPr>
        <p:txBody>
          <a:bodyPr wrap="none" anchor="ctr"/>
          <a:lstStyle/>
          <a:p>
            <a:endParaRPr lang="en-US" dirty="0">
              <a:latin typeface="Arial" panose="020B0604020202020204" pitchFamily="34" charset="0"/>
            </a:endParaRPr>
          </a:p>
        </p:txBody>
      </p:sp>
      <p:sp>
        <p:nvSpPr>
          <p:cNvPr id="3" name="Google Shape;74;p1">
            <a:extLst>
              <a:ext uri="{FF2B5EF4-FFF2-40B4-BE49-F238E27FC236}">
                <a16:creationId xmlns:a16="http://schemas.microsoft.com/office/drawing/2014/main" id="{AC1ADC22-84DA-3B23-1BD2-4125169957BC}"/>
              </a:ext>
            </a:extLst>
          </p:cNvPr>
          <p:cNvSpPr/>
          <p:nvPr/>
        </p:nvSpPr>
        <p:spPr>
          <a:xfrm>
            <a:off x="5486400" y="5759047"/>
            <a:ext cx="1625009" cy="23079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dirty="0">
                <a:latin typeface="Arial" panose="020B0604020202020204" pitchFamily="34" charset="0"/>
                <a:ea typeface="Open Sans"/>
                <a:cs typeface="Arial" panose="020B0604020202020204" pitchFamily="34" charset="0"/>
                <a:sym typeface="Open Sans"/>
              </a:rPr>
              <a:t>Image: ATSSA</a:t>
            </a:r>
            <a:endParaRPr sz="900" dirty="0">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3258817355"/>
      </p:ext>
    </p:extLst>
  </p:cSld>
  <p:clrMapOvr>
    <a:masterClrMapping/>
  </p:clrMapOvr>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ChangeArrowheads="1"/>
          </p:cNvSpPr>
          <p:nvPr>
            <p:ph type="title" idx="4294967295"/>
          </p:nvPr>
        </p:nvSpPr>
        <p:spPr bwMode="auto">
          <a:xfrm>
            <a:off x="427495" y="0"/>
            <a:ext cx="8716505" cy="1447800"/>
          </a:xfrm>
          <a:prstGeom prst="rect">
            <a:avLst/>
          </a:prstGeom>
          <a:noFill/>
          <a:ln>
            <a:miter lim="800000"/>
            <a:headEnd/>
            <a:tailEnd/>
          </a:ln>
        </p:spPr>
        <p:txBody>
          <a:bodyPr>
            <a:normAutofit/>
          </a:bodyPr>
          <a:lstStyle/>
          <a:p>
            <a:pPr eaLnBrk="1" hangingPunct="1"/>
            <a:r>
              <a:rPr lang="en-US" dirty="0"/>
              <a:t>Barriers Connections</a:t>
            </a:r>
          </a:p>
        </p:txBody>
      </p:sp>
      <p:sp>
        <p:nvSpPr>
          <p:cNvPr id="83971" name="Rectangle 3"/>
          <p:cNvSpPr>
            <a:spLocks noGrp="1" noChangeArrowheads="1"/>
          </p:cNvSpPr>
          <p:nvPr>
            <p:ph type="body" idx="1"/>
          </p:nvPr>
        </p:nvSpPr>
        <p:spPr>
          <a:xfrm>
            <a:off x="427495" y="1671152"/>
            <a:ext cx="3810000" cy="3276600"/>
          </a:xfrm>
        </p:spPr>
        <p:txBody>
          <a:bodyPr/>
          <a:lstStyle/>
          <a:p>
            <a:pPr eaLnBrk="1" hangingPunct="1">
              <a:lnSpc>
                <a:spcPct val="90000"/>
              </a:lnSpc>
            </a:pPr>
            <a:r>
              <a:rPr lang="en-US" dirty="0"/>
              <a:t>Barriers segments shall be connected</a:t>
            </a:r>
          </a:p>
          <a:p>
            <a:pPr eaLnBrk="1" hangingPunct="1">
              <a:lnSpc>
                <a:spcPct val="90000"/>
              </a:lnSpc>
            </a:pPr>
            <a:r>
              <a:rPr lang="en-US" dirty="0"/>
              <a:t>Connection types*</a:t>
            </a:r>
          </a:p>
          <a:p>
            <a:pPr lvl="1" eaLnBrk="1" hangingPunct="1">
              <a:lnSpc>
                <a:spcPct val="90000"/>
              </a:lnSpc>
            </a:pPr>
            <a:r>
              <a:rPr lang="en-US" dirty="0"/>
              <a:t>Channel connections</a:t>
            </a:r>
          </a:p>
          <a:p>
            <a:pPr lvl="1" eaLnBrk="1" hangingPunct="1">
              <a:lnSpc>
                <a:spcPct val="90000"/>
              </a:lnSpc>
            </a:pPr>
            <a:r>
              <a:rPr lang="en-US" dirty="0"/>
              <a:t>Others </a:t>
            </a:r>
          </a:p>
        </p:txBody>
      </p:sp>
      <p:pic>
        <p:nvPicPr>
          <p:cNvPr id="83972" name="Picture 5" descr="portable concrete barrier section rendering that says wall unit pictorial view"/>
          <p:cNvPicPr>
            <a:picLocks noChangeAspect="1" noChangeArrowheads="1"/>
          </p:cNvPicPr>
          <p:nvPr/>
        </p:nvPicPr>
        <p:blipFill>
          <a:blip r:embed="rId3" cstate="print"/>
          <a:srcRect/>
          <a:stretch>
            <a:fillRect/>
          </a:stretch>
        </p:blipFill>
        <p:spPr bwMode="auto">
          <a:xfrm>
            <a:off x="4648200" y="1600200"/>
            <a:ext cx="4038600" cy="3281848"/>
          </a:xfrm>
          <a:prstGeom prst="rect">
            <a:avLst/>
          </a:prstGeom>
          <a:noFill/>
          <a:ln w="38100">
            <a:solidFill>
              <a:srgbClr val="CC0000"/>
            </a:solidFill>
            <a:miter lim="800000"/>
            <a:headEnd/>
            <a:tailEnd/>
          </a:ln>
        </p:spPr>
      </p:pic>
      <p:sp>
        <p:nvSpPr>
          <p:cNvPr id="83974" name="Rectangle 26"/>
          <p:cNvSpPr>
            <a:spLocks noChangeArrowheads="1"/>
          </p:cNvSpPr>
          <p:nvPr/>
        </p:nvSpPr>
        <p:spPr bwMode="auto">
          <a:xfrm>
            <a:off x="427495" y="5056804"/>
            <a:ext cx="7816312" cy="685800"/>
          </a:xfrm>
          <a:prstGeom prst="rect">
            <a:avLst/>
          </a:prstGeom>
          <a:solidFill>
            <a:schemeClr val="bg1"/>
          </a:solidFill>
          <a:ln w="9525">
            <a:solidFill>
              <a:srgbClr val="FF3300"/>
            </a:solidFill>
            <a:miter lim="800000"/>
            <a:headEnd/>
            <a:tailEnd/>
          </a:ln>
        </p:spPr>
        <p:txBody>
          <a:bodyPr anchor="b"/>
          <a:lstStyle/>
          <a:p>
            <a:pPr algn="ctr" eaLnBrk="0" hangingPunct="0"/>
            <a:r>
              <a:rPr kumimoji="1" lang="en-US" sz="3200" b="1" i="1" dirty="0">
                <a:solidFill>
                  <a:srgbClr val="000000"/>
                </a:solidFill>
                <a:latin typeface="Arial" panose="020B0604020202020204" pitchFamily="34" charset="0"/>
              </a:rPr>
              <a:t>*</a:t>
            </a:r>
            <a:r>
              <a:rPr kumimoji="1" lang="en-US" sz="3200" b="1" dirty="0">
                <a:solidFill>
                  <a:srgbClr val="000000"/>
                </a:solidFill>
                <a:latin typeface="Arial" panose="020B0604020202020204" pitchFamily="34" charset="0"/>
              </a:rPr>
              <a:t>Preferred connections vary by State!</a:t>
            </a:r>
          </a:p>
        </p:txBody>
      </p:sp>
      <p:sp>
        <p:nvSpPr>
          <p:cNvPr id="2" name="Google Shape;74;p1">
            <a:extLst>
              <a:ext uri="{FF2B5EF4-FFF2-40B4-BE49-F238E27FC236}">
                <a16:creationId xmlns:a16="http://schemas.microsoft.com/office/drawing/2014/main" id="{451D0340-F7DB-ABFB-6F99-6B2FF1CE2380}"/>
              </a:ext>
            </a:extLst>
          </p:cNvPr>
          <p:cNvSpPr/>
          <p:nvPr/>
        </p:nvSpPr>
        <p:spPr>
          <a:xfrm>
            <a:off x="8153400" y="4991100"/>
            <a:ext cx="1625009" cy="23079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dirty="0">
                <a:latin typeface="Arial" panose="020B0604020202020204" pitchFamily="34" charset="0"/>
                <a:ea typeface="Open Sans"/>
                <a:cs typeface="Arial" panose="020B0604020202020204" pitchFamily="34" charset="0"/>
                <a:sym typeface="Open Sans"/>
              </a:rPr>
              <a:t>Image: AASHTO</a:t>
            </a:r>
            <a:endParaRPr sz="900" dirty="0">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2690890526"/>
      </p:ext>
    </p:extLst>
  </p:cSld>
  <p:clrMapOvr>
    <a:masterClrMapping/>
  </p:clrMapOvr>
  <p:transition/>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Content Placeholder 1"/>
          <p:cNvSpPr>
            <a:spLocks noGrp="1"/>
          </p:cNvSpPr>
          <p:nvPr>
            <p:ph idx="1"/>
          </p:nvPr>
        </p:nvSpPr>
        <p:spPr>
          <a:xfrm>
            <a:off x="304800" y="1447800"/>
            <a:ext cx="4592666" cy="4495800"/>
          </a:xfrm>
        </p:spPr>
        <p:txBody>
          <a:bodyPr/>
          <a:lstStyle/>
          <a:p>
            <a:pPr marL="231775" indent="-231775"/>
            <a:r>
              <a:rPr lang="en-US" dirty="0"/>
              <a:t>Shall not be used because they</a:t>
            </a:r>
          </a:p>
          <a:p>
            <a:pPr marL="511175" lvl="1"/>
            <a:r>
              <a:rPr lang="en-US" dirty="0"/>
              <a:t>Nullify the containment and redirective capabilities</a:t>
            </a:r>
          </a:p>
          <a:p>
            <a:pPr marL="511175" lvl="1"/>
            <a:r>
              <a:rPr lang="en-US" dirty="0"/>
              <a:t>Increase the potential for serious injury</a:t>
            </a:r>
          </a:p>
          <a:p>
            <a:pPr marL="511175" lvl="1"/>
            <a:r>
              <a:rPr lang="en-US" dirty="0"/>
              <a:t>Result in more blunt ends</a:t>
            </a:r>
          </a:p>
        </p:txBody>
      </p:sp>
      <p:sp>
        <p:nvSpPr>
          <p:cNvPr id="3" name="Rectangle 2" descr="Short Intermittent Segments Of Temporary Traffic Barriers&#10;"/>
          <p:cNvSpPr txBox="1">
            <a:spLocks noChangeArrowheads="1"/>
          </p:cNvSpPr>
          <p:nvPr/>
        </p:nvSpPr>
        <p:spPr bwMode="auto">
          <a:xfrm>
            <a:off x="304800" y="0"/>
            <a:ext cx="8763000" cy="1447800"/>
          </a:xfrm>
          <a:prstGeom prst="rect">
            <a:avLst/>
          </a:prstGeom>
          <a:noFill/>
          <a:ln>
            <a:miter lim="800000"/>
            <a:headEnd/>
            <a:tailEnd/>
          </a:ln>
        </p:spPr>
        <p:txBody>
          <a:bodyPr anchor="ctr"/>
          <a:lstStyle/>
          <a:p>
            <a:pPr>
              <a:defRPr/>
            </a:pPr>
            <a:r>
              <a:rPr lang="en-US" sz="3600" b="1" kern="0" dirty="0">
                <a:solidFill>
                  <a:srgbClr val="00ACA1"/>
                </a:solidFill>
                <a:latin typeface="Arial" panose="020B0604020202020204" pitchFamily="34" charset="0"/>
                <a:ea typeface="+mj-ea"/>
                <a:cs typeface="+mj-cs"/>
              </a:rPr>
              <a:t>Short Intermittent Segments Of Temporary Traffic Barriers</a:t>
            </a:r>
          </a:p>
        </p:txBody>
      </p:sp>
      <p:pic>
        <p:nvPicPr>
          <p:cNvPr id="109570" name="Picture 2" descr="Drawing of short Intermittent Segments Of Temporary Traffic Barriers&#10;"/>
          <p:cNvPicPr>
            <a:picLocks noChangeAspect="1" noChangeArrowheads="1"/>
          </p:cNvPicPr>
          <p:nvPr/>
        </p:nvPicPr>
        <p:blipFill>
          <a:blip r:embed="rId3" cstate="print">
            <a:clrChange>
              <a:clrFrom>
                <a:srgbClr val="FFFFFF"/>
              </a:clrFrom>
              <a:clrTo>
                <a:srgbClr val="FFFFFF">
                  <a:alpha val="0"/>
                </a:srgbClr>
              </a:clrTo>
            </a:clrChange>
          </a:blip>
          <a:srcRect t="22400" r="65611"/>
          <a:stretch>
            <a:fillRect/>
          </a:stretch>
        </p:blipFill>
        <p:spPr bwMode="auto">
          <a:xfrm>
            <a:off x="4726985" y="1219200"/>
            <a:ext cx="3619572" cy="4619717"/>
          </a:xfrm>
          <a:prstGeom prst="rect">
            <a:avLst/>
          </a:prstGeom>
          <a:noFill/>
        </p:spPr>
      </p:pic>
      <p:sp>
        <p:nvSpPr>
          <p:cNvPr id="4" name="Rectangle 3" descr="http://atdetroit.net/forum/messages/107211/116609.jpg">
            <a:extLst>
              <a:ext uri="{FF2B5EF4-FFF2-40B4-BE49-F238E27FC236}">
                <a16:creationId xmlns:a16="http://schemas.microsoft.com/office/drawing/2014/main" id="{7FB506D9-378C-DE40-A8EC-0BF5B68894D0}"/>
              </a:ext>
            </a:extLst>
          </p:cNvPr>
          <p:cNvSpPr/>
          <p:nvPr/>
        </p:nvSpPr>
        <p:spPr>
          <a:xfrm>
            <a:off x="5311622" y="5635388"/>
            <a:ext cx="3051995" cy="184666"/>
          </a:xfrm>
          <a:prstGeom prst="rect">
            <a:avLst/>
          </a:prstGeom>
        </p:spPr>
        <p:txBody>
          <a:bodyPr wrap="square">
            <a:spAutoFit/>
          </a:bodyPr>
          <a:lstStyle/>
          <a:p>
            <a:r>
              <a:rPr lang="en-US" sz="600" dirty="0"/>
              <a:t>http://</a:t>
            </a:r>
            <a:r>
              <a:rPr lang="en-US" sz="600" dirty="0" err="1"/>
              <a:t>atdetroit.net</a:t>
            </a:r>
            <a:r>
              <a:rPr lang="en-US" sz="600" dirty="0"/>
              <a:t>/forum/messages/107211/116609.jpg</a:t>
            </a:r>
          </a:p>
        </p:txBody>
      </p:sp>
    </p:spTree>
    <p:extLst>
      <p:ext uri="{BB962C8B-B14F-4D97-AF65-F5344CB8AC3E}">
        <p14:creationId xmlns:p14="http://schemas.microsoft.com/office/powerpoint/2010/main" val="1845367370"/>
      </p:ext>
    </p:extLst>
  </p:cSld>
  <p:clrMapOvr>
    <a:masterClrMapping/>
  </p:clrMapOvr>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Title 1"/>
          <p:cNvSpPr>
            <a:spLocks noGrp="1"/>
          </p:cNvSpPr>
          <p:nvPr>
            <p:ph type="title" idx="4294967295"/>
          </p:nvPr>
        </p:nvSpPr>
        <p:spPr bwMode="auto">
          <a:xfrm>
            <a:off x="685800" y="2057400"/>
            <a:ext cx="8458200" cy="1096963"/>
          </a:xfrm>
          <a:prstGeom prst="rect">
            <a:avLst/>
          </a:prstGeom>
          <a:noFill/>
          <a:ln>
            <a:miter lim="800000"/>
            <a:headEnd/>
            <a:tailEnd/>
          </a:ln>
        </p:spPr>
        <p:txBody>
          <a:bodyPr/>
          <a:lstStyle/>
          <a:p>
            <a:endParaRPr lang="en-US" dirty="0"/>
          </a:p>
        </p:txBody>
      </p:sp>
      <p:sp>
        <p:nvSpPr>
          <p:cNvPr id="89091" name="Content Placeholder 2"/>
          <p:cNvSpPr>
            <a:spLocks noGrp="1"/>
          </p:cNvSpPr>
          <p:nvPr>
            <p:ph idx="1"/>
          </p:nvPr>
        </p:nvSpPr>
        <p:spPr/>
        <p:txBody>
          <a:bodyPr/>
          <a:lstStyle/>
          <a:p>
            <a:endParaRPr lang="en-US" dirty="0"/>
          </a:p>
        </p:txBody>
      </p:sp>
      <p:grpSp>
        <p:nvGrpSpPr>
          <p:cNvPr id="2" name="Group 1" descr="Wrong placement of Barrier with no connections along a highway near a planned signalized intersection">
            <a:extLst>
              <a:ext uri="{FF2B5EF4-FFF2-40B4-BE49-F238E27FC236}">
                <a16:creationId xmlns:a16="http://schemas.microsoft.com/office/drawing/2014/main" id="{382F4E65-571F-2B4C-A993-51FB9B90DF1A}"/>
              </a:ext>
            </a:extLst>
          </p:cNvPr>
          <p:cNvGrpSpPr/>
          <p:nvPr/>
        </p:nvGrpSpPr>
        <p:grpSpPr>
          <a:xfrm>
            <a:off x="0" y="0"/>
            <a:ext cx="9144000" cy="6858000"/>
            <a:chOff x="0" y="0"/>
            <a:chExt cx="9144000" cy="6858000"/>
          </a:xfrm>
        </p:grpSpPr>
        <p:pic>
          <p:nvPicPr>
            <p:cNvPr id="89092" name="Picture 2" descr="C:\Users\Juan M. Morales\Desktop\Donated TTC Photos\RTE_460_007.jpg"/>
            <p:cNvPicPr>
              <a:picLocks noChangeAspect="1" noChangeArrowheads="1"/>
            </p:cNvPicPr>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sp>
          <p:nvSpPr>
            <p:cNvPr id="89093" name="AutoShape 5"/>
            <p:cNvSpPr>
              <a:spLocks noChangeArrowheads="1"/>
            </p:cNvSpPr>
            <p:nvPr/>
          </p:nvSpPr>
          <p:spPr bwMode="auto">
            <a:xfrm>
              <a:off x="6629400" y="4800600"/>
              <a:ext cx="1676400" cy="1600200"/>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7401" y="15493"/>
                  </a:moveTo>
                  <a:cubicBezTo>
                    <a:pt x="18376" y="14122"/>
                    <a:pt x="18900" y="12482"/>
                    <a:pt x="18900" y="10800"/>
                  </a:cubicBezTo>
                  <a:cubicBezTo>
                    <a:pt x="18900" y="6326"/>
                    <a:pt x="15273" y="2700"/>
                    <a:pt x="10800" y="2700"/>
                  </a:cubicBezTo>
                  <a:cubicBezTo>
                    <a:pt x="9117" y="2699"/>
                    <a:pt x="7477" y="3223"/>
                    <a:pt x="6106" y="4198"/>
                  </a:cubicBezTo>
                  <a:close/>
                  <a:moveTo>
                    <a:pt x="4198" y="6106"/>
                  </a:moveTo>
                  <a:cubicBezTo>
                    <a:pt x="3223" y="7477"/>
                    <a:pt x="2700" y="9117"/>
                    <a:pt x="2700" y="10799"/>
                  </a:cubicBezTo>
                  <a:cubicBezTo>
                    <a:pt x="2700" y="15273"/>
                    <a:pt x="6326" y="18900"/>
                    <a:pt x="10800" y="18900"/>
                  </a:cubicBezTo>
                  <a:cubicBezTo>
                    <a:pt x="12482" y="18900"/>
                    <a:pt x="14122" y="18376"/>
                    <a:pt x="15493" y="17401"/>
                  </a:cubicBezTo>
                  <a:close/>
                </a:path>
              </a:pathLst>
            </a:custGeom>
            <a:solidFill>
              <a:srgbClr val="FF0000"/>
            </a:solidFill>
            <a:ln w="9525">
              <a:solidFill>
                <a:schemeClr val="tx1"/>
              </a:solidFill>
              <a:miter lim="800000"/>
              <a:headEnd/>
              <a:tailEnd/>
            </a:ln>
          </p:spPr>
          <p:txBody>
            <a:bodyPr wrap="none" anchor="ctr"/>
            <a:lstStyle/>
            <a:p>
              <a:endParaRPr lang="en-US" dirty="0">
                <a:latin typeface="Arial" panose="020B0604020202020204" pitchFamily="34" charset="0"/>
              </a:endParaRPr>
            </a:p>
          </p:txBody>
        </p:sp>
      </p:grpSp>
      <p:sp>
        <p:nvSpPr>
          <p:cNvPr id="5" name="Google Shape;74;p1">
            <a:extLst>
              <a:ext uri="{FF2B5EF4-FFF2-40B4-BE49-F238E27FC236}">
                <a16:creationId xmlns:a16="http://schemas.microsoft.com/office/drawing/2014/main" id="{DB48F610-4D68-632D-8318-A6C3DCC8469B}"/>
              </a:ext>
            </a:extLst>
          </p:cNvPr>
          <p:cNvSpPr/>
          <p:nvPr/>
        </p:nvSpPr>
        <p:spPr>
          <a:xfrm>
            <a:off x="7696200" y="6514004"/>
            <a:ext cx="1625009" cy="23079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dirty="0">
                <a:solidFill>
                  <a:schemeClr val="bg1"/>
                </a:solidFill>
                <a:latin typeface="Arial" panose="020B0604020202020204" pitchFamily="34" charset="0"/>
                <a:ea typeface="Open Sans"/>
                <a:cs typeface="Arial" panose="020B0604020202020204" pitchFamily="34" charset="0"/>
                <a:sym typeface="Open Sans"/>
              </a:rPr>
              <a:t>Image: ATSSA</a:t>
            </a:r>
            <a:endParaRPr sz="900" dirty="0">
              <a:solidFill>
                <a:schemeClr val="bg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2797341949"/>
      </p:ext>
    </p:extLst>
  </p:cSld>
  <p:clrMapOvr>
    <a:masterClrMapping/>
  </p:clrMapOvr>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descr="Wrong placement of Barrier Connection examples along a highway">
            <a:extLst>
              <a:ext uri="{FF2B5EF4-FFF2-40B4-BE49-F238E27FC236}">
                <a16:creationId xmlns:a16="http://schemas.microsoft.com/office/drawing/2014/main" id="{7F091A46-4A28-5F49-9D08-5D8BCDECC890}"/>
              </a:ext>
            </a:extLst>
          </p:cNvPr>
          <p:cNvGrpSpPr/>
          <p:nvPr/>
        </p:nvGrpSpPr>
        <p:grpSpPr>
          <a:xfrm>
            <a:off x="0" y="0"/>
            <a:ext cx="9144000" cy="6858000"/>
            <a:chOff x="0" y="0"/>
            <a:chExt cx="9144000" cy="6858000"/>
          </a:xfrm>
        </p:grpSpPr>
        <p:pic>
          <p:nvPicPr>
            <p:cNvPr id="289794" name="Picture 2" descr="D:\0506045.JPG"/>
            <p:cNvPicPr>
              <a:picLocks noChangeAspect="1" noChangeArrowheads="1"/>
            </p:cNvPicPr>
            <p:nvPr/>
          </p:nvPicPr>
          <p:blipFill>
            <a:blip r:embed="rId3" cstate="print"/>
            <a:srcRect/>
            <a:stretch>
              <a:fillRect/>
            </a:stretch>
          </p:blipFill>
          <p:spPr bwMode="auto">
            <a:xfrm>
              <a:off x="0" y="0"/>
              <a:ext cx="9144000" cy="6858000"/>
            </a:xfrm>
            <a:prstGeom prst="rect">
              <a:avLst/>
            </a:prstGeom>
            <a:noFill/>
          </p:spPr>
        </p:pic>
        <p:sp>
          <p:nvSpPr>
            <p:cNvPr id="4" name="AutoShape 5"/>
            <p:cNvSpPr>
              <a:spLocks noChangeArrowheads="1"/>
            </p:cNvSpPr>
            <p:nvPr/>
          </p:nvSpPr>
          <p:spPr bwMode="auto">
            <a:xfrm>
              <a:off x="609600" y="2971800"/>
              <a:ext cx="1676400" cy="1600200"/>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7401" y="15493"/>
                  </a:moveTo>
                  <a:cubicBezTo>
                    <a:pt x="18376" y="14122"/>
                    <a:pt x="18900" y="12482"/>
                    <a:pt x="18900" y="10800"/>
                  </a:cubicBezTo>
                  <a:cubicBezTo>
                    <a:pt x="18900" y="6326"/>
                    <a:pt x="15273" y="2700"/>
                    <a:pt x="10800" y="2700"/>
                  </a:cubicBezTo>
                  <a:cubicBezTo>
                    <a:pt x="9117" y="2699"/>
                    <a:pt x="7477" y="3223"/>
                    <a:pt x="6106" y="4198"/>
                  </a:cubicBezTo>
                  <a:close/>
                  <a:moveTo>
                    <a:pt x="4198" y="6106"/>
                  </a:moveTo>
                  <a:cubicBezTo>
                    <a:pt x="3223" y="7477"/>
                    <a:pt x="2700" y="9117"/>
                    <a:pt x="2700" y="10799"/>
                  </a:cubicBezTo>
                  <a:cubicBezTo>
                    <a:pt x="2700" y="15273"/>
                    <a:pt x="6326" y="18900"/>
                    <a:pt x="10800" y="18900"/>
                  </a:cubicBezTo>
                  <a:cubicBezTo>
                    <a:pt x="12482" y="18900"/>
                    <a:pt x="14122" y="18376"/>
                    <a:pt x="15493" y="17401"/>
                  </a:cubicBezTo>
                  <a:close/>
                </a:path>
              </a:pathLst>
            </a:custGeom>
            <a:solidFill>
              <a:srgbClr val="FF0000"/>
            </a:solidFill>
            <a:ln w="9525">
              <a:solidFill>
                <a:schemeClr val="tx1"/>
              </a:solidFill>
              <a:miter lim="800000"/>
              <a:headEnd/>
              <a:tailEnd/>
            </a:ln>
          </p:spPr>
          <p:txBody>
            <a:bodyPr wrap="none" anchor="ctr"/>
            <a:lstStyle/>
            <a:p>
              <a:endParaRPr lang="en-US" dirty="0">
                <a:latin typeface="Arial" panose="020B0604020202020204" pitchFamily="34" charset="0"/>
              </a:endParaRPr>
            </a:p>
          </p:txBody>
        </p:sp>
      </p:grpSp>
      <p:sp>
        <p:nvSpPr>
          <p:cNvPr id="3" name="Google Shape;74;p1">
            <a:extLst>
              <a:ext uri="{FF2B5EF4-FFF2-40B4-BE49-F238E27FC236}">
                <a16:creationId xmlns:a16="http://schemas.microsoft.com/office/drawing/2014/main" id="{19580D8C-3674-DE8B-617D-C622E273BE33}"/>
              </a:ext>
            </a:extLst>
          </p:cNvPr>
          <p:cNvSpPr/>
          <p:nvPr/>
        </p:nvSpPr>
        <p:spPr>
          <a:xfrm>
            <a:off x="7924800" y="6477000"/>
            <a:ext cx="1625009" cy="23079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dirty="0">
                <a:solidFill>
                  <a:schemeClr val="bg1"/>
                </a:solidFill>
                <a:latin typeface="Arial" panose="020B0604020202020204" pitchFamily="34" charset="0"/>
                <a:ea typeface="Open Sans"/>
                <a:cs typeface="Arial" panose="020B0604020202020204" pitchFamily="34" charset="0"/>
                <a:sym typeface="Open Sans"/>
              </a:rPr>
              <a:t>Image: ATSSA</a:t>
            </a:r>
            <a:endParaRPr sz="900" dirty="0">
              <a:solidFill>
                <a:schemeClr val="bg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2614519894"/>
      </p:ext>
    </p:extLst>
  </p:cSld>
  <p:clrMapOvr>
    <a:masterClrMapping/>
  </p:clrMapOvr>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descr="Wrong placement of Barrier Connection examples along a highway">
            <a:extLst>
              <a:ext uri="{FF2B5EF4-FFF2-40B4-BE49-F238E27FC236}">
                <a16:creationId xmlns:a16="http://schemas.microsoft.com/office/drawing/2014/main" id="{A922A379-00CC-1148-BD03-E5AD8A75A39E}"/>
              </a:ext>
            </a:extLst>
          </p:cNvPr>
          <p:cNvGrpSpPr/>
          <p:nvPr/>
        </p:nvGrpSpPr>
        <p:grpSpPr>
          <a:xfrm>
            <a:off x="0" y="0"/>
            <a:ext cx="9145246" cy="6858000"/>
            <a:chOff x="0" y="0"/>
            <a:chExt cx="9145246" cy="6858000"/>
          </a:xfrm>
        </p:grpSpPr>
        <p:pic>
          <p:nvPicPr>
            <p:cNvPr id="3" name="Picture 2" descr="DSC01673"/>
            <p:cNvPicPr>
              <a:picLocks noChangeAspect="1" noChangeArrowheads="1"/>
            </p:cNvPicPr>
            <p:nvPr/>
          </p:nvPicPr>
          <p:blipFill>
            <a:blip r:embed="rId3" cstate="print"/>
            <a:srcRect/>
            <a:stretch>
              <a:fillRect/>
            </a:stretch>
          </p:blipFill>
          <p:spPr bwMode="auto">
            <a:xfrm>
              <a:off x="0" y="0"/>
              <a:ext cx="9145246" cy="6858000"/>
            </a:xfrm>
            <a:prstGeom prst="rect">
              <a:avLst/>
            </a:prstGeom>
            <a:noFill/>
            <a:ln w="28575">
              <a:solidFill>
                <a:schemeClr val="tx2"/>
              </a:solidFill>
              <a:miter lim="800000"/>
              <a:headEnd/>
              <a:tailEnd/>
            </a:ln>
          </p:spPr>
        </p:pic>
        <p:sp>
          <p:nvSpPr>
            <p:cNvPr id="4" name="AutoShape 5"/>
            <p:cNvSpPr>
              <a:spLocks noChangeArrowheads="1"/>
            </p:cNvSpPr>
            <p:nvPr/>
          </p:nvSpPr>
          <p:spPr bwMode="auto">
            <a:xfrm>
              <a:off x="685800" y="381000"/>
              <a:ext cx="1676400" cy="1600200"/>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7401" y="15493"/>
                  </a:moveTo>
                  <a:cubicBezTo>
                    <a:pt x="18376" y="14122"/>
                    <a:pt x="18900" y="12482"/>
                    <a:pt x="18900" y="10800"/>
                  </a:cubicBezTo>
                  <a:cubicBezTo>
                    <a:pt x="18900" y="6326"/>
                    <a:pt x="15273" y="2700"/>
                    <a:pt x="10800" y="2700"/>
                  </a:cubicBezTo>
                  <a:cubicBezTo>
                    <a:pt x="9117" y="2699"/>
                    <a:pt x="7477" y="3223"/>
                    <a:pt x="6106" y="4198"/>
                  </a:cubicBezTo>
                  <a:close/>
                  <a:moveTo>
                    <a:pt x="4198" y="6106"/>
                  </a:moveTo>
                  <a:cubicBezTo>
                    <a:pt x="3223" y="7477"/>
                    <a:pt x="2700" y="9117"/>
                    <a:pt x="2700" y="10799"/>
                  </a:cubicBezTo>
                  <a:cubicBezTo>
                    <a:pt x="2700" y="15273"/>
                    <a:pt x="6326" y="18900"/>
                    <a:pt x="10800" y="18900"/>
                  </a:cubicBezTo>
                  <a:cubicBezTo>
                    <a:pt x="12482" y="18900"/>
                    <a:pt x="14122" y="18376"/>
                    <a:pt x="15493" y="17401"/>
                  </a:cubicBezTo>
                  <a:close/>
                </a:path>
              </a:pathLst>
            </a:custGeom>
            <a:solidFill>
              <a:srgbClr val="FF0000"/>
            </a:solidFill>
            <a:ln w="9525">
              <a:solidFill>
                <a:schemeClr val="tx1"/>
              </a:solidFill>
              <a:miter lim="800000"/>
              <a:headEnd/>
              <a:tailEnd/>
            </a:ln>
          </p:spPr>
          <p:txBody>
            <a:bodyPr wrap="none" anchor="ctr"/>
            <a:lstStyle/>
            <a:p>
              <a:endParaRPr lang="en-US" dirty="0">
                <a:latin typeface="Arial" panose="020B0604020202020204" pitchFamily="34" charset="0"/>
              </a:endParaRPr>
            </a:p>
          </p:txBody>
        </p:sp>
      </p:grpSp>
      <p:sp>
        <p:nvSpPr>
          <p:cNvPr id="5" name="Google Shape;74;p1">
            <a:extLst>
              <a:ext uri="{FF2B5EF4-FFF2-40B4-BE49-F238E27FC236}">
                <a16:creationId xmlns:a16="http://schemas.microsoft.com/office/drawing/2014/main" id="{1289249F-0C0D-DD6B-0090-B916403B1C99}"/>
              </a:ext>
            </a:extLst>
          </p:cNvPr>
          <p:cNvSpPr/>
          <p:nvPr/>
        </p:nvSpPr>
        <p:spPr>
          <a:xfrm>
            <a:off x="7848600" y="6400800"/>
            <a:ext cx="1625009" cy="23079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dirty="0">
                <a:solidFill>
                  <a:schemeClr val="bg1"/>
                </a:solidFill>
                <a:latin typeface="Arial" panose="020B0604020202020204" pitchFamily="34" charset="0"/>
                <a:ea typeface="Open Sans"/>
                <a:cs typeface="Arial" panose="020B0604020202020204" pitchFamily="34" charset="0"/>
                <a:sym typeface="Open Sans"/>
              </a:rPr>
              <a:t>Image: Utah DOT</a:t>
            </a:r>
            <a:endParaRPr sz="900" dirty="0">
              <a:solidFill>
                <a:schemeClr val="bg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919793883"/>
      </p:ext>
    </p:extLst>
  </p:cSld>
  <p:clrMapOvr>
    <a:masterClrMapping/>
  </p:clrMapOvr>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2"/>
          <p:cNvSpPr>
            <a:spLocks noGrp="1" noChangeArrowheads="1"/>
          </p:cNvSpPr>
          <p:nvPr>
            <p:ph type="title" idx="4294967295"/>
          </p:nvPr>
        </p:nvSpPr>
        <p:spPr bwMode="auto">
          <a:xfrm>
            <a:off x="457200" y="0"/>
            <a:ext cx="8382000" cy="1524000"/>
          </a:xfrm>
          <a:prstGeom prst="rect">
            <a:avLst/>
          </a:prstGeom>
          <a:noFill/>
          <a:ln>
            <a:miter lim="800000"/>
            <a:headEnd/>
            <a:tailEnd/>
          </a:ln>
        </p:spPr>
        <p:txBody>
          <a:bodyPr anchor="ctr">
            <a:normAutofit/>
          </a:bodyPr>
          <a:lstStyle/>
          <a:p>
            <a:pPr eaLnBrk="1" hangingPunct="1"/>
            <a:r>
              <a:rPr lang="en-US" dirty="0"/>
              <a:t>Pin and Loop Connection</a:t>
            </a:r>
          </a:p>
        </p:txBody>
      </p:sp>
      <p:sp>
        <p:nvSpPr>
          <p:cNvPr id="90115" name="Rectangle 3"/>
          <p:cNvSpPr>
            <a:spLocks noGrp="1" noChangeArrowheads="1"/>
          </p:cNvSpPr>
          <p:nvPr>
            <p:ph type="body" idx="1"/>
          </p:nvPr>
        </p:nvSpPr>
        <p:spPr>
          <a:xfrm>
            <a:off x="309716" y="1524000"/>
            <a:ext cx="3040577" cy="3831846"/>
          </a:xfrm>
        </p:spPr>
        <p:txBody>
          <a:bodyPr/>
          <a:lstStyle/>
          <a:p>
            <a:pPr marL="231775" indent="-231775" eaLnBrk="1" hangingPunct="1"/>
            <a:r>
              <a:rPr lang="en-US" dirty="0"/>
              <a:t>Allows for flaring</a:t>
            </a:r>
          </a:p>
          <a:p>
            <a:pPr marL="231775" indent="-231775" eaLnBrk="1" hangingPunct="1"/>
            <a:r>
              <a:rPr lang="en-US" dirty="0"/>
              <a:t>Some may not be crashworthy</a:t>
            </a:r>
          </a:p>
          <a:p>
            <a:pPr marL="231775" indent="-231775" eaLnBrk="1" hangingPunct="1"/>
            <a:r>
              <a:rPr lang="en-US" dirty="0"/>
              <a:t>Check the state’s approved product list</a:t>
            </a:r>
          </a:p>
        </p:txBody>
      </p:sp>
      <p:pic>
        <p:nvPicPr>
          <p:cNvPr id="90116" name="Picture 4" descr="Pin and Loop Connection in temporary concrete barrier segments"/>
          <p:cNvPicPr>
            <a:picLocks noChangeAspect="1" noChangeArrowheads="1"/>
          </p:cNvPicPr>
          <p:nvPr/>
        </p:nvPicPr>
        <p:blipFill>
          <a:blip r:embed="rId3" cstate="print"/>
          <a:srcRect l="8601"/>
          <a:stretch>
            <a:fillRect/>
          </a:stretch>
        </p:blipFill>
        <p:spPr bwMode="auto">
          <a:xfrm>
            <a:off x="3474647" y="1524000"/>
            <a:ext cx="2682119" cy="3912738"/>
          </a:xfrm>
          <a:prstGeom prst="rect">
            <a:avLst/>
          </a:prstGeom>
          <a:noFill/>
          <a:ln w="9525">
            <a:noFill/>
            <a:miter lim="800000"/>
            <a:headEnd/>
            <a:tailEnd/>
          </a:ln>
        </p:spPr>
      </p:pic>
      <p:pic>
        <p:nvPicPr>
          <p:cNvPr id="3074" name="Picture 2" descr="Pin design temporary concrete barrie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81120" y="1524000"/>
            <a:ext cx="2591217" cy="3912738"/>
          </a:xfrm>
          <a:prstGeom prst="rect">
            <a:avLst/>
          </a:prstGeom>
          <a:noFill/>
          <a:extLst>
            <a:ext uri="{909E8E84-426E-40DD-AFC4-6F175D3DCCD1}">
              <a14:hiddenFill xmlns:a14="http://schemas.microsoft.com/office/drawing/2010/main">
                <a:solidFill>
                  <a:srgbClr val="FFFFFF"/>
                </a:solidFill>
              </a14:hiddenFill>
            </a:ext>
          </a:extLst>
        </p:spPr>
      </p:pic>
      <p:sp>
        <p:nvSpPr>
          <p:cNvPr id="2" name="Google Shape;74;p1">
            <a:extLst>
              <a:ext uri="{FF2B5EF4-FFF2-40B4-BE49-F238E27FC236}">
                <a16:creationId xmlns:a16="http://schemas.microsoft.com/office/drawing/2014/main" id="{97956B7B-B507-71A3-7646-92D574D42854}"/>
              </a:ext>
            </a:extLst>
          </p:cNvPr>
          <p:cNvSpPr/>
          <p:nvPr/>
        </p:nvSpPr>
        <p:spPr>
          <a:xfrm>
            <a:off x="7848600" y="5486400"/>
            <a:ext cx="1625009" cy="23079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dirty="0">
                <a:latin typeface="Arial" panose="020B0604020202020204" pitchFamily="34" charset="0"/>
                <a:ea typeface="Open Sans"/>
                <a:cs typeface="Arial" panose="020B0604020202020204" pitchFamily="34" charset="0"/>
                <a:sym typeface="Open Sans"/>
              </a:rPr>
              <a:t>Image: ATSSA</a:t>
            </a:r>
            <a:endParaRPr sz="900" dirty="0">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3707425384"/>
      </p:ext>
    </p:extLst>
  </p:cSld>
  <p:clrMapOvr>
    <a:masterClrMapping/>
  </p:clrMapOvr>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2"/>
          <p:cNvSpPr>
            <a:spLocks noGrp="1" noChangeArrowheads="1"/>
          </p:cNvSpPr>
          <p:nvPr>
            <p:ph type="title" idx="4294967295"/>
          </p:nvPr>
        </p:nvSpPr>
        <p:spPr bwMode="auto">
          <a:xfrm>
            <a:off x="464456" y="0"/>
            <a:ext cx="8679543" cy="1447800"/>
          </a:xfrm>
          <a:prstGeom prst="rect">
            <a:avLst/>
          </a:prstGeom>
          <a:noFill/>
          <a:ln>
            <a:miter lim="800000"/>
            <a:headEnd/>
            <a:tailEnd/>
          </a:ln>
        </p:spPr>
        <p:txBody>
          <a:bodyPr anchor="ctr">
            <a:normAutofit/>
          </a:bodyPr>
          <a:lstStyle/>
          <a:p>
            <a:pPr eaLnBrk="1" hangingPunct="1"/>
            <a:r>
              <a:rPr lang="en-US" dirty="0"/>
              <a:t>Channel Connections</a:t>
            </a:r>
          </a:p>
        </p:txBody>
      </p:sp>
      <p:pic>
        <p:nvPicPr>
          <p:cNvPr id="91140" name="Picture 6" descr="Channel Connections - JJ hook with hand on top guiding sections together"/>
          <p:cNvPicPr>
            <a:picLocks noChangeAspect="1" noChangeArrowheads="1"/>
          </p:cNvPicPr>
          <p:nvPr/>
        </p:nvPicPr>
        <p:blipFill>
          <a:blip r:embed="rId3" cstate="print"/>
          <a:srcRect/>
          <a:stretch>
            <a:fillRect/>
          </a:stretch>
        </p:blipFill>
        <p:spPr bwMode="auto">
          <a:xfrm>
            <a:off x="791029" y="1447800"/>
            <a:ext cx="3048000" cy="4329113"/>
          </a:xfrm>
          <a:prstGeom prst="rect">
            <a:avLst/>
          </a:prstGeom>
          <a:noFill/>
          <a:ln w="9525">
            <a:noFill/>
            <a:miter lim="800000"/>
            <a:headEnd/>
            <a:tailEnd/>
          </a:ln>
        </p:spPr>
      </p:pic>
      <p:sp>
        <p:nvSpPr>
          <p:cNvPr id="5" name="Rectangle 3"/>
          <p:cNvSpPr txBox="1">
            <a:spLocks noChangeArrowheads="1"/>
          </p:cNvSpPr>
          <p:nvPr/>
        </p:nvSpPr>
        <p:spPr bwMode="auto">
          <a:xfrm>
            <a:off x="4165602" y="1553030"/>
            <a:ext cx="4020455" cy="380274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342900" marR="0" lvl="0" indent="-342900" algn="l" defTabSz="914400" rtl="0" eaLnBrk="1" fontAlgn="base" latinLnBrk="0" hangingPunct="1">
              <a:lnSpc>
                <a:spcPct val="100000"/>
              </a:lnSpc>
              <a:spcBef>
                <a:spcPct val="20000"/>
              </a:spcBef>
              <a:spcAft>
                <a:spcPct val="0"/>
              </a:spcAft>
              <a:buClrTx/>
              <a:buSzPct val="90000"/>
              <a:buFont typeface="Wingdings" pitchFamily="2" charset="2"/>
              <a:buChar char="§"/>
              <a:tabLst/>
              <a:defRPr/>
            </a:pPr>
            <a:r>
              <a:rPr kumimoji="0" lang="en-US" sz="2800" b="0" i="0" u="none" strike="noStrike" kern="0" cap="none" spc="0" normalizeH="0" baseline="0" noProof="0" dirty="0">
                <a:ln>
                  <a:noFill/>
                </a:ln>
                <a:solidFill>
                  <a:schemeClr val="tx1"/>
                </a:solidFill>
                <a:effectLst/>
                <a:uLnTx/>
                <a:uFillTx/>
                <a:latin typeface="Arial" panose="020B0604020202020204" pitchFamily="34" charset="0"/>
              </a:rPr>
              <a:t>No moving parts</a:t>
            </a:r>
          </a:p>
          <a:p>
            <a:pPr marL="342900" marR="0" lvl="0" indent="-342900" algn="l" defTabSz="914400" rtl="0" eaLnBrk="1" fontAlgn="base" latinLnBrk="0" hangingPunct="1">
              <a:lnSpc>
                <a:spcPct val="100000"/>
              </a:lnSpc>
              <a:spcBef>
                <a:spcPct val="20000"/>
              </a:spcBef>
              <a:spcAft>
                <a:spcPct val="0"/>
              </a:spcAft>
              <a:buClrTx/>
              <a:buSzPct val="90000"/>
              <a:buFont typeface="Wingdings" pitchFamily="2" charset="2"/>
              <a:buChar char="§"/>
              <a:tabLst/>
              <a:defRPr/>
            </a:pPr>
            <a:r>
              <a:rPr lang="en-US" sz="2800" kern="0" dirty="0">
                <a:latin typeface="Arial" panose="020B0604020202020204" pitchFamily="34" charset="0"/>
              </a:rPr>
              <a:t>Various (proprietary) types:</a:t>
            </a:r>
          </a:p>
          <a:p>
            <a:pPr marL="800100" lvl="1" indent="-342900">
              <a:spcBef>
                <a:spcPct val="20000"/>
              </a:spcBef>
              <a:buSzPct val="90000"/>
              <a:buFont typeface="Wingdings" pitchFamily="2" charset="2"/>
              <a:buChar char="§"/>
            </a:pPr>
            <a:r>
              <a:rPr kumimoji="0" lang="en-US" sz="2800" b="0" i="0" u="none" strike="noStrike" kern="0" cap="none" spc="0" normalizeH="0" baseline="0" noProof="0" dirty="0">
                <a:ln>
                  <a:noFill/>
                </a:ln>
                <a:solidFill>
                  <a:schemeClr val="tx1"/>
                </a:solidFill>
                <a:effectLst/>
                <a:uLnTx/>
                <a:uFillTx/>
                <a:latin typeface="Arial" panose="020B0604020202020204" pitchFamily="34" charset="0"/>
              </a:rPr>
              <a:t>J-J</a:t>
            </a:r>
            <a:r>
              <a:rPr kumimoji="0" lang="en-US" sz="2800" b="0" i="0" u="none" strike="noStrike" kern="0" cap="none" spc="0" normalizeH="0" noProof="0" dirty="0">
                <a:ln>
                  <a:noFill/>
                </a:ln>
                <a:solidFill>
                  <a:schemeClr val="tx1"/>
                </a:solidFill>
                <a:effectLst/>
                <a:uLnTx/>
                <a:uFillTx/>
                <a:latin typeface="Arial" panose="020B0604020202020204" pitchFamily="34" charset="0"/>
              </a:rPr>
              <a:t> Hook</a:t>
            </a:r>
          </a:p>
          <a:p>
            <a:pPr marL="800100" lvl="1" indent="-342900">
              <a:spcBef>
                <a:spcPct val="20000"/>
              </a:spcBef>
              <a:buSzPct val="90000"/>
              <a:buFont typeface="Wingdings" pitchFamily="2" charset="2"/>
              <a:buChar char="§"/>
            </a:pPr>
            <a:r>
              <a:rPr lang="en-US" sz="2800" kern="0" baseline="0" dirty="0">
                <a:latin typeface="Arial" panose="020B0604020202020204" pitchFamily="34" charset="0"/>
              </a:rPr>
              <a:t>T-Lok</a:t>
            </a:r>
          </a:p>
          <a:p>
            <a:pPr marL="800100" lvl="1" indent="-342900">
              <a:spcBef>
                <a:spcPct val="20000"/>
              </a:spcBef>
              <a:buSzPct val="90000"/>
              <a:buFont typeface="Wingdings" pitchFamily="2" charset="2"/>
              <a:buChar char="§"/>
            </a:pPr>
            <a:r>
              <a:rPr kumimoji="0" lang="en-US" sz="2800" b="0" i="0" u="none" strike="noStrike" kern="0" cap="none" spc="0" normalizeH="0" noProof="0" dirty="0">
                <a:ln>
                  <a:noFill/>
                </a:ln>
                <a:solidFill>
                  <a:schemeClr val="tx1"/>
                </a:solidFill>
                <a:effectLst/>
                <a:uLnTx/>
                <a:uFillTx/>
                <a:latin typeface="Arial" panose="020B0604020202020204" pitchFamily="34" charset="0"/>
              </a:rPr>
              <a:t>Others</a:t>
            </a:r>
            <a:endParaRPr kumimoji="0" lang="en-US" sz="2800" b="0" i="0" u="none" strike="noStrike" kern="0" cap="none" spc="0" normalizeH="0" baseline="0" noProof="0" dirty="0">
              <a:ln>
                <a:noFill/>
              </a:ln>
              <a:solidFill>
                <a:schemeClr val="tx1"/>
              </a:solidFill>
              <a:effectLst/>
              <a:uLnTx/>
              <a:uFillTx/>
              <a:latin typeface="Arial" panose="020B0604020202020204" pitchFamily="34" charset="0"/>
            </a:endParaRPr>
          </a:p>
        </p:txBody>
      </p:sp>
      <p:sp>
        <p:nvSpPr>
          <p:cNvPr id="2" name="TextBox 1">
            <a:extLst>
              <a:ext uri="{FF2B5EF4-FFF2-40B4-BE49-F238E27FC236}">
                <a16:creationId xmlns:a16="http://schemas.microsoft.com/office/drawing/2014/main" id="{96C792B6-BE7A-8A4F-B0E3-D90B038F0BDC}"/>
              </a:ext>
            </a:extLst>
          </p:cNvPr>
          <p:cNvSpPr txBox="1"/>
          <p:nvPr/>
        </p:nvSpPr>
        <p:spPr>
          <a:xfrm>
            <a:off x="685800" y="5810366"/>
            <a:ext cx="3153229" cy="184666"/>
          </a:xfrm>
          <a:prstGeom prst="rect">
            <a:avLst/>
          </a:prstGeom>
          <a:noFill/>
        </p:spPr>
        <p:txBody>
          <a:bodyPr wrap="square" rtlCol="0">
            <a:spAutoFit/>
          </a:bodyPr>
          <a:lstStyle/>
          <a:p>
            <a:r>
              <a:rPr lang="en-US" sz="600" dirty="0"/>
              <a:t>http://www.jjhooks.com/</a:t>
            </a:r>
          </a:p>
        </p:txBody>
      </p:sp>
    </p:spTree>
    <p:extLst>
      <p:ext uri="{BB962C8B-B14F-4D97-AF65-F5344CB8AC3E}">
        <p14:creationId xmlns:p14="http://schemas.microsoft.com/office/powerpoint/2010/main" val="166673515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5" name="Picture 7" descr="Roadside Design Guide cover&#10;"/>
          <p:cNvPicPr>
            <a:picLocks noChangeAspect="1" noChangeArrowheads="1"/>
          </p:cNvPicPr>
          <p:nvPr/>
        </p:nvPicPr>
        <p:blipFill>
          <a:blip r:embed="rId3" cstate="print"/>
          <a:srcRect/>
          <a:stretch>
            <a:fillRect/>
          </a:stretch>
        </p:blipFill>
        <p:spPr bwMode="auto">
          <a:xfrm>
            <a:off x="990600" y="1752600"/>
            <a:ext cx="3004792" cy="3886200"/>
          </a:xfrm>
          <a:prstGeom prst="rect">
            <a:avLst/>
          </a:prstGeom>
          <a:noFill/>
        </p:spPr>
      </p:pic>
      <p:sp>
        <p:nvSpPr>
          <p:cNvPr id="238595" name="Rectangle 3"/>
          <p:cNvSpPr>
            <a:spLocks noGrp="1" noChangeArrowheads="1"/>
          </p:cNvSpPr>
          <p:nvPr>
            <p:ph type="title"/>
          </p:nvPr>
        </p:nvSpPr>
        <p:spPr>
          <a:xfrm>
            <a:off x="609600" y="0"/>
            <a:ext cx="8534400" cy="1295400"/>
          </a:xfrm>
        </p:spPr>
        <p:txBody>
          <a:bodyPr anchor="ctr"/>
          <a:lstStyle/>
          <a:p>
            <a:pPr eaLnBrk="1" hangingPunct="1">
              <a:defRPr/>
            </a:pPr>
            <a:r>
              <a:rPr lang="en-US" dirty="0"/>
              <a:t>Roadside Design Guide</a:t>
            </a:r>
          </a:p>
        </p:txBody>
      </p:sp>
      <p:sp>
        <p:nvSpPr>
          <p:cNvPr id="22531" name="Rectangle 2"/>
          <p:cNvSpPr>
            <a:spLocks noGrp="1" noChangeArrowheads="1"/>
          </p:cNvSpPr>
          <p:nvPr>
            <p:ph idx="1"/>
          </p:nvPr>
        </p:nvSpPr>
        <p:spPr>
          <a:xfrm>
            <a:off x="4419600" y="1905000"/>
            <a:ext cx="4114800" cy="4343400"/>
          </a:xfrm>
        </p:spPr>
        <p:txBody>
          <a:bodyPr/>
          <a:lstStyle/>
          <a:p>
            <a:pPr eaLnBrk="1" hangingPunct="1"/>
            <a:r>
              <a:rPr lang="en-US" dirty="0"/>
              <a:t>Published by the </a:t>
            </a:r>
            <a:r>
              <a:rPr lang="en-US" i="1" dirty="0"/>
              <a:t>American Association of State Highway and Transportation Officials </a:t>
            </a:r>
            <a:r>
              <a:rPr lang="en-US" dirty="0"/>
              <a:t>(AASHTO)</a:t>
            </a:r>
          </a:p>
          <a:p>
            <a:pPr eaLnBrk="1" hangingPunct="1"/>
            <a:r>
              <a:rPr lang="en-US" dirty="0"/>
              <a:t>Referenced in the MUTCD</a:t>
            </a:r>
          </a:p>
          <a:p>
            <a:pPr eaLnBrk="1" hangingPunct="1"/>
            <a:r>
              <a:rPr lang="en-US" dirty="0"/>
              <a:t>2011 Edition</a:t>
            </a:r>
          </a:p>
          <a:p>
            <a:pPr eaLnBrk="1" hangingPunct="1"/>
            <a:endParaRPr lang="en-US" dirty="0"/>
          </a:p>
        </p:txBody>
      </p:sp>
      <p:sp>
        <p:nvSpPr>
          <p:cNvPr id="3" name="Google Shape;74;p1">
            <a:extLst>
              <a:ext uri="{FF2B5EF4-FFF2-40B4-BE49-F238E27FC236}">
                <a16:creationId xmlns:a16="http://schemas.microsoft.com/office/drawing/2014/main" id="{92B2913A-050C-EA14-FBDD-2F16EE5E0E3C}"/>
              </a:ext>
            </a:extLst>
          </p:cNvPr>
          <p:cNvSpPr/>
          <p:nvPr/>
        </p:nvSpPr>
        <p:spPr>
          <a:xfrm>
            <a:off x="3048000" y="5638800"/>
            <a:ext cx="1371600" cy="23079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dirty="0">
                <a:solidFill>
                  <a:srgbClr val="000000"/>
                </a:solidFill>
                <a:latin typeface="Arial" panose="020B0604020202020204" pitchFamily="34" charset="0"/>
                <a:ea typeface="Open Sans"/>
                <a:cs typeface="Arial" panose="020B0604020202020204" pitchFamily="34" charset="0"/>
                <a:sym typeface="Open Sans"/>
              </a:rPr>
              <a:t>Image: AASHTO</a:t>
            </a:r>
            <a:endParaRPr sz="9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3469833680"/>
      </p:ext>
    </p:extLst>
  </p:cSld>
  <p:clrMapOvr>
    <a:masterClrMapping/>
  </p:clrMapOvr>
  <p:transition/>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2"/>
          <p:cNvSpPr>
            <a:spLocks noGrp="1" noChangeArrowheads="1"/>
          </p:cNvSpPr>
          <p:nvPr>
            <p:ph type="title" idx="4294967295"/>
          </p:nvPr>
        </p:nvSpPr>
        <p:spPr bwMode="auto">
          <a:xfrm>
            <a:off x="0" y="407988"/>
            <a:ext cx="9144000" cy="585787"/>
          </a:xfrm>
          <a:prstGeom prst="rect">
            <a:avLst/>
          </a:prstGeom>
          <a:noFill/>
          <a:ln>
            <a:miter lim="800000"/>
            <a:headEnd/>
            <a:tailEnd/>
          </a:ln>
        </p:spPr>
        <p:txBody>
          <a:bodyPr>
            <a:normAutofit fontScale="90000"/>
          </a:bodyPr>
          <a:lstStyle/>
          <a:p>
            <a:pPr eaLnBrk="1" hangingPunct="1"/>
            <a:r>
              <a:rPr lang="en-US" dirty="0"/>
              <a:t>J-J Hook</a:t>
            </a:r>
          </a:p>
        </p:txBody>
      </p:sp>
      <p:sp>
        <p:nvSpPr>
          <p:cNvPr id="92163" name="Rectangle 3"/>
          <p:cNvSpPr>
            <a:spLocks noGrp="1" noChangeArrowheads="1"/>
          </p:cNvSpPr>
          <p:nvPr>
            <p:ph type="body" idx="1"/>
          </p:nvPr>
        </p:nvSpPr>
        <p:spPr/>
        <p:txBody>
          <a:bodyPr/>
          <a:lstStyle/>
          <a:p>
            <a:pPr eaLnBrk="1" hangingPunct="1"/>
            <a:endParaRPr lang="en-US" dirty="0"/>
          </a:p>
        </p:txBody>
      </p:sp>
      <p:pic>
        <p:nvPicPr>
          <p:cNvPr id="92164" name="Picture 4" descr="JJ Hook Diagram showing turned ends ready to connect"/>
          <p:cNvPicPr>
            <a:picLocks noChangeAspect="1" noChangeArrowheads="1"/>
          </p:cNvPicPr>
          <p:nvPr/>
        </p:nvPicPr>
        <p:blipFill>
          <a:blip r:embed="rId3" cstate="print"/>
          <a:srcRect r="2438" b="-169"/>
          <a:stretch>
            <a:fillRect/>
          </a:stretch>
        </p:blipFill>
        <p:spPr bwMode="auto">
          <a:xfrm>
            <a:off x="0" y="304800"/>
            <a:ext cx="9144000" cy="6553200"/>
          </a:xfrm>
          <a:prstGeom prst="rect">
            <a:avLst/>
          </a:prstGeom>
          <a:noFill/>
          <a:ln w="9525">
            <a:noFill/>
            <a:miter lim="800000"/>
            <a:headEnd/>
            <a:tailEnd/>
          </a:ln>
        </p:spPr>
      </p:pic>
      <p:sp>
        <p:nvSpPr>
          <p:cNvPr id="92165" name="Rectangle 5"/>
          <p:cNvSpPr>
            <a:spLocks noChangeArrowheads="1"/>
          </p:cNvSpPr>
          <p:nvPr/>
        </p:nvSpPr>
        <p:spPr bwMode="auto">
          <a:xfrm>
            <a:off x="838200" y="347117"/>
            <a:ext cx="7620000" cy="769441"/>
          </a:xfrm>
          <a:prstGeom prst="rect">
            <a:avLst/>
          </a:prstGeom>
          <a:noFill/>
          <a:ln w="9525">
            <a:noFill/>
            <a:miter lim="800000"/>
            <a:headEnd/>
            <a:tailEnd/>
          </a:ln>
        </p:spPr>
        <p:txBody>
          <a:bodyPr anchor="ctr">
            <a:spAutoFit/>
          </a:bodyPr>
          <a:lstStyle/>
          <a:p>
            <a:pPr algn="ctr"/>
            <a:r>
              <a:rPr lang="en-US" sz="4400" b="1" dirty="0">
                <a:solidFill>
                  <a:srgbClr val="00ACA1"/>
                </a:solidFill>
                <a:latin typeface="Arial" panose="020B0604020202020204" pitchFamily="34" charset="0"/>
              </a:rPr>
              <a:t>J-J Hook</a:t>
            </a:r>
          </a:p>
        </p:txBody>
      </p:sp>
      <p:sp>
        <p:nvSpPr>
          <p:cNvPr id="6" name="Rectangle 5"/>
          <p:cNvSpPr>
            <a:spLocks noChangeArrowheads="1"/>
          </p:cNvSpPr>
          <p:nvPr/>
        </p:nvSpPr>
        <p:spPr bwMode="auto">
          <a:xfrm>
            <a:off x="3200400" y="6096000"/>
            <a:ext cx="2971800" cy="523220"/>
          </a:xfrm>
          <a:prstGeom prst="rect">
            <a:avLst/>
          </a:prstGeom>
          <a:solidFill>
            <a:schemeClr val="bg1"/>
          </a:solidFill>
          <a:ln w="57150" cap="sq">
            <a:solidFill>
              <a:schemeClr val="bg1"/>
            </a:solidFill>
            <a:miter lim="800000"/>
            <a:headEnd type="none" w="sm" len="sm"/>
            <a:tailEnd type="none" w="sm" len="sm"/>
          </a:ln>
        </p:spPr>
        <p:txBody>
          <a:bodyPr wrap="square">
            <a:spAutoFit/>
          </a:bodyPr>
          <a:lstStyle/>
          <a:p>
            <a:pPr algn="ctr"/>
            <a:r>
              <a:rPr lang="en-US" sz="2800" b="1" dirty="0">
                <a:latin typeface="Arial" panose="020B0604020202020204" pitchFamily="34" charset="0"/>
              </a:rPr>
              <a:t> (Proprietary)</a:t>
            </a:r>
          </a:p>
        </p:txBody>
      </p:sp>
      <p:sp>
        <p:nvSpPr>
          <p:cNvPr id="3" name="TextBox 2">
            <a:extLst>
              <a:ext uri="{FF2B5EF4-FFF2-40B4-BE49-F238E27FC236}">
                <a16:creationId xmlns:a16="http://schemas.microsoft.com/office/drawing/2014/main" id="{6F2D0952-51B2-415A-A207-4C5D43CCEE14}"/>
              </a:ext>
            </a:extLst>
          </p:cNvPr>
          <p:cNvSpPr txBox="1"/>
          <p:nvPr/>
        </p:nvSpPr>
        <p:spPr>
          <a:xfrm>
            <a:off x="5867400" y="6553200"/>
            <a:ext cx="4655126" cy="215444"/>
          </a:xfrm>
          <a:prstGeom prst="rect">
            <a:avLst/>
          </a:prstGeom>
          <a:noFill/>
        </p:spPr>
        <p:txBody>
          <a:bodyPr wrap="square">
            <a:spAutoFit/>
          </a:bodyPr>
          <a:lstStyle/>
          <a:p>
            <a:r>
              <a:rPr lang="en-US" sz="800" dirty="0"/>
              <a:t>http://www.jjhooks.com/</a:t>
            </a:r>
          </a:p>
        </p:txBody>
      </p:sp>
    </p:spTree>
    <p:extLst>
      <p:ext uri="{BB962C8B-B14F-4D97-AF65-F5344CB8AC3E}">
        <p14:creationId xmlns:p14="http://schemas.microsoft.com/office/powerpoint/2010/main" val="1161734293"/>
      </p:ext>
    </p:extLst>
  </p:cSld>
  <p:clrMapOvr>
    <a:masterClrMapping/>
  </p:clrMapOvr>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Content Placeholder 1" descr="J-shaped hooks"/>
          <p:cNvSpPr>
            <a:spLocks noGrp="1"/>
          </p:cNvSpPr>
          <p:nvPr>
            <p:ph idx="1"/>
          </p:nvPr>
        </p:nvSpPr>
        <p:spPr>
          <a:xfrm>
            <a:off x="457199" y="1447800"/>
            <a:ext cx="3742841" cy="4267200"/>
          </a:xfrm>
        </p:spPr>
        <p:txBody>
          <a:bodyPr/>
          <a:lstStyle/>
          <a:p>
            <a:r>
              <a:rPr lang="en-US" dirty="0"/>
              <a:t>Two identical steel J-shaped hooks</a:t>
            </a:r>
          </a:p>
          <a:p>
            <a:r>
              <a:rPr lang="en-US" dirty="0"/>
              <a:t>Cast into the barrier</a:t>
            </a:r>
          </a:p>
          <a:p>
            <a:r>
              <a:rPr lang="en-US" dirty="0"/>
              <a:t>Create a continuous steel connection</a:t>
            </a:r>
          </a:p>
        </p:txBody>
      </p:sp>
      <p:pic>
        <p:nvPicPr>
          <p:cNvPr id="93187" name="Picture 2" descr="Example of J-J Hook identical J-shaped hook connections"/>
          <p:cNvPicPr>
            <a:picLocks noChangeAspect="1" noChangeArrowheads="1"/>
          </p:cNvPicPr>
          <p:nvPr/>
        </p:nvPicPr>
        <p:blipFill>
          <a:blip r:embed="rId3" cstate="print"/>
          <a:srcRect/>
          <a:stretch>
            <a:fillRect/>
          </a:stretch>
        </p:blipFill>
        <p:spPr bwMode="auto">
          <a:xfrm>
            <a:off x="4401672" y="918696"/>
            <a:ext cx="3733800" cy="4878388"/>
          </a:xfrm>
          <a:prstGeom prst="rect">
            <a:avLst/>
          </a:prstGeom>
          <a:noFill/>
          <a:ln w="9525">
            <a:noFill/>
            <a:miter lim="800000"/>
            <a:headEnd/>
            <a:tailEnd/>
          </a:ln>
        </p:spPr>
      </p:pic>
      <p:sp>
        <p:nvSpPr>
          <p:cNvPr id="4" name="Rectangle 2"/>
          <p:cNvSpPr txBox="1">
            <a:spLocks noChangeArrowheads="1"/>
          </p:cNvSpPr>
          <p:nvPr/>
        </p:nvSpPr>
        <p:spPr bwMode="auto">
          <a:xfrm>
            <a:off x="457200" y="0"/>
            <a:ext cx="8382000" cy="1524000"/>
          </a:xfrm>
          <a:prstGeom prst="rect">
            <a:avLst/>
          </a:prstGeom>
          <a:noFill/>
          <a:ln>
            <a:miter lim="800000"/>
            <a:headEnd/>
            <a:tailEnd/>
          </a:ln>
        </p:spPr>
        <p:txBody>
          <a:bodyPr anchor="ctr"/>
          <a:lstStyle/>
          <a:p>
            <a:pPr algn="ctr">
              <a:defRPr/>
            </a:pPr>
            <a:r>
              <a:rPr lang="en-US" sz="4400" b="1" kern="0" dirty="0">
                <a:solidFill>
                  <a:srgbClr val="00ACA1"/>
                </a:solidFill>
                <a:latin typeface="Arial" panose="020B0604020202020204" pitchFamily="34" charset="0"/>
                <a:ea typeface="+mj-ea"/>
                <a:cs typeface="+mj-cs"/>
              </a:rPr>
              <a:t>J-J Hook</a:t>
            </a:r>
          </a:p>
        </p:txBody>
      </p:sp>
      <p:sp>
        <p:nvSpPr>
          <p:cNvPr id="6" name="Rectangle 5"/>
          <p:cNvSpPr>
            <a:spLocks noChangeArrowheads="1"/>
          </p:cNvSpPr>
          <p:nvPr/>
        </p:nvSpPr>
        <p:spPr bwMode="auto">
          <a:xfrm>
            <a:off x="1005114" y="5191780"/>
            <a:ext cx="2971800" cy="523220"/>
          </a:xfrm>
          <a:prstGeom prst="rect">
            <a:avLst/>
          </a:prstGeom>
          <a:solidFill>
            <a:schemeClr val="bg1"/>
          </a:solidFill>
          <a:ln w="57150" cap="sq">
            <a:solidFill>
              <a:schemeClr val="bg1"/>
            </a:solidFill>
            <a:miter lim="800000"/>
            <a:headEnd type="none" w="sm" len="sm"/>
            <a:tailEnd type="none" w="sm" len="sm"/>
          </a:ln>
        </p:spPr>
        <p:txBody>
          <a:bodyPr wrap="square">
            <a:spAutoFit/>
          </a:bodyPr>
          <a:lstStyle/>
          <a:p>
            <a:pPr algn="ctr"/>
            <a:r>
              <a:rPr lang="en-US" sz="2800" b="1" dirty="0">
                <a:latin typeface="Arial" panose="020B0604020202020204" pitchFamily="34" charset="0"/>
              </a:rPr>
              <a:t> (Proprietary)</a:t>
            </a:r>
          </a:p>
        </p:txBody>
      </p:sp>
      <p:sp>
        <p:nvSpPr>
          <p:cNvPr id="3" name="TextBox 2">
            <a:extLst>
              <a:ext uri="{FF2B5EF4-FFF2-40B4-BE49-F238E27FC236}">
                <a16:creationId xmlns:a16="http://schemas.microsoft.com/office/drawing/2014/main" id="{8B1A1413-E345-E394-6C06-D83177A1D29D}"/>
              </a:ext>
            </a:extLst>
          </p:cNvPr>
          <p:cNvSpPr txBox="1"/>
          <p:nvPr/>
        </p:nvSpPr>
        <p:spPr>
          <a:xfrm>
            <a:off x="6511637" y="5831582"/>
            <a:ext cx="4655126" cy="215444"/>
          </a:xfrm>
          <a:prstGeom prst="rect">
            <a:avLst/>
          </a:prstGeom>
          <a:noFill/>
        </p:spPr>
        <p:txBody>
          <a:bodyPr wrap="square">
            <a:spAutoFit/>
          </a:bodyPr>
          <a:lstStyle/>
          <a:p>
            <a:r>
              <a:rPr lang="en-US" sz="800" dirty="0"/>
              <a:t>http://www.jjhooks.com/</a:t>
            </a:r>
          </a:p>
        </p:txBody>
      </p:sp>
    </p:spTree>
    <p:extLst>
      <p:ext uri="{BB962C8B-B14F-4D97-AF65-F5344CB8AC3E}">
        <p14:creationId xmlns:p14="http://schemas.microsoft.com/office/powerpoint/2010/main" val="105185304"/>
      </p:ext>
    </p:extLst>
  </p:cSld>
  <p:clrMapOvr>
    <a:masterClrMapping/>
  </p:clrMapOvr>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689348" y="1524000"/>
            <a:ext cx="4191000" cy="4267200"/>
          </a:xfrm>
        </p:spPr>
        <p:txBody>
          <a:bodyPr/>
          <a:lstStyle/>
          <a:p>
            <a:r>
              <a:rPr lang="en-US" dirty="0"/>
              <a:t>Positive connection</a:t>
            </a:r>
          </a:p>
        </p:txBody>
      </p:sp>
      <p:sp>
        <p:nvSpPr>
          <p:cNvPr id="3" name="Rectangle 2"/>
          <p:cNvSpPr txBox="1">
            <a:spLocks noChangeArrowheads="1"/>
          </p:cNvSpPr>
          <p:nvPr/>
        </p:nvSpPr>
        <p:spPr bwMode="auto">
          <a:xfrm>
            <a:off x="457200" y="0"/>
            <a:ext cx="8382000" cy="1524000"/>
          </a:xfrm>
          <a:prstGeom prst="rect">
            <a:avLst/>
          </a:prstGeom>
          <a:noFill/>
          <a:ln>
            <a:miter lim="800000"/>
            <a:headEnd/>
            <a:tailEnd/>
          </a:ln>
        </p:spPr>
        <p:txBody>
          <a:bodyPr anchor="ctr"/>
          <a:lstStyle/>
          <a:p>
            <a:pPr algn="ctr">
              <a:defRPr/>
            </a:pPr>
            <a:r>
              <a:rPr lang="en-US" sz="4400" b="1" kern="0" dirty="0">
                <a:solidFill>
                  <a:srgbClr val="00ACA1"/>
                </a:solidFill>
                <a:latin typeface="Arial" panose="020B0604020202020204" pitchFamily="34" charset="0"/>
                <a:ea typeface="+mj-ea"/>
                <a:cs typeface="+mj-cs"/>
              </a:rPr>
              <a:t>T-Lok</a:t>
            </a:r>
          </a:p>
        </p:txBody>
      </p:sp>
      <p:pic>
        <p:nvPicPr>
          <p:cNvPr id="2050" name="Picture 2" descr="End view of the T-Lok Barrier"/>
          <p:cNvPicPr>
            <a:picLocks noChangeAspect="1" noChangeArrowheads="1"/>
          </p:cNvPicPr>
          <p:nvPr/>
        </p:nvPicPr>
        <p:blipFill>
          <a:blip r:embed="rId3" cstate="print"/>
          <a:srcRect/>
          <a:stretch>
            <a:fillRect/>
          </a:stretch>
        </p:blipFill>
        <p:spPr bwMode="auto">
          <a:xfrm>
            <a:off x="416052" y="1524000"/>
            <a:ext cx="3889248" cy="3352800"/>
          </a:xfrm>
          <a:prstGeom prst="rect">
            <a:avLst/>
          </a:prstGeom>
          <a:noFill/>
        </p:spPr>
      </p:pic>
      <p:pic>
        <p:nvPicPr>
          <p:cNvPr id="2052" name="Picture 4" descr="T-Lok Positive Connection looking from above with T going into the side slot of other metal connection at joint&#10;"/>
          <p:cNvPicPr>
            <a:picLocks noChangeAspect="1" noChangeArrowheads="1"/>
          </p:cNvPicPr>
          <p:nvPr/>
        </p:nvPicPr>
        <p:blipFill>
          <a:blip r:embed="rId4" cstate="print"/>
          <a:srcRect/>
          <a:stretch>
            <a:fillRect/>
          </a:stretch>
        </p:blipFill>
        <p:spPr bwMode="auto">
          <a:xfrm>
            <a:off x="4648200" y="2261306"/>
            <a:ext cx="3706064" cy="3352800"/>
          </a:xfrm>
          <a:prstGeom prst="rect">
            <a:avLst/>
          </a:prstGeom>
          <a:noFill/>
        </p:spPr>
      </p:pic>
      <p:sp>
        <p:nvSpPr>
          <p:cNvPr id="7" name="Rectangle 6"/>
          <p:cNvSpPr>
            <a:spLocks noChangeArrowheads="1"/>
          </p:cNvSpPr>
          <p:nvPr/>
        </p:nvSpPr>
        <p:spPr bwMode="auto">
          <a:xfrm>
            <a:off x="874776" y="5090886"/>
            <a:ext cx="2971800" cy="523220"/>
          </a:xfrm>
          <a:prstGeom prst="rect">
            <a:avLst/>
          </a:prstGeom>
          <a:solidFill>
            <a:schemeClr val="bg1"/>
          </a:solidFill>
          <a:ln w="57150" cap="sq">
            <a:solidFill>
              <a:schemeClr val="bg1"/>
            </a:solidFill>
            <a:miter lim="800000"/>
            <a:headEnd type="none" w="sm" len="sm"/>
            <a:tailEnd type="none" w="sm" len="sm"/>
          </a:ln>
        </p:spPr>
        <p:txBody>
          <a:bodyPr wrap="square">
            <a:spAutoFit/>
          </a:bodyPr>
          <a:lstStyle/>
          <a:p>
            <a:pPr algn="ctr"/>
            <a:r>
              <a:rPr lang="en-US" sz="2800" b="1" dirty="0">
                <a:latin typeface="Arial" panose="020B0604020202020204" pitchFamily="34" charset="0"/>
              </a:rPr>
              <a:t> (Proprietary)</a:t>
            </a:r>
          </a:p>
        </p:txBody>
      </p:sp>
      <p:sp>
        <p:nvSpPr>
          <p:cNvPr id="4" name="TextBox 3" descr="http://www.discountcrowdcontrol.com/images/products/secondary/jb18-u-md-2.jpg">
            <a:extLst>
              <a:ext uri="{FF2B5EF4-FFF2-40B4-BE49-F238E27FC236}">
                <a16:creationId xmlns:a16="http://schemas.microsoft.com/office/drawing/2014/main" id="{BF976A59-C88B-0340-8F0F-110AA2828753}"/>
              </a:ext>
            </a:extLst>
          </p:cNvPr>
          <p:cNvSpPr txBox="1"/>
          <p:nvPr/>
        </p:nvSpPr>
        <p:spPr>
          <a:xfrm>
            <a:off x="4572000" y="5695081"/>
            <a:ext cx="3962400" cy="215444"/>
          </a:xfrm>
          <a:prstGeom prst="rect">
            <a:avLst/>
          </a:prstGeom>
          <a:noFill/>
        </p:spPr>
        <p:txBody>
          <a:bodyPr wrap="square" rtlCol="0">
            <a:spAutoFit/>
          </a:bodyPr>
          <a:lstStyle/>
          <a:p>
            <a:r>
              <a:rPr lang="en-US" sz="800" dirty="0"/>
              <a:t>https://www.t-lok.com/</a:t>
            </a:r>
          </a:p>
        </p:txBody>
      </p:sp>
    </p:spTree>
    <p:extLst>
      <p:ext uri="{BB962C8B-B14F-4D97-AF65-F5344CB8AC3E}">
        <p14:creationId xmlns:p14="http://schemas.microsoft.com/office/powerpoint/2010/main" val="3983217834"/>
      </p:ext>
    </p:extLst>
  </p:cSld>
  <p:clrMapOvr>
    <a:masterClrMapping/>
  </p:clrMapOvr>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1890" name="Rectangle 2"/>
          <p:cNvSpPr>
            <a:spLocks noGrp="1" noChangeArrowheads="1"/>
          </p:cNvSpPr>
          <p:nvPr>
            <p:ph type="title" idx="4294967295"/>
          </p:nvPr>
        </p:nvSpPr>
        <p:spPr/>
        <p:txBody>
          <a:bodyPr/>
          <a:lstStyle/>
          <a:p>
            <a:pPr eaLnBrk="1" hangingPunct="1">
              <a:defRPr/>
            </a:pPr>
            <a:r>
              <a:rPr lang="en-US" dirty="0"/>
              <a:t>Other Positive Protection Devices:  </a:t>
            </a:r>
          </a:p>
        </p:txBody>
      </p:sp>
      <p:sp>
        <p:nvSpPr>
          <p:cNvPr id="134147" name="Rectangle 3"/>
          <p:cNvSpPr>
            <a:spLocks noGrp="1" noChangeArrowheads="1"/>
          </p:cNvSpPr>
          <p:nvPr>
            <p:ph type="body" idx="4294967295"/>
          </p:nvPr>
        </p:nvSpPr>
        <p:spPr>
          <a:xfrm>
            <a:off x="457200" y="1752600"/>
            <a:ext cx="3505200" cy="3276600"/>
          </a:xfrm>
        </p:spPr>
        <p:txBody>
          <a:bodyPr/>
          <a:lstStyle/>
          <a:p>
            <a:pPr eaLnBrk="1" hangingPunct="1"/>
            <a:r>
              <a:rPr lang="en-US" dirty="0"/>
              <a:t>Crash cushions</a:t>
            </a:r>
          </a:p>
          <a:p>
            <a:pPr eaLnBrk="1" hangingPunct="1"/>
            <a:r>
              <a:rPr lang="en-US" dirty="0"/>
              <a:t>Shadow vehicles (w/TMA)</a:t>
            </a:r>
          </a:p>
          <a:p>
            <a:pPr eaLnBrk="1" hangingPunct="1"/>
            <a:r>
              <a:rPr lang="en-US" dirty="0"/>
              <a:t>Vehicle arresting systems</a:t>
            </a:r>
          </a:p>
        </p:txBody>
      </p:sp>
      <p:pic>
        <p:nvPicPr>
          <p:cNvPr id="134148" name="Picture 6" descr="Protective vehicles blocking three lanes on a freeway behind cones"/>
          <p:cNvPicPr>
            <a:picLocks noChangeAspect="1" noChangeArrowheads="1"/>
          </p:cNvPicPr>
          <p:nvPr/>
        </p:nvPicPr>
        <p:blipFill>
          <a:blip r:embed="rId3" cstate="print"/>
          <a:srcRect/>
          <a:stretch>
            <a:fillRect/>
          </a:stretch>
        </p:blipFill>
        <p:spPr bwMode="auto">
          <a:xfrm>
            <a:off x="4308765" y="1552575"/>
            <a:ext cx="3581400" cy="2686050"/>
          </a:xfrm>
          <a:prstGeom prst="rect">
            <a:avLst/>
          </a:prstGeom>
          <a:noFill/>
          <a:ln w="9525">
            <a:solidFill>
              <a:schemeClr val="tx1"/>
            </a:solidFill>
            <a:miter lim="800000"/>
            <a:headEnd/>
            <a:tailEnd/>
          </a:ln>
        </p:spPr>
      </p:pic>
      <p:pic>
        <p:nvPicPr>
          <p:cNvPr id="134149" name="Picture 7" descr="Dragnet Work Zone purple car hitting net and stopping during crash test"/>
          <p:cNvPicPr>
            <a:picLocks noChangeAspect="1" noChangeArrowheads="1"/>
          </p:cNvPicPr>
          <p:nvPr/>
        </p:nvPicPr>
        <p:blipFill>
          <a:blip r:embed="rId4" cstate="print"/>
          <a:srcRect/>
          <a:stretch>
            <a:fillRect/>
          </a:stretch>
        </p:blipFill>
        <p:spPr bwMode="auto">
          <a:xfrm>
            <a:off x="2590800" y="4043362"/>
            <a:ext cx="3733800" cy="2524125"/>
          </a:xfrm>
          <a:prstGeom prst="rect">
            <a:avLst/>
          </a:prstGeom>
          <a:noFill/>
          <a:ln w="9525">
            <a:solidFill>
              <a:schemeClr val="tx1"/>
            </a:solidFill>
            <a:miter lim="800000"/>
            <a:headEnd/>
            <a:tailEnd/>
          </a:ln>
        </p:spPr>
      </p:pic>
      <p:sp>
        <p:nvSpPr>
          <p:cNvPr id="2" name="Google Shape;74;p1">
            <a:extLst>
              <a:ext uri="{FF2B5EF4-FFF2-40B4-BE49-F238E27FC236}">
                <a16:creationId xmlns:a16="http://schemas.microsoft.com/office/drawing/2014/main" id="{9F9359CE-13A3-060F-A9C5-6F92C1219C7B}"/>
              </a:ext>
            </a:extLst>
          </p:cNvPr>
          <p:cNvSpPr/>
          <p:nvPr/>
        </p:nvSpPr>
        <p:spPr>
          <a:xfrm>
            <a:off x="6382921" y="4238625"/>
            <a:ext cx="1853609" cy="23079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dirty="0">
                <a:latin typeface="Arial" panose="020B0604020202020204" pitchFamily="34" charset="0"/>
                <a:ea typeface="Open Sans"/>
                <a:cs typeface="Arial" panose="020B0604020202020204" pitchFamily="34" charset="0"/>
                <a:sym typeface="Open Sans"/>
              </a:rPr>
              <a:t>Image: Washington State DOT</a:t>
            </a:r>
            <a:endParaRPr sz="900" dirty="0">
              <a:latin typeface="Arial" panose="020B0604020202020204" pitchFamily="34" charset="0"/>
              <a:ea typeface="Verdana"/>
              <a:cs typeface="Arial" panose="020B0604020202020204" pitchFamily="34" charset="0"/>
              <a:sym typeface="Verdana"/>
            </a:endParaRPr>
          </a:p>
        </p:txBody>
      </p:sp>
      <p:sp>
        <p:nvSpPr>
          <p:cNvPr id="4" name="Google Shape;74;p1">
            <a:extLst>
              <a:ext uri="{FF2B5EF4-FFF2-40B4-BE49-F238E27FC236}">
                <a16:creationId xmlns:a16="http://schemas.microsoft.com/office/drawing/2014/main" id="{D9F8E9F3-C939-E6F6-DA83-17D478450E6F}"/>
              </a:ext>
            </a:extLst>
          </p:cNvPr>
          <p:cNvSpPr/>
          <p:nvPr/>
        </p:nvSpPr>
        <p:spPr>
          <a:xfrm>
            <a:off x="4953000" y="6567487"/>
            <a:ext cx="1625009" cy="23079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dirty="0">
                <a:latin typeface="Arial" panose="020B0604020202020204" pitchFamily="34" charset="0"/>
                <a:ea typeface="Open Sans"/>
                <a:cs typeface="Arial" panose="020B0604020202020204" pitchFamily="34" charset="0"/>
                <a:sym typeface="Open Sans"/>
              </a:rPr>
              <a:t>Image: Impact Absorption</a:t>
            </a:r>
            <a:endParaRPr sz="900" dirty="0">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3885104555"/>
      </p:ext>
    </p:extLst>
  </p:cSld>
  <p:clrMapOvr>
    <a:masterClrMapping/>
  </p:clrMapOvr>
</p:sld>
</file>

<file path=ppt/slides/slide18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5122" name="Picture 2" descr="Image result for highway crash cushion"/>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427828" y="1253836"/>
            <a:ext cx="5107820" cy="3830865"/>
          </a:xfrm>
          <a:prstGeom prst="rect">
            <a:avLst/>
          </a:prstGeom>
          <a:noFill/>
          <a:extLst>
            <a:ext uri="{909E8E84-426E-40DD-AFC4-6F175D3DCCD1}">
              <a14:hiddenFill xmlns:a14="http://schemas.microsoft.com/office/drawing/2010/main">
                <a:solidFill>
                  <a:srgbClr val="FFFFFF"/>
                </a:solidFill>
              </a14:hiddenFill>
            </a:ext>
          </a:extLst>
        </p:spPr>
      </p:pic>
      <p:sp>
        <p:nvSpPr>
          <p:cNvPr id="96258" name="Rectangle 2"/>
          <p:cNvSpPr>
            <a:spLocks noGrp="1" noChangeArrowheads="1"/>
          </p:cNvSpPr>
          <p:nvPr>
            <p:ph type="title" idx="4294967295"/>
          </p:nvPr>
        </p:nvSpPr>
        <p:spPr bwMode="auto">
          <a:xfrm>
            <a:off x="304802" y="381000"/>
            <a:ext cx="8839198" cy="838200"/>
          </a:xfrm>
          <a:prstGeom prst="rect">
            <a:avLst/>
          </a:prstGeom>
          <a:noFill/>
          <a:ln>
            <a:miter lim="800000"/>
            <a:headEnd/>
            <a:tailEnd/>
          </a:ln>
        </p:spPr>
        <p:txBody>
          <a:bodyPr>
            <a:normAutofit/>
          </a:bodyPr>
          <a:lstStyle/>
          <a:p>
            <a:pPr eaLnBrk="1" hangingPunct="1"/>
            <a:r>
              <a:rPr lang="en-US" dirty="0"/>
              <a:t>Crash Cushions</a:t>
            </a:r>
          </a:p>
        </p:txBody>
      </p:sp>
      <p:sp>
        <p:nvSpPr>
          <p:cNvPr id="96259" name="Rectangle 3"/>
          <p:cNvSpPr>
            <a:spLocks noGrp="1" noChangeArrowheads="1"/>
          </p:cNvSpPr>
          <p:nvPr>
            <p:ph type="body" idx="1"/>
          </p:nvPr>
        </p:nvSpPr>
        <p:spPr>
          <a:xfrm>
            <a:off x="304801" y="1657349"/>
            <a:ext cx="3251200" cy="3371851"/>
          </a:xfrm>
        </p:spPr>
        <p:txBody>
          <a:bodyPr/>
          <a:lstStyle/>
          <a:p>
            <a:pPr eaLnBrk="1" hangingPunct="1"/>
            <a:r>
              <a:rPr lang="en-US" dirty="0"/>
              <a:t>Also called </a:t>
            </a:r>
            <a:r>
              <a:rPr lang="en-US" b="1" dirty="0"/>
              <a:t>“</a:t>
            </a:r>
            <a:r>
              <a:rPr lang="en-US" b="1" dirty="0">
                <a:solidFill>
                  <a:srgbClr val="000000"/>
                </a:solidFill>
              </a:rPr>
              <a:t>impact attenuators</a:t>
            </a:r>
            <a:r>
              <a:rPr lang="en-US" b="1" dirty="0"/>
              <a:t>”</a:t>
            </a:r>
          </a:p>
          <a:p>
            <a:pPr eaLnBrk="1" hangingPunct="1"/>
            <a:r>
              <a:rPr lang="en-US" dirty="0"/>
              <a:t>Absorb the energy of the impact</a:t>
            </a:r>
          </a:p>
        </p:txBody>
      </p:sp>
      <p:sp>
        <p:nvSpPr>
          <p:cNvPr id="294917" name="Text Box 5"/>
          <p:cNvSpPr txBox="1">
            <a:spLocks noChangeArrowheads="1"/>
          </p:cNvSpPr>
          <p:nvPr/>
        </p:nvSpPr>
        <p:spPr bwMode="auto">
          <a:xfrm>
            <a:off x="0" y="4879520"/>
            <a:ext cx="8421329" cy="954107"/>
          </a:xfrm>
          <a:prstGeom prst="rect">
            <a:avLst/>
          </a:prstGeom>
          <a:solidFill>
            <a:schemeClr val="bg1"/>
          </a:solidFill>
          <a:ln w="57150">
            <a:solidFill>
              <a:srgbClr val="CC3300"/>
            </a:solidFill>
            <a:miter lim="800000"/>
            <a:headEnd/>
            <a:tailEnd/>
          </a:ln>
        </p:spPr>
        <p:txBody>
          <a:bodyPr wrap="square">
            <a:spAutoFit/>
          </a:bodyPr>
          <a:lstStyle/>
          <a:p>
            <a:pPr algn="ctr"/>
            <a:r>
              <a:rPr lang="en-US" sz="2800" b="1" dirty="0">
                <a:latin typeface="Arial" panose="020B0604020202020204" pitchFamily="34" charset="0"/>
              </a:rPr>
              <a:t>To attenuate = to weaken or reduce in force, intensity, effect,…</a:t>
            </a:r>
          </a:p>
        </p:txBody>
      </p:sp>
      <p:sp>
        <p:nvSpPr>
          <p:cNvPr id="2" name="Google Shape;74;p1">
            <a:extLst>
              <a:ext uri="{FF2B5EF4-FFF2-40B4-BE49-F238E27FC236}">
                <a16:creationId xmlns:a16="http://schemas.microsoft.com/office/drawing/2014/main" id="{BF76ACFA-D681-01DC-7C75-2161D7EC18FE}"/>
              </a:ext>
            </a:extLst>
          </p:cNvPr>
          <p:cNvSpPr/>
          <p:nvPr/>
        </p:nvSpPr>
        <p:spPr>
          <a:xfrm>
            <a:off x="7518991" y="5943600"/>
            <a:ext cx="1625009" cy="23079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dirty="0">
                <a:latin typeface="Arial" panose="020B0604020202020204" pitchFamily="34" charset="0"/>
                <a:ea typeface="Open Sans"/>
                <a:cs typeface="Arial" panose="020B0604020202020204" pitchFamily="34" charset="0"/>
                <a:sym typeface="Open Sans"/>
              </a:rPr>
              <a:t>Image: ATSSA</a:t>
            </a:r>
            <a:endParaRPr sz="900" dirty="0">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2963727766"/>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94917"/>
                                        </p:tgtEl>
                                        <p:attrNameLst>
                                          <p:attrName>style.visibility</p:attrName>
                                        </p:attrNameLst>
                                      </p:cBhvr>
                                      <p:to>
                                        <p:strVal val="visible"/>
                                      </p:to>
                                    </p:set>
                                    <p:anim calcmode="lin" valueType="num">
                                      <p:cBhvr additive="base">
                                        <p:cTn id="7" dur="500" fill="hold"/>
                                        <p:tgtEl>
                                          <p:spTgt spid="294917"/>
                                        </p:tgtEl>
                                        <p:attrNameLst>
                                          <p:attrName>ppt_x</p:attrName>
                                        </p:attrNameLst>
                                      </p:cBhvr>
                                      <p:tavLst>
                                        <p:tav tm="0">
                                          <p:val>
                                            <p:strVal val="#ppt_x"/>
                                          </p:val>
                                        </p:tav>
                                        <p:tav tm="100000">
                                          <p:val>
                                            <p:strVal val="#ppt_x"/>
                                          </p:val>
                                        </p:tav>
                                      </p:tavLst>
                                    </p:anim>
                                    <p:anim calcmode="lin" valueType="num">
                                      <p:cBhvr additive="base">
                                        <p:cTn id="8" dur="500" fill="hold"/>
                                        <p:tgtEl>
                                          <p:spTgt spid="2949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4917" grpId="0" animBg="1"/>
    </p:bldLst>
  </p:timing>
</p:sld>
</file>

<file path=ppt/slides/slide18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7282" name="Rectangle 2"/>
          <p:cNvSpPr>
            <a:spLocks noGrp="1" noChangeArrowheads="1"/>
          </p:cNvSpPr>
          <p:nvPr>
            <p:ph type="title" idx="4294967295"/>
          </p:nvPr>
        </p:nvSpPr>
        <p:spPr bwMode="auto">
          <a:xfrm>
            <a:off x="435430" y="381000"/>
            <a:ext cx="8708569" cy="838200"/>
          </a:xfrm>
          <a:prstGeom prst="rect">
            <a:avLst/>
          </a:prstGeom>
          <a:noFill/>
          <a:ln>
            <a:miter lim="800000"/>
            <a:headEnd/>
            <a:tailEnd/>
          </a:ln>
        </p:spPr>
        <p:txBody>
          <a:bodyPr>
            <a:normAutofit/>
          </a:bodyPr>
          <a:lstStyle/>
          <a:p>
            <a:pPr eaLnBrk="1" hangingPunct="1"/>
            <a:r>
              <a:rPr lang="en-US" dirty="0"/>
              <a:t>Crash Cushions</a:t>
            </a:r>
          </a:p>
        </p:txBody>
      </p:sp>
      <p:sp>
        <p:nvSpPr>
          <p:cNvPr id="97283" name="Rectangle 3"/>
          <p:cNvSpPr>
            <a:spLocks noGrp="1" noChangeArrowheads="1"/>
          </p:cNvSpPr>
          <p:nvPr>
            <p:ph type="body" idx="1"/>
          </p:nvPr>
        </p:nvSpPr>
        <p:spPr>
          <a:xfrm>
            <a:off x="435430" y="1669143"/>
            <a:ext cx="4252684" cy="4807857"/>
          </a:xfrm>
        </p:spPr>
        <p:txBody>
          <a:bodyPr/>
          <a:lstStyle/>
          <a:p>
            <a:pPr eaLnBrk="1" hangingPunct="1"/>
            <a:r>
              <a:rPr lang="en-US" dirty="0"/>
              <a:t>Protect motorists from:</a:t>
            </a:r>
          </a:p>
          <a:p>
            <a:pPr lvl="1" eaLnBrk="1" hangingPunct="1"/>
            <a:r>
              <a:rPr lang="en-US" dirty="0"/>
              <a:t>Blunt ends of barriers</a:t>
            </a:r>
          </a:p>
          <a:p>
            <a:pPr lvl="1" eaLnBrk="1" hangingPunct="1"/>
            <a:r>
              <a:rPr lang="en-US" dirty="0"/>
              <a:t>Fixed objects</a:t>
            </a:r>
          </a:p>
          <a:p>
            <a:pPr lvl="1" eaLnBrk="1" hangingPunct="1"/>
            <a:r>
              <a:rPr lang="en-US" dirty="0"/>
              <a:t>Shadow vehicles</a:t>
            </a:r>
          </a:p>
          <a:p>
            <a:pPr lvl="1" eaLnBrk="1" hangingPunct="1"/>
            <a:r>
              <a:rPr lang="en-US" dirty="0"/>
              <a:t>Dropoffs</a:t>
            </a:r>
          </a:p>
          <a:p>
            <a:pPr lvl="1" eaLnBrk="1" hangingPunct="1"/>
            <a:r>
              <a:rPr lang="en-US" dirty="0"/>
              <a:t>Other hazards</a:t>
            </a:r>
          </a:p>
        </p:txBody>
      </p:sp>
      <p:pic>
        <p:nvPicPr>
          <p:cNvPr id="97284" name="Picture 4" descr="Car crashed into a blunt end"/>
          <p:cNvPicPr>
            <a:picLocks noChangeAspect="1" noChangeArrowheads="1"/>
          </p:cNvPicPr>
          <p:nvPr/>
        </p:nvPicPr>
        <p:blipFill>
          <a:blip r:embed="rId3" cstate="print">
            <a:lum bright="-10000" contrast="10000"/>
          </a:blip>
          <a:srcRect l="3847" t="6445" b="29553"/>
          <a:stretch>
            <a:fillRect/>
          </a:stretch>
        </p:blipFill>
        <p:spPr bwMode="auto">
          <a:xfrm>
            <a:off x="5395686" y="1219200"/>
            <a:ext cx="3581400" cy="2133600"/>
          </a:xfrm>
          <a:prstGeom prst="rect">
            <a:avLst/>
          </a:prstGeom>
          <a:noFill/>
          <a:ln w="12700">
            <a:noFill/>
            <a:miter lim="800000"/>
            <a:headEnd type="none" w="sm" len="sm"/>
            <a:tailEnd type="none" w="sm" len="sm"/>
          </a:ln>
        </p:spPr>
      </p:pic>
      <p:pic>
        <p:nvPicPr>
          <p:cNvPr id="97285" name="Picture 6" descr="Car crashed into a blunt end&#10;&#10;"/>
          <p:cNvPicPr>
            <a:picLocks noChangeAspect="1" noChangeArrowheads="1"/>
          </p:cNvPicPr>
          <p:nvPr/>
        </p:nvPicPr>
        <p:blipFill>
          <a:blip r:embed="rId4" cstate="print"/>
          <a:srcRect/>
          <a:stretch>
            <a:fillRect/>
          </a:stretch>
        </p:blipFill>
        <p:spPr bwMode="auto">
          <a:xfrm>
            <a:off x="4296229" y="3472542"/>
            <a:ext cx="3195729" cy="2360614"/>
          </a:xfrm>
          <a:prstGeom prst="rect">
            <a:avLst/>
          </a:prstGeom>
          <a:noFill/>
          <a:ln w="9525">
            <a:noFill/>
            <a:miter lim="800000"/>
            <a:headEnd/>
            <a:tailEnd/>
          </a:ln>
        </p:spPr>
      </p:pic>
      <p:sp>
        <p:nvSpPr>
          <p:cNvPr id="3" name="Google Shape;74;p1">
            <a:extLst>
              <a:ext uri="{FF2B5EF4-FFF2-40B4-BE49-F238E27FC236}">
                <a16:creationId xmlns:a16="http://schemas.microsoft.com/office/drawing/2014/main" id="{B401E56E-F6B3-3505-5C37-1184B8A31FBC}"/>
              </a:ext>
            </a:extLst>
          </p:cNvPr>
          <p:cNvSpPr/>
          <p:nvPr/>
        </p:nvSpPr>
        <p:spPr>
          <a:xfrm>
            <a:off x="7736408" y="5257800"/>
            <a:ext cx="1625009" cy="23079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dirty="0">
                <a:latin typeface="Arial" panose="020B0604020202020204" pitchFamily="34" charset="0"/>
                <a:ea typeface="Open Sans"/>
                <a:cs typeface="Arial" panose="020B0604020202020204" pitchFamily="34" charset="0"/>
                <a:sym typeface="Open Sans"/>
              </a:rPr>
              <a:t>Images: FHWA</a:t>
            </a:r>
            <a:endParaRPr sz="900" dirty="0">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2908968773"/>
      </p:ext>
    </p:extLst>
  </p:cSld>
  <p:clrMapOvr>
    <a:masterClrMapping/>
  </p:clrMapOvr>
  <p:transition/>
</p:sld>
</file>

<file path=ppt/slides/slide18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8306" name="Rectangle 2"/>
          <p:cNvSpPr>
            <a:spLocks noGrp="1" noChangeArrowheads="1"/>
          </p:cNvSpPr>
          <p:nvPr>
            <p:ph type="title" idx="4294967295"/>
          </p:nvPr>
        </p:nvSpPr>
        <p:spPr bwMode="auto">
          <a:xfrm>
            <a:off x="304800" y="381000"/>
            <a:ext cx="8839199" cy="838200"/>
          </a:xfrm>
          <a:prstGeom prst="rect">
            <a:avLst/>
          </a:prstGeom>
          <a:noFill/>
          <a:ln>
            <a:miter lim="800000"/>
            <a:headEnd/>
            <a:tailEnd/>
          </a:ln>
        </p:spPr>
        <p:txBody>
          <a:bodyPr>
            <a:normAutofit/>
          </a:bodyPr>
          <a:lstStyle/>
          <a:p>
            <a:pPr eaLnBrk="1" hangingPunct="1"/>
            <a:r>
              <a:rPr lang="en-US" dirty="0"/>
              <a:t>Crash Cushions Shall be:</a:t>
            </a:r>
          </a:p>
        </p:txBody>
      </p:sp>
      <p:sp>
        <p:nvSpPr>
          <p:cNvPr id="98307" name="Rectangle 3"/>
          <p:cNvSpPr>
            <a:spLocks noGrp="1" noChangeArrowheads="1"/>
          </p:cNvSpPr>
          <p:nvPr>
            <p:ph type="body" idx="1"/>
          </p:nvPr>
        </p:nvSpPr>
        <p:spPr>
          <a:xfrm>
            <a:off x="304800" y="1491712"/>
            <a:ext cx="3476368" cy="4724400"/>
          </a:xfrm>
        </p:spPr>
        <p:txBody>
          <a:bodyPr/>
          <a:lstStyle/>
          <a:p>
            <a:pPr marL="231775" indent="-231775" eaLnBrk="1" hangingPunct="1"/>
            <a:r>
              <a:rPr lang="en-US" dirty="0"/>
              <a:t>Crashworthy</a:t>
            </a:r>
          </a:p>
          <a:p>
            <a:pPr marL="231775" indent="-231775" eaLnBrk="1" hangingPunct="1"/>
            <a:r>
              <a:rPr lang="en-US" dirty="0"/>
              <a:t>Designed for the specific application intended</a:t>
            </a:r>
          </a:p>
          <a:p>
            <a:pPr marL="231775" indent="-231775" eaLnBrk="1" hangingPunct="1"/>
            <a:r>
              <a:rPr lang="en-US" dirty="0"/>
              <a:t>Periodically inspected</a:t>
            </a:r>
          </a:p>
          <a:p>
            <a:pPr marL="231775" indent="-231775" eaLnBrk="1" hangingPunct="1"/>
            <a:r>
              <a:rPr lang="en-US" dirty="0"/>
              <a:t>Promptly repaired or replaced</a:t>
            </a:r>
          </a:p>
          <a:p>
            <a:pPr eaLnBrk="1" hangingPunct="1">
              <a:buFontTx/>
              <a:buNone/>
            </a:pPr>
            <a:endParaRPr lang="en-US" dirty="0"/>
          </a:p>
        </p:txBody>
      </p:sp>
      <p:pic>
        <p:nvPicPr>
          <p:cNvPr id="4" name="Picture 3" descr="Example of Crash Cushion on the end of a concrete barrier with drums delineating the ramp in the background"/>
          <p:cNvPicPr>
            <a:picLocks noChangeAspect="1"/>
          </p:cNvPicPr>
          <p:nvPr/>
        </p:nvPicPr>
        <p:blipFill>
          <a:blip r:embed="rId3"/>
          <a:stretch>
            <a:fillRect/>
          </a:stretch>
        </p:blipFill>
        <p:spPr>
          <a:xfrm>
            <a:off x="3830596" y="1491712"/>
            <a:ext cx="4903343" cy="3818949"/>
          </a:xfrm>
          <a:prstGeom prst="rect">
            <a:avLst/>
          </a:prstGeom>
        </p:spPr>
      </p:pic>
      <p:sp>
        <p:nvSpPr>
          <p:cNvPr id="2" name="Google Shape;74;p1">
            <a:extLst>
              <a:ext uri="{FF2B5EF4-FFF2-40B4-BE49-F238E27FC236}">
                <a16:creationId xmlns:a16="http://schemas.microsoft.com/office/drawing/2014/main" id="{AFB37E2B-ECE6-0A7F-8801-E0D65A7ECEAF}"/>
              </a:ext>
            </a:extLst>
          </p:cNvPr>
          <p:cNvSpPr/>
          <p:nvPr/>
        </p:nvSpPr>
        <p:spPr>
          <a:xfrm>
            <a:off x="7772400" y="5397461"/>
            <a:ext cx="1625009" cy="23079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dirty="0">
                <a:latin typeface="Arial" panose="020B0604020202020204" pitchFamily="34" charset="0"/>
                <a:ea typeface="Open Sans"/>
                <a:cs typeface="Arial" panose="020B0604020202020204" pitchFamily="34" charset="0"/>
                <a:sym typeface="Open Sans"/>
              </a:rPr>
              <a:t>Image: ATSSA</a:t>
            </a:r>
            <a:endParaRPr sz="900" dirty="0">
              <a:latin typeface="Arial" panose="020B0604020202020204" pitchFamily="34" charset="0"/>
              <a:ea typeface="Verdana"/>
              <a:cs typeface="Arial" panose="020B0604020202020204" pitchFamily="34" charset="0"/>
              <a:sym typeface="Verdana"/>
            </a:endParaRPr>
          </a:p>
        </p:txBody>
      </p:sp>
      <p:pic>
        <p:nvPicPr>
          <p:cNvPr id="3" name="Picture 2" descr="Example of Crash Cushions">
            <a:extLst>
              <a:ext uri="{FF2B5EF4-FFF2-40B4-BE49-F238E27FC236}">
                <a16:creationId xmlns:a16="http://schemas.microsoft.com/office/drawing/2014/main" id="{67C71968-C401-EB4F-AAFE-42B366CDF089}"/>
              </a:ext>
            </a:extLst>
          </p:cNvPr>
          <p:cNvPicPr>
            <a:picLocks noChangeAspect="1"/>
          </p:cNvPicPr>
          <p:nvPr/>
        </p:nvPicPr>
        <p:blipFill rotWithShape="1">
          <a:blip r:embed="rId4">
            <a:extLst>
              <a:ext uri="{BEBA8EAE-BF5A-486C-A8C5-ECC9F3942E4B}">
                <a14:imgProps xmlns:a14="http://schemas.microsoft.com/office/drawing/2010/main">
                  <a14:imgLayer r:embed="rId5">
                    <a14:imgEffect>
                      <a14:artisticBlur/>
                    </a14:imgEffect>
                  </a14:imgLayer>
                </a14:imgProps>
              </a:ext>
            </a:extLst>
          </a:blip>
          <a:srcRect l="3108" t="3990" r="84459" b="80047"/>
          <a:stretch/>
        </p:blipFill>
        <p:spPr>
          <a:xfrm>
            <a:off x="4038599" y="1676401"/>
            <a:ext cx="609601" cy="609600"/>
          </a:xfrm>
          <a:prstGeom prst="rect">
            <a:avLst/>
          </a:prstGeom>
        </p:spPr>
      </p:pic>
    </p:spTree>
    <p:extLst>
      <p:ext uri="{BB962C8B-B14F-4D97-AF65-F5344CB8AC3E}">
        <p14:creationId xmlns:p14="http://schemas.microsoft.com/office/powerpoint/2010/main" val="1888703635"/>
      </p:ext>
    </p:extLst>
  </p:cSld>
  <p:clrMapOvr>
    <a:masterClrMapping/>
  </p:clrMapOvr>
  <p:transition/>
</p:sld>
</file>

<file path=ppt/slides/slide18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100354" name="Picture 4" descr="redirective attenuator with yellow and black stripes on the end"/>
          <p:cNvPicPr>
            <a:picLocks noChangeAspect="1" noChangeArrowheads="1"/>
          </p:cNvPicPr>
          <p:nvPr/>
        </p:nvPicPr>
        <p:blipFill>
          <a:blip r:embed="rId3" cstate="print"/>
          <a:srcRect/>
          <a:stretch>
            <a:fillRect/>
          </a:stretch>
        </p:blipFill>
        <p:spPr bwMode="auto">
          <a:xfrm>
            <a:off x="228600" y="1364347"/>
            <a:ext cx="2754313" cy="2209800"/>
          </a:xfrm>
          <a:prstGeom prst="rect">
            <a:avLst/>
          </a:prstGeom>
          <a:noFill/>
          <a:ln w="9525">
            <a:noFill/>
            <a:miter lim="800000"/>
            <a:headEnd/>
            <a:tailEnd/>
          </a:ln>
        </p:spPr>
      </p:pic>
      <p:pic>
        <p:nvPicPr>
          <p:cNvPr id="100355" name="Picture 6" descr="Sand barrel with tops sitting against yellow barrel"/>
          <p:cNvPicPr>
            <a:picLocks noChangeAspect="1" noChangeArrowheads="1"/>
          </p:cNvPicPr>
          <p:nvPr/>
        </p:nvPicPr>
        <p:blipFill>
          <a:blip r:embed="rId4" cstate="print"/>
          <a:srcRect/>
          <a:stretch>
            <a:fillRect/>
          </a:stretch>
        </p:blipFill>
        <p:spPr bwMode="auto">
          <a:xfrm>
            <a:off x="228600" y="3726547"/>
            <a:ext cx="2667000" cy="1970088"/>
          </a:xfrm>
          <a:prstGeom prst="rect">
            <a:avLst/>
          </a:prstGeom>
          <a:noFill/>
          <a:ln w="9525">
            <a:noFill/>
            <a:miter lim="800000"/>
            <a:headEnd/>
            <a:tailEnd/>
          </a:ln>
        </p:spPr>
      </p:pic>
      <p:sp>
        <p:nvSpPr>
          <p:cNvPr id="8" name="Rectangular Callout 7">
            <a:extLst>
              <a:ext uri="{C183D7F6-B498-43B3-948B-1728B52AA6E4}">
                <adec:decorative xmlns:adec="http://schemas.microsoft.com/office/drawing/2017/decorative" val="1"/>
              </a:ext>
            </a:extLst>
          </p:cNvPr>
          <p:cNvSpPr/>
          <p:nvPr/>
        </p:nvSpPr>
        <p:spPr>
          <a:xfrm>
            <a:off x="3657600" y="3193147"/>
            <a:ext cx="4648200" cy="2133600"/>
          </a:xfrm>
          <a:prstGeom prst="wedgeRectCallout">
            <a:avLst>
              <a:gd name="adj1" fmla="val -72226"/>
              <a:gd name="adj2" fmla="val 31332"/>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latin typeface="Arial" panose="020B0604020202020204" pitchFamily="34" charset="0"/>
            </a:endParaRPr>
          </a:p>
        </p:txBody>
      </p:sp>
      <p:sp>
        <p:nvSpPr>
          <p:cNvPr id="6" name="Rectangular Callout 5">
            <a:extLst>
              <a:ext uri="{C183D7F6-B498-43B3-948B-1728B52AA6E4}">
                <adec:decorative xmlns:adec="http://schemas.microsoft.com/office/drawing/2017/decorative" val="1"/>
              </a:ext>
            </a:extLst>
          </p:cNvPr>
          <p:cNvSpPr/>
          <p:nvPr/>
        </p:nvSpPr>
        <p:spPr>
          <a:xfrm>
            <a:off x="3733800" y="1211947"/>
            <a:ext cx="4572000" cy="1905000"/>
          </a:xfrm>
          <a:prstGeom prst="wedgeRectCallout">
            <a:avLst>
              <a:gd name="adj1" fmla="val -69440"/>
              <a:gd name="adj2" fmla="val -8890"/>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latin typeface="Arial" panose="020B0604020202020204" pitchFamily="34" charset="0"/>
            </a:endParaRPr>
          </a:p>
        </p:txBody>
      </p:sp>
      <p:sp>
        <p:nvSpPr>
          <p:cNvPr id="100358" name="Rectangle 2" descr="Redirective Crash Cushions"/>
          <p:cNvSpPr>
            <a:spLocks noGrp="1" noChangeArrowheads="1"/>
          </p:cNvSpPr>
          <p:nvPr>
            <p:ph type="title" idx="4294967295"/>
          </p:nvPr>
        </p:nvSpPr>
        <p:spPr bwMode="auto">
          <a:xfrm>
            <a:off x="228600" y="0"/>
            <a:ext cx="8382000" cy="1364347"/>
          </a:xfrm>
          <a:prstGeom prst="rect">
            <a:avLst/>
          </a:prstGeom>
          <a:noFill/>
          <a:ln>
            <a:miter lim="800000"/>
            <a:headEnd/>
            <a:tailEnd/>
          </a:ln>
        </p:spPr>
        <p:txBody>
          <a:bodyPr>
            <a:normAutofit/>
          </a:bodyPr>
          <a:lstStyle/>
          <a:p>
            <a:pPr eaLnBrk="1" hangingPunct="1"/>
            <a:r>
              <a:rPr lang="en-US" dirty="0"/>
              <a:t>Types of  Crash Cushions</a:t>
            </a:r>
          </a:p>
        </p:txBody>
      </p:sp>
      <p:sp>
        <p:nvSpPr>
          <p:cNvPr id="100359" name="Rectangle 3" descr="Redirective&#10;Redirects the errant vehicle&#10;"/>
          <p:cNvSpPr>
            <a:spLocks noGrp="1" noChangeArrowheads="1"/>
          </p:cNvSpPr>
          <p:nvPr>
            <p:ph type="body" idx="1"/>
          </p:nvPr>
        </p:nvSpPr>
        <p:spPr>
          <a:xfrm>
            <a:off x="3886200" y="1364347"/>
            <a:ext cx="4198257" cy="1524000"/>
          </a:xfrm>
          <a:solidFill>
            <a:schemeClr val="bg1"/>
          </a:solidFill>
        </p:spPr>
        <p:txBody>
          <a:bodyPr/>
          <a:lstStyle/>
          <a:p>
            <a:pPr eaLnBrk="1" hangingPunct="1"/>
            <a:r>
              <a:rPr lang="en-US" dirty="0"/>
              <a:t>Redirective</a:t>
            </a:r>
          </a:p>
          <a:p>
            <a:pPr lvl="1" eaLnBrk="1" hangingPunct="1"/>
            <a:r>
              <a:rPr lang="en-US" b="1" dirty="0"/>
              <a:t>Redirects</a:t>
            </a:r>
            <a:r>
              <a:rPr lang="en-US" dirty="0"/>
              <a:t> the errant vehicle</a:t>
            </a:r>
          </a:p>
        </p:txBody>
      </p:sp>
      <p:sp>
        <p:nvSpPr>
          <p:cNvPr id="9" name="Rectangle 3" descr="Non-Redirective&#10;Decelerates the errant vehicle&#10;"/>
          <p:cNvSpPr txBox="1">
            <a:spLocks noChangeArrowheads="1"/>
          </p:cNvSpPr>
          <p:nvPr/>
        </p:nvSpPr>
        <p:spPr bwMode="auto">
          <a:xfrm>
            <a:off x="3886200" y="3421747"/>
            <a:ext cx="4198257" cy="1600200"/>
          </a:xfrm>
          <a:prstGeom prst="rect">
            <a:avLst/>
          </a:prstGeom>
          <a:solidFill>
            <a:schemeClr val="bg1"/>
          </a:solidFill>
          <a:ln w="9525">
            <a:noFill/>
            <a:miter lim="800000"/>
            <a:headEnd/>
            <a:tailEnd/>
          </a:ln>
        </p:spPr>
        <p:txBody>
          <a:bodyPr/>
          <a:lstStyle/>
          <a:p>
            <a:pPr marL="342900" indent="-342900">
              <a:spcBef>
                <a:spcPct val="20000"/>
              </a:spcBef>
              <a:buSzPct val="75000"/>
              <a:buFont typeface="Wingdings" pitchFamily="2" charset="2"/>
              <a:buChar char="§"/>
              <a:defRPr/>
            </a:pPr>
            <a:r>
              <a:rPr lang="en-US" sz="2800" kern="0" dirty="0">
                <a:latin typeface="Arial" panose="020B0604020202020204" pitchFamily="34" charset="0"/>
              </a:rPr>
              <a:t>Non-Redirective</a:t>
            </a:r>
          </a:p>
          <a:p>
            <a:pPr marL="742950" lvl="1" indent="-285750">
              <a:spcBef>
                <a:spcPct val="20000"/>
              </a:spcBef>
              <a:buSzPct val="75000"/>
              <a:buFont typeface="Wingdings" pitchFamily="2" charset="2"/>
              <a:buChar char="§"/>
              <a:defRPr/>
            </a:pPr>
            <a:r>
              <a:rPr lang="en-US" sz="2800" b="1" kern="0" dirty="0">
                <a:latin typeface="Arial" panose="020B0604020202020204" pitchFamily="34" charset="0"/>
              </a:rPr>
              <a:t>Decelerates</a:t>
            </a:r>
            <a:r>
              <a:rPr lang="en-US" sz="2800" kern="0" dirty="0">
                <a:latin typeface="Arial" panose="020B0604020202020204" pitchFamily="34" charset="0"/>
              </a:rPr>
              <a:t> the errant vehicle</a:t>
            </a:r>
          </a:p>
        </p:txBody>
      </p:sp>
      <p:sp>
        <p:nvSpPr>
          <p:cNvPr id="2" name="Google Shape;74;p1">
            <a:extLst>
              <a:ext uri="{FF2B5EF4-FFF2-40B4-BE49-F238E27FC236}">
                <a16:creationId xmlns:a16="http://schemas.microsoft.com/office/drawing/2014/main" id="{2D64AB04-B879-9BC1-4E99-26D6753D1E0B}"/>
              </a:ext>
            </a:extLst>
          </p:cNvPr>
          <p:cNvSpPr/>
          <p:nvPr/>
        </p:nvSpPr>
        <p:spPr>
          <a:xfrm>
            <a:off x="2001418" y="5849035"/>
            <a:ext cx="1625009" cy="23079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dirty="0">
                <a:latin typeface="Arial" panose="020B0604020202020204" pitchFamily="34" charset="0"/>
                <a:ea typeface="Open Sans"/>
                <a:cs typeface="Arial" panose="020B0604020202020204" pitchFamily="34" charset="0"/>
                <a:sym typeface="Open Sans"/>
              </a:rPr>
              <a:t>Images: ATSSA</a:t>
            </a:r>
            <a:endParaRPr sz="900" dirty="0">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1368815864"/>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1+#ppt_w/2"/>
                                          </p:val>
                                        </p:tav>
                                        <p:tav tm="100000">
                                          <p:val>
                                            <p:strVal val="#ppt_x"/>
                                          </p:val>
                                        </p:tav>
                                      </p:tavLst>
                                    </p:anim>
                                    <p:anim calcmode="lin" valueType="num">
                                      <p:cBhvr additive="base">
                                        <p:cTn id="14"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6" grpId="0" animBg="1"/>
    </p:bldLst>
  </p:timing>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1378" name="Picture 5" descr="Attenuator on the end of concrete barrier with yellow marker"/>
          <p:cNvPicPr>
            <a:picLocks noChangeAspect="1" noChangeArrowheads="1"/>
          </p:cNvPicPr>
          <p:nvPr/>
        </p:nvPicPr>
        <p:blipFill>
          <a:blip r:embed="rId3" cstate="print"/>
          <a:srcRect t="27272"/>
          <a:stretch>
            <a:fillRect/>
          </a:stretch>
        </p:blipFill>
        <p:spPr bwMode="auto">
          <a:xfrm>
            <a:off x="416088" y="1447801"/>
            <a:ext cx="8014989" cy="4371812"/>
          </a:xfrm>
          <a:prstGeom prst="rect">
            <a:avLst/>
          </a:prstGeom>
          <a:noFill/>
          <a:ln w="9525">
            <a:noFill/>
            <a:miter lim="800000"/>
            <a:headEnd/>
            <a:tailEnd/>
          </a:ln>
        </p:spPr>
      </p:pic>
      <p:sp>
        <p:nvSpPr>
          <p:cNvPr id="5" name="Rectangle 2"/>
          <p:cNvSpPr txBox="1">
            <a:spLocks noChangeArrowheads="1"/>
          </p:cNvSpPr>
          <p:nvPr/>
        </p:nvSpPr>
        <p:spPr>
          <a:xfrm>
            <a:off x="533400" y="0"/>
            <a:ext cx="8077200" cy="1447800"/>
          </a:xfrm>
          <a:prstGeom prst="rect">
            <a:avLst/>
          </a:prstGeom>
        </p:spPr>
        <p:txBody>
          <a:bodyPr anchor="ctr"/>
          <a:lstStyle/>
          <a:p>
            <a:r>
              <a:rPr lang="en-US" sz="3600" b="1" dirty="0">
                <a:solidFill>
                  <a:srgbClr val="00ACA1"/>
                </a:solidFill>
                <a:latin typeface="Arial" panose="020B0604020202020204" pitchFamily="34" charset="0"/>
              </a:rPr>
              <a:t>TAU-II</a:t>
            </a:r>
          </a:p>
        </p:txBody>
      </p:sp>
      <p:sp>
        <p:nvSpPr>
          <p:cNvPr id="6" name="Rectangle 5"/>
          <p:cNvSpPr>
            <a:spLocks noChangeArrowheads="1"/>
          </p:cNvSpPr>
          <p:nvPr/>
        </p:nvSpPr>
        <p:spPr bwMode="auto">
          <a:xfrm>
            <a:off x="5721350" y="462290"/>
            <a:ext cx="2971800" cy="523220"/>
          </a:xfrm>
          <a:prstGeom prst="rect">
            <a:avLst/>
          </a:prstGeom>
          <a:solidFill>
            <a:schemeClr val="bg1"/>
          </a:solidFill>
          <a:ln w="57150" cap="sq">
            <a:solidFill>
              <a:schemeClr val="bg1"/>
            </a:solidFill>
            <a:miter lim="800000"/>
            <a:headEnd type="none" w="sm" len="sm"/>
            <a:tailEnd type="none" w="sm" len="sm"/>
          </a:ln>
        </p:spPr>
        <p:txBody>
          <a:bodyPr wrap="square">
            <a:spAutoFit/>
          </a:bodyPr>
          <a:lstStyle/>
          <a:p>
            <a:pPr algn="ctr"/>
            <a:r>
              <a:rPr lang="en-US" sz="2800" b="1" dirty="0">
                <a:latin typeface="Arial" panose="020B0604020202020204" pitchFamily="34" charset="0"/>
              </a:rPr>
              <a:t> (Proprietary)</a:t>
            </a:r>
          </a:p>
        </p:txBody>
      </p:sp>
      <p:sp>
        <p:nvSpPr>
          <p:cNvPr id="2" name="Google Shape;74;p1">
            <a:extLst>
              <a:ext uri="{FF2B5EF4-FFF2-40B4-BE49-F238E27FC236}">
                <a16:creationId xmlns:a16="http://schemas.microsoft.com/office/drawing/2014/main" id="{0EC4EF81-DD0F-4815-0BDA-4755F7B14C37}"/>
              </a:ext>
            </a:extLst>
          </p:cNvPr>
          <p:cNvSpPr/>
          <p:nvPr/>
        </p:nvSpPr>
        <p:spPr>
          <a:xfrm>
            <a:off x="7518991" y="5819613"/>
            <a:ext cx="1625009" cy="23079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dirty="0">
                <a:latin typeface="Arial" panose="020B0604020202020204" pitchFamily="34" charset="0"/>
                <a:ea typeface="Open Sans"/>
                <a:cs typeface="Arial" panose="020B0604020202020204" pitchFamily="34" charset="0"/>
                <a:sym typeface="Open Sans"/>
              </a:rPr>
              <a:t>Image: ATSSA</a:t>
            </a:r>
            <a:endParaRPr sz="900" dirty="0">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580357516"/>
      </p:ext>
    </p:extLst>
  </p:cSld>
  <p:clrMapOvr>
    <a:masterClrMapping/>
  </p:clrMapOvr>
  <p:transition/>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02" name="Picture 2" descr="REACT 350 attenuator picture on end of concrete barrier"/>
          <p:cNvPicPr>
            <a:picLocks noChangeAspect="1" noChangeArrowheads="1"/>
          </p:cNvPicPr>
          <p:nvPr/>
        </p:nvPicPr>
        <p:blipFill>
          <a:blip r:embed="rId3" cstate="print"/>
          <a:srcRect/>
          <a:stretch>
            <a:fillRect/>
          </a:stretch>
        </p:blipFill>
        <p:spPr bwMode="auto">
          <a:xfrm>
            <a:off x="685800" y="478436"/>
            <a:ext cx="5014034" cy="5409746"/>
          </a:xfrm>
          <a:prstGeom prst="rect">
            <a:avLst/>
          </a:prstGeom>
          <a:noFill/>
          <a:ln w="9525">
            <a:noFill/>
            <a:miter lim="800000"/>
            <a:headEnd/>
            <a:tailEnd/>
          </a:ln>
        </p:spPr>
      </p:pic>
      <p:sp>
        <p:nvSpPr>
          <p:cNvPr id="102403" name="Rectangle 3"/>
          <p:cNvSpPr>
            <a:spLocks noGrp="1" noChangeArrowheads="1"/>
          </p:cNvSpPr>
          <p:nvPr>
            <p:ph type="title" idx="4294967295"/>
          </p:nvPr>
        </p:nvSpPr>
        <p:spPr bwMode="auto">
          <a:xfrm>
            <a:off x="6400800" y="60325"/>
            <a:ext cx="2743200" cy="1311275"/>
          </a:xfrm>
          <a:prstGeom prst="rect">
            <a:avLst/>
          </a:prstGeom>
          <a:noFill/>
          <a:ln>
            <a:miter lim="800000"/>
            <a:headEnd/>
            <a:tailEnd/>
          </a:ln>
        </p:spPr>
        <p:txBody>
          <a:bodyPr>
            <a:normAutofit/>
          </a:bodyPr>
          <a:lstStyle/>
          <a:p>
            <a:pPr eaLnBrk="1" hangingPunct="1"/>
            <a:r>
              <a:rPr lang="en-US" dirty="0"/>
              <a:t>React 350</a:t>
            </a:r>
          </a:p>
        </p:txBody>
      </p:sp>
      <p:pic>
        <p:nvPicPr>
          <p:cNvPr id="102404" name="Picture 5" descr="REACT 350 attenuator picture on end of concrete barrier"/>
          <p:cNvPicPr>
            <a:picLocks noChangeAspect="1" noChangeArrowheads="1"/>
          </p:cNvPicPr>
          <p:nvPr/>
        </p:nvPicPr>
        <p:blipFill>
          <a:blip r:embed="rId4" cstate="print"/>
          <a:srcRect/>
          <a:stretch>
            <a:fillRect/>
          </a:stretch>
        </p:blipFill>
        <p:spPr bwMode="auto">
          <a:xfrm>
            <a:off x="6477000" y="4059238"/>
            <a:ext cx="2449513" cy="1808162"/>
          </a:xfrm>
          <a:prstGeom prst="rect">
            <a:avLst/>
          </a:prstGeom>
          <a:noFill/>
          <a:ln w="9525">
            <a:noFill/>
            <a:miter lim="800000"/>
            <a:headEnd/>
            <a:tailEnd/>
          </a:ln>
        </p:spPr>
      </p:pic>
      <p:pic>
        <p:nvPicPr>
          <p:cNvPr id="102405" name="Picture 7" descr="REACT 350 attenuator picture on end of concrete barrier&#10;"/>
          <p:cNvPicPr>
            <a:picLocks noChangeAspect="1" noChangeArrowheads="1"/>
          </p:cNvPicPr>
          <p:nvPr/>
        </p:nvPicPr>
        <p:blipFill>
          <a:blip r:embed="rId5" cstate="print"/>
          <a:srcRect/>
          <a:stretch>
            <a:fillRect/>
          </a:stretch>
        </p:blipFill>
        <p:spPr bwMode="auto">
          <a:xfrm>
            <a:off x="6477000" y="1981200"/>
            <a:ext cx="2514600" cy="1809750"/>
          </a:xfrm>
          <a:prstGeom prst="rect">
            <a:avLst/>
          </a:prstGeom>
          <a:noFill/>
          <a:ln w="9525">
            <a:noFill/>
            <a:miter lim="800000"/>
            <a:headEnd/>
            <a:tailEnd/>
          </a:ln>
        </p:spPr>
      </p:pic>
      <p:sp>
        <p:nvSpPr>
          <p:cNvPr id="7" name="Rectangle 6"/>
          <p:cNvSpPr>
            <a:spLocks noChangeArrowheads="1"/>
          </p:cNvSpPr>
          <p:nvPr/>
        </p:nvSpPr>
        <p:spPr bwMode="auto">
          <a:xfrm>
            <a:off x="6477000" y="1290826"/>
            <a:ext cx="2449513" cy="523220"/>
          </a:xfrm>
          <a:prstGeom prst="rect">
            <a:avLst/>
          </a:prstGeom>
          <a:solidFill>
            <a:schemeClr val="bg1"/>
          </a:solidFill>
          <a:ln w="57150" cap="sq">
            <a:solidFill>
              <a:schemeClr val="bg1"/>
            </a:solidFill>
            <a:miter lim="800000"/>
            <a:headEnd type="none" w="sm" len="sm"/>
            <a:tailEnd type="none" w="sm" len="sm"/>
          </a:ln>
        </p:spPr>
        <p:txBody>
          <a:bodyPr wrap="square">
            <a:spAutoFit/>
          </a:bodyPr>
          <a:lstStyle/>
          <a:p>
            <a:pPr algn="ctr"/>
            <a:r>
              <a:rPr lang="en-US" sz="2800" b="1" dirty="0">
                <a:latin typeface="Arial" panose="020B0604020202020204" pitchFamily="34" charset="0"/>
              </a:rPr>
              <a:t> (Proprietary)</a:t>
            </a:r>
          </a:p>
        </p:txBody>
      </p:sp>
      <p:sp>
        <p:nvSpPr>
          <p:cNvPr id="3" name="TextBox 2" descr="http://www.tapconet.com/graphics/traffic_control/barriers/react350_4_sml.jpg">
            <a:extLst>
              <a:ext uri="{FF2B5EF4-FFF2-40B4-BE49-F238E27FC236}">
                <a16:creationId xmlns:a16="http://schemas.microsoft.com/office/drawing/2014/main" id="{5FB0E77B-B0B3-9246-98AB-95DBEF7B3571}"/>
              </a:ext>
            </a:extLst>
          </p:cNvPr>
          <p:cNvSpPr txBox="1"/>
          <p:nvPr/>
        </p:nvSpPr>
        <p:spPr>
          <a:xfrm>
            <a:off x="6477000" y="3810000"/>
            <a:ext cx="2449513" cy="215444"/>
          </a:xfrm>
          <a:prstGeom prst="rect">
            <a:avLst/>
          </a:prstGeom>
          <a:noFill/>
        </p:spPr>
        <p:txBody>
          <a:bodyPr wrap="square" rtlCol="0">
            <a:spAutoFit/>
          </a:bodyPr>
          <a:lstStyle/>
          <a:p>
            <a:r>
              <a:rPr lang="en-US" sz="800" dirty="0"/>
              <a:t>http://www.tapconet.com/</a:t>
            </a:r>
          </a:p>
        </p:txBody>
      </p:sp>
      <p:sp>
        <p:nvSpPr>
          <p:cNvPr id="4" name="Google Shape;74;p1">
            <a:extLst>
              <a:ext uri="{FF2B5EF4-FFF2-40B4-BE49-F238E27FC236}">
                <a16:creationId xmlns:a16="http://schemas.microsoft.com/office/drawing/2014/main" id="{E96C876C-33BD-ED45-F452-AC43ED027C40}"/>
              </a:ext>
            </a:extLst>
          </p:cNvPr>
          <p:cNvSpPr/>
          <p:nvPr/>
        </p:nvSpPr>
        <p:spPr>
          <a:xfrm>
            <a:off x="7701756" y="5888182"/>
            <a:ext cx="1625009" cy="23079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dirty="0">
                <a:latin typeface="Arial" panose="020B0604020202020204" pitchFamily="34" charset="0"/>
                <a:ea typeface="Open Sans"/>
                <a:cs typeface="Arial" panose="020B0604020202020204" pitchFamily="34" charset="0"/>
                <a:sym typeface="Open Sans"/>
              </a:rPr>
              <a:t>Image: ATSSA</a:t>
            </a:r>
            <a:endParaRPr sz="900" dirty="0">
              <a:latin typeface="Arial" panose="020B0604020202020204" pitchFamily="34" charset="0"/>
              <a:ea typeface="Verdana"/>
              <a:cs typeface="Arial" panose="020B0604020202020204" pitchFamily="34" charset="0"/>
              <a:sym typeface="Verdana"/>
            </a:endParaRPr>
          </a:p>
        </p:txBody>
      </p:sp>
      <p:sp>
        <p:nvSpPr>
          <p:cNvPr id="5" name="Google Shape;74;p1">
            <a:extLst>
              <a:ext uri="{FF2B5EF4-FFF2-40B4-BE49-F238E27FC236}">
                <a16:creationId xmlns:a16="http://schemas.microsoft.com/office/drawing/2014/main" id="{9E9B02CE-0775-DCE9-41FB-D8EED1DB9FCA}"/>
              </a:ext>
            </a:extLst>
          </p:cNvPr>
          <p:cNvSpPr/>
          <p:nvPr/>
        </p:nvSpPr>
        <p:spPr>
          <a:xfrm>
            <a:off x="4828468" y="5960777"/>
            <a:ext cx="1625009" cy="23079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dirty="0">
                <a:latin typeface="Arial" panose="020B0604020202020204" pitchFamily="34" charset="0"/>
                <a:ea typeface="Open Sans"/>
                <a:cs typeface="Arial" panose="020B0604020202020204" pitchFamily="34" charset="0"/>
                <a:sym typeface="Open Sans"/>
              </a:rPr>
              <a:t>Image: ATSSA</a:t>
            </a:r>
            <a:endParaRPr sz="900" dirty="0">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303365760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0643" name="Rectangle 3"/>
          <p:cNvSpPr>
            <a:spLocks noGrp="1" noChangeArrowheads="1"/>
          </p:cNvSpPr>
          <p:nvPr>
            <p:ph type="title"/>
          </p:nvPr>
        </p:nvSpPr>
        <p:spPr>
          <a:xfrm>
            <a:off x="228600" y="334169"/>
            <a:ext cx="8610600" cy="1219200"/>
          </a:xfrm>
        </p:spPr>
        <p:txBody>
          <a:bodyPr/>
          <a:lstStyle/>
          <a:p>
            <a:pPr eaLnBrk="1" hangingPunct="1">
              <a:defRPr/>
            </a:pPr>
            <a:r>
              <a:rPr lang="en-US" dirty="0"/>
              <a:t>Manufacturer Instructions</a:t>
            </a:r>
            <a:br>
              <a:rPr lang="en-US" dirty="0"/>
            </a:br>
            <a:r>
              <a:rPr lang="en-US" dirty="0"/>
              <a:t>and Recommendations</a:t>
            </a:r>
          </a:p>
        </p:txBody>
      </p:sp>
      <p:sp>
        <p:nvSpPr>
          <p:cNvPr id="23555" name="Rectangle 4"/>
          <p:cNvSpPr>
            <a:spLocks noGrp="1" noChangeArrowheads="1"/>
          </p:cNvSpPr>
          <p:nvPr>
            <p:ph type="body" idx="1"/>
          </p:nvPr>
        </p:nvSpPr>
        <p:spPr>
          <a:xfrm>
            <a:off x="533400" y="1905000"/>
            <a:ext cx="3200400" cy="4495800"/>
          </a:xfrm>
        </p:spPr>
        <p:txBody>
          <a:bodyPr/>
          <a:lstStyle/>
          <a:p>
            <a:pPr eaLnBrk="1" hangingPunct="1"/>
            <a:r>
              <a:rPr lang="en-US" dirty="0"/>
              <a:t>Specify the application of the devices they manufacture</a:t>
            </a:r>
          </a:p>
          <a:p>
            <a:pPr lvl="1" eaLnBrk="1" hangingPunct="1"/>
            <a:r>
              <a:rPr lang="en-US" dirty="0"/>
              <a:t>Instructions </a:t>
            </a:r>
          </a:p>
        </p:txBody>
      </p:sp>
      <p:pic>
        <p:nvPicPr>
          <p:cNvPr id="2" name="Picture 1" descr="Trailer-mounted attenuator and arrow board on back of a truck parked">
            <a:extLst>
              <a:ext uri="{FF2B5EF4-FFF2-40B4-BE49-F238E27FC236}">
                <a16:creationId xmlns:a16="http://schemas.microsoft.com/office/drawing/2014/main" id="{156FF45C-1C77-4C25-B297-70782F14EF03}"/>
              </a:ext>
            </a:extLst>
          </p:cNvPr>
          <p:cNvPicPr>
            <a:picLocks noChangeAspect="1"/>
          </p:cNvPicPr>
          <p:nvPr/>
        </p:nvPicPr>
        <p:blipFill>
          <a:blip r:embed="rId3"/>
          <a:stretch>
            <a:fillRect/>
          </a:stretch>
        </p:blipFill>
        <p:spPr>
          <a:xfrm>
            <a:off x="3886200" y="2057400"/>
            <a:ext cx="4591050" cy="3382164"/>
          </a:xfrm>
          <a:prstGeom prst="rect">
            <a:avLst/>
          </a:prstGeom>
        </p:spPr>
      </p:pic>
      <p:sp>
        <p:nvSpPr>
          <p:cNvPr id="3" name="Google Shape;74;p1">
            <a:extLst>
              <a:ext uri="{FF2B5EF4-FFF2-40B4-BE49-F238E27FC236}">
                <a16:creationId xmlns:a16="http://schemas.microsoft.com/office/drawing/2014/main" id="{A221D216-3011-727D-1A39-2B41174DB270}"/>
              </a:ext>
            </a:extLst>
          </p:cNvPr>
          <p:cNvSpPr/>
          <p:nvPr/>
        </p:nvSpPr>
        <p:spPr>
          <a:xfrm>
            <a:off x="7467600" y="5458614"/>
            <a:ext cx="1371600" cy="23079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dirty="0">
                <a:solidFill>
                  <a:srgbClr val="000000"/>
                </a:solidFill>
                <a:latin typeface="Arial" panose="020B0604020202020204" pitchFamily="34" charset="0"/>
                <a:ea typeface="Open Sans"/>
                <a:cs typeface="Arial" panose="020B0604020202020204" pitchFamily="34" charset="0"/>
                <a:sym typeface="Open Sans"/>
              </a:rPr>
              <a:t>Image: ATSSA</a:t>
            </a:r>
            <a:endParaRPr sz="9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2796100210"/>
      </p:ext>
    </p:extLst>
  </p:cSld>
  <p:clrMapOvr>
    <a:masterClrMapping/>
  </p:clrMapOvr>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426" name="Picture 4" descr="Energy Absorption Systems - Crash Cushion Systems and Traffic Impact Attenuator">
            <a:hlinkClick r:id="rId3"/>
          </p:cNvPr>
          <p:cNvPicPr>
            <a:picLocks noChangeAspect="1" noChangeArrowheads="1"/>
          </p:cNvPicPr>
          <p:nvPr/>
        </p:nvPicPr>
        <p:blipFill>
          <a:blip r:embed="rId4" cstate="print"/>
          <a:srcRect/>
          <a:stretch>
            <a:fillRect/>
          </a:stretch>
        </p:blipFill>
        <p:spPr bwMode="auto">
          <a:xfrm>
            <a:off x="0" y="0"/>
            <a:ext cx="9144000" cy="6865938"/>
          </a:xfrm>
          <a:prstGeom prst="rect">
            <a:avLst/>
          </a:prstGeom>
          <a:noFill/>
          <a:ln w="9525">
            <a:noFill/>
            <a:miter lim="800000"/>
            <a:headEnd/>
            <a:tailEnd/>
          </a:ln>
        </p:spPr>
      </p:pic>
      <p:sp>
        <p:nvSpPr>
          <p:cNvPr id="103427" name="Rectangle 3"/>
          <p:cNvSpPr>
            <a:spLocks noGrp="1" noChangeArrowheads="1"/>
          </p:cNvSpPr>
          <p:nvPr>
            <p:ph type="title" idx="4294967295"/>
          </p:nvPr>
        </p:nvSpPr>
        <p:spPr bwMode="auto">
          <a:xfrm>
            <a:off x="0" y="0"/>
            <a:ext cx="9144000" cy="685800"/>
          </a:xfrm>
          <a:prstGeom prst="rect">
            <a:avLst/>
          </a:prstGeom>
          <a:solidFill>
            <a:schemeClr val="bg1"/>
          </a:solidFill>
          <a:ln>
            <a:miter lim="800000"/>
            <a:headEnd/>
            <a:tailEnd/>
          </a:ln>
        </p:spPr>
        <p:txBody>
          <a:bodyPr>
            <a:normAutofit/>
          </a:bodyPr>
          <a:lstStyle/>
          <a:p>
            <a:pPr eaLnBrk="1" hangingPunct="1"/>
            <a:r>
              <a:rPr lang="en-US" dirty="0"/>
              <a:t>QuadGuard</a:t>
            </a:r>
          </a:p>
        </p:txBody>
      </p:sp>
      <p:pic>
        <p:nvPicPr>
          <p:cNvPr id="313350" name="Picture 6" descr="Show examples of redirective crash cushions - QuadGuard&#10;"/>
          <p:cNvPicPr>
            <a:picLocks noChangeAspect="1" noChangeArrowheads="1"/>
          </p:cNvPicPr>
          <p:nvPr/>
        </p:nvPicPr>
        <p:blipFill>
          <a:blip r:embed="rId5" cstate="print"/>
          <a:srcRect/>
          <a:stretch>
            <a:fillRect/>
          </a:stretch>
        </p:blipFill>
        <p:spPr bwMode="auto">
          <a:xfrm>
            <a:off x="6096000" y="4800600"/>
            <a:ext cx="2857500" cy="1847850"/>
          </a:xfrm>
          <a:prstGeom prst="rect">
            <a:avLst/>
          </a:prstGeom>
          <a:noFill/>
          <a:ln>
            <a:solidFill>
              <a:schemeClr val="accent3">
                <a:lumMod val="95000"/>
              </a:schemeClr>
            </a:solidFill>
          </a:ln>
          <a:effectLst>
            <a:glow rad="139700">
              <a:schemeClr val="accent2">
                <a:satMod val="175000"/>
                <a:alpha val="40000"/>
              </a:schemeClr>
            </a:glow>
          </a:effectLst>
        </p:spPr>
      </p:pic>
      <p:sp>
        <p:nvSpPr>
          <p:cNvPr id="6" name="Rectangle 5"/>
          <p:cNvSpPr>
            <a:spLocks noChangeArrowheads="1"/>
          </p:cNvSpPr>
          <p:nvPr/>
        </p:nvSpPr>
        <p:spPr bwMode="auto">
          <a:xfrm>
            <a:off x="5617029" y="81290"/>
            <a:ext cx="2971800" cy="523220"/>
          </a:xfrm>
          <a:prstGeom prst="rect">
            <a:avLst/>
          </a:prstGeom>
          <a:solidFill>
            <a:schemeClr val="bg1"/>
          </a:solidFill>
          <a:ln w="57150" cap="sq">
            <a:solidFill>
              <a:schemeClr val="bg1"/>
            </a:solidFill>
            <a:miter lim="800000"/>
            <a:headEnd type="none" w="sm" len="sm"/>
            <a:tailEnd type="none" w="sm" len="sm"/>
          </a:ln>
        </p:spPr>
        <p:txBody>
          <a:bodyPr wrap="square">
            <a:spAutoFit/>
          </a:bodyPr>
          <a:lstStyle/>
          <a:p>
            <a:pPr algn="ctr"/>
            <a:r>
              <a:rPr lang="en-US" sz="2800" b="1" dirty="0">
                <a:latin typeface="Arial" panose="020B0604020202020204" pitchFamily="34" charset="0"/>
              </a:rPr>
              <a:t> (Proprietary)</a:t>
            </a:r>
          </a:p>
        </p:txBody>
      </p:sp>
      <p:sp>
        <p:nvSpPr>
          <p:cNvPr id="2" name="Google Shape;74;p1">
            <a:extLst>
              <a:ext uri="{FF2B5EF4-FFF2-40B4-BE49-F238E27FC236}">
                <a16:creationId xmlns:a16="http://schemas.microsoft.com/office/drawing/2014/main" id="{8172A468-BF74-B2FD-F5FF-5200C8DF006F}"/>
              </a:ext>
            </a:extLst>
          </p:cNvPr>
          <p:cNvSpPr/>
          <p:nvPr/>
        </p:nvSpPr>
        <p:spPr>
          <a:xfrm>
            <a:off x="3810001" y="6428324"/>
            <a:ext cx="2373154" cy="23079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dirty="0">
                <a:solidFill>
                  <a:schemeClr val="bg1"/>
                </a:solidFill>
                <a:latin typeface="Arial" panose="020B0604020202020204" pitchFamily="34" charset="0"/>
                <a:ea typeface="Open Sans"/>
                <a:cs typeface="Arial" panose="020B0604020202020204" pitchFamily="34" charset="0"/>
                <a:sym typeface="Open Sans"/>
              </a:rPr>
              <a:t>Images: Energy Absorption Systems</a:t>
            </a:r>
            <a:endParaRPr sz="900" dirty="0">
              <a:solidFill>
                <a:schemeClr val="bg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1322299359"/>
      </p:ext>
    </p:extLst>
  </p:cSld>
  <p:clrMapOvr>
    <a:masterClrMapping/>
  </p:clrMapOvr>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4450" name="Picture 5" descr="Lightweight crushable concrete modules&#10;&#10;"/>
          <p:cNvPicPr>
            <a:picLocks noChangeAspect="1" noChangeArrowheads="1"/>
          </p:cNvPicPr>
          <p:nvPr/>
        </p:nvPicPr>
        <p:blipFill>
          <a:blip r:embed="rId3" cstate="print"/>
          <a:srcRect t="23495" r="4878" b="14995"/>
          <a:stretch>
            <a:fillRect/>
          </a:stretch>
        </p:blipFill>
        <p:spPr bwMode="auto">
          <a:xfrm>
            <a:off x="5700825" y="3657600"/>
            <a:ext cx="3116263" cy="1700213"/>
          </a:xfrm>
          <a:prstGeom prst="rect">
            <a:avLst/>
          </a:prstGeom>
          <a:noFill/>
          <a:ln w="12700">
            <a:solidFill>
              <a:srgbClr val="FFFFFF"/>
            </a:solidFill>
            <a:miter lim="800000"/>
            <a:headEnd/>
            <a:tailEnd/>
          </a:ln>
        </p:spPr>
      </p:pic>
      <p:sp>
        <p:nvSpPr>
          <p:cNvPr id="104451" name="Rectangle 2" descr="Advance Dynamic ImpactExtension Module (ADIEM)"/>
          <p:cNvSpPr>
            <a:spLocks noGrp="1" noChangeArrowheads="1"/>
          </p:cNvSpPr>
          <p:nvPr>
            <p:ph type="title" idx="4294967295"/>
          </p:nvPr>
        </p:nvSpPr>
        <p:spPr bwMode="auto">
          <a:xfrm>
            <a:off x="457200" y="0"/>
            <a:ext cx="8458200" cy="1524000"/>
          </a:xfrm>
          <a:prstGeom prst="rect">
            <a:avLst/>
          </a:prstGeom>
          <a:noFill/>
          <a:ln>
            <a:miter lim="800000"/>
            <a:headEnd/>
            <a:tailEnd/>
          </a:ln>
        </p:spPr>
        <p:txBody>
          <a:bodyPr/>
          <a:lstStyle/>
          <a:p>
            <a:pPr eaLnBrk="1" hangingPunct="1"/>
            <a:r>
              <a:rPr lang="en-US" dirty="0"/>
              <a:t>Advance Dynamic Impact</a:t>
            </a:r>
            <a:br>
              <a:rPr lang="en-US" dirty="0"/>
            </a:br>
            <a:r>
              <a:rPr lang="en-US" dirty="0"/>
              <a:t>Extension Module (ADIEM)</a:t>
            </a:r>
          </a:p>
        </p:txBody>
      </p:sp>
      <p:pic>
        <p:nvPicPr>
          <p:cNvPr id="104452" name="Picture 3" descr="Advance Dynamic Impact Extension Module (ADIEM) Diagram&#10;&#10;"/>
          <p:cNvPicPr>
            <a:picLocks noChangeAspect="1" noChangeArrowheads="1"/>
          </p:cNvPicPr>
          <p:nvPr/>
        </p:nvPicPr>
        <p:blipFill>
          <a:blip r:embed="rId4" cstate="print"/>
          <a:srcRect/>
          <a:stretch>
            <a:fillRect/>
          </a:stretch>
        </p:blipFill>
        <p:spPr bwMode="auto">
          <a:xfrm>
            <a:off x="315685" y="1373188"/>
            <a:ext cx="5286829" cy="4276953"/>
          </a:xfrm>
          <a:prstGeom prst="rect">
            <a:avLst/>
          </a:prstGeom>
          <a:noFill/>
          <a:ln w="9525">
            <a:noFill/>
            <a:miter lim="800000"/>
            <a:headEnd/>
            <a:tailEnd/>
          </a:ln>
        </p:spPr>
      </p:pic>
      <p:sp>
        <p:nvSpPr>
          <p:cNvPr id="104453" name="AutoShape 4" descr="Lightweight crushable concrete modules"/>
          <p:cNvSpPr>
            <a:spLocks noChangeArrowheads="1"/>
          </p:cNvSpPr>
          <p:nvPr/>
        </p:nvSpPr>
        <p:spPr bwMode="auto">
          <a:xfrm>
            <a:off x="5992755" y="1524000"/>
            <a:ext cx="2532402" cy="1828800"/>
          </a:xfrm>
          <a:prstGeom prst="wedgeRoundRectCallout">
            <a:avLst>
              <a:gd name="adj1" fmla="val 26745"/>
              <a:gd name="adj2" fmla="val 112858"/>
              <a:gd name="adj3" fmla="val 16667"/>
            </a:avLst>
          </a:prstGeom>
          <a:solidFill>
            <a:schemeClr val="bg1"/>
          </a:solidFill>
          <a:ln w="9525">
            <a:solidFill>
              <a:srgbClr val="000000"/>
            </a:solidFill>
            <a:miter lim="800000"/>
            <a:headEnd/>
            <a:tailEnd/>
          </a:ln>
        </p:spPr>
        <p:txBody>
          <a:bodyPr/>
          <a:lstStyle/>
          <a:p>
            <a:pPr algn="ctr"/>
            <a:r>
              <a:rPr lang="en-US" sz="2800" b="1" dirty="0">
                <a:solidFill>
                  <a:srgbClr val="000000"/>
                </a:solidFill>
                <a:latin typeface="Arial" panose="020B0604020202020204" pitchFamily="34" charset="0"/>
              </a:rPr>
              <a:t>Lightweight crushable concrete modules</a:t>
            </a:r>
          </a:p>
        </p:txBody>
      </p:sp>
      <p:sp>
        <p:nvSpPr>
          <p:cNvPr id="6" name="Rectangle 5"/>
          <p:cNvSpPr>
            <a:spLocks noChangeArrowheads="1"/>
          </p:cNvSpPr>
          <p:nvPr/>
        </p:nvSpPr>
        <p:spPr bwMode="auto">
          <a:xfrm>
            <a:off x="5553357" y="5384802"/>
            <a:ext cx="2705272" cy="523220"/>
          </a:xfrm>
          <a:prstGeom prst="rect">
            <a:avLst/>
          </a:prstGeom>
          <a:solidFill>
            <a:schemeClr val="bg1"/>
          </a:solidFill>
          <a:ln w="57150" cap="sq">
            <a:solidFill>
              <a:schemeClr val="bg1"/>
            </a:solidFill>
            <a:miter lim="800000"/>
            <a:headEnd type="none" w="sm" len="sm"/>
            <a:tailEnd type="none" w="sm" len="sm"/>
          </a:ln>
        </p:spPr>
        <p:txBody>
          <a:bodyPr wrap="square">
            <a:spAutoFit/>
          </a:bodyPr>
          <a:lstStyle/>
          <a:p>
            <a:pPr algn="ctr"/>
            <a:r>
              <a:rPr lang="en-US" sz="2800" b="1" dirty="0">
                <a:latin typeface="Arial" panose="020B0604020202020204" pitchFamily="34" charset="0"/>
              </a:rPr>
              <a:t> (Proprietary)</a:t>
            </a:r>
          </a:p>
        </p:txBody>
      </p:sp>
      <p:sp>
        <p:nvSpPr>
          <p:cNvPr id="2" name="Google Shape;74;p1">
            <a:extLst>
              <a:ext uri="{FF2B5EF4-FFF2-40B4-BE49-F238E27FC236}">
                <a16:creationId xmlns:a16="http://schemas.microsoft.com/office/drawing/2014/main" id="{997CDA65-807F-43BA-811D-DA51186E9BDF}"/>
              </a:ext>
            </a:extLst>
          </p:cNvPr>
          <p:cNvSpPr/>
          <p:nvPr/>
        </p:nvSpPr>
        <p:spPr>
          <a:xfrm>
            <a:off x="3429000" y="5740526"/>
            <a:ext cx="2463209" cy="23079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dirty="0">
                <a:latin typeface="Arial" panose="020B0604020202020204" pitchFamily="34" charset="0"/>
                <a:ea typeface="Open Sans"/>
                <a:cs typeface="Arial" panose="020B0604020202020204" pitchFamily="34" charset="0"/>
                <a:sym typeface="Open Sans"/>
              </a:rPr>
              <a:t>Images: </a:t>
            </a:r>
            <a:r>
              <a:rPr lang="en-US" sz="900" dirty="0" err="1">
                <a:latin typeface="Arial" panose="020B0604020202020204" pitchFamily="34" charset="0"/>
                <a:ea typeface="Open Sans"/>
                <a:cs typeface="Arial" panose="020B0604020202020204" pitchFamily="34" charset="0"/>
                <a:sym typeface="Open Sans"/>
              </a:rPr>
              <a:t>Valtir</a:t>
            </a:r>
            <a:endParaRPr sz="900" dirty="0">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756129031"/>
      </p:ext>
    </p:extLst>
  </p:cSld>
  <p:clrMapOvr>
    <a:masterClrMapping/>
  </p:clrMapOvr>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5474" name="Picture 2" descr="ADIEM protecting barrier on a freeway with cars traveling in open lanes"/>
          <p:cNvPicPr>
            <a:picLocks noChangeAspect="1" noChangeArrowheads="1"/>
          </p:cNvPicPr>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sp>
        <p:nvSpPr>
          <p:cNvPr id="105475" name="Rectangle 3"/>
          <p:cNvSpPr>
            <a:spLocks noGrp="1" noChangeArrowheads="1"/>
          </p:cNvSpPr>
          <p:nvPr>
            <p:ph type="title" idx="4294967295"/>
          </p:nvPr>
        </p:nvSpPr>
        <p:spPr bwMode="auto">
          <a:xfrm>
            <a:off x="368710" y="0"/>
            <a:ext cx="8775290" cy="701675"/>
          </a:xfrm>
          <a:prstGeom prst="rect">
            <a:avLst/>
          </a:prstGeom>
          <a:solidFill>
            <a:schemeClr val="bg1"/>
          </a:solidFill>
          <a:ln>
            <a:miter lim="800000"/>
            <a:headEnd/>
            <a:tailEnd/>
          </a:ln>
        </p:spPr>
        <p:txBody>
          <a:bodyPr>
            <a:normAutofit/>
          </a:bodyPr>
          <a:lstStyle/>
          <a:p>
            <a:pPr eaLnBrk="1" hangingPunct="1"/>
            <a:r>
              <a:rPr lang="en-US" dirty="0"/>
              <a:t>ADIEM</a:t>
            </a:r>
          </a:p>
        </p:txBody>
      </p:sp>
      <p:sp>
        <p:nvSpPr>
          <p:cNvPr id="2" name="Google Shape;74;p1">
            <a:extLst>
              <a:ext uri="{FF2B5EF4-FFF2-40B4-BE49-F238E27FC236}">
                <a16:creationId xmlns:a16="http://schemas.microsoft.com/office/drawing/2014/main" id="{161C87C6-7281-620F-EC45-D1A37FB4A9B8}"/>
              </a:ext>
            </a:extLst>
          </p:cNvPr>
          <p:cNvSpPr/>
          <p:nvPr/>
        </p:nvSpPr>
        <p:spPr>
          <a:xfrm>
            <a:off x="7924800" y="6400800"/>
            <a:ext cx="1625009" cy="23079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dirty="0">
                <a:solidFill>
                  <a:schemeClr val="bg1"/>
                </a:solidFill>
                <a:latin typeface="Arial" panose="020B0604020202020204" pitchFamily="34" charset="0"/>
                <a:ea typeface="Open Sans"/>
                <a:cs typeface="Arial" panose="020B0604020202020204" pitchFamily="34" charset="0"/>
                <a:sym typeface="Open Sans"/>
              </a:rPr>
              <a:t>Image: ATSSA</a:t>
            </a:r>
            <a:endParaRPr sz="900" dirty="0">
              <a:solidFill>
                <a:schemeClr val="bg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2549957664"/>
      </p:ext>
    </p:extLst>
  </p:cSld>
  <p:clrMapOvr>
    <a:masterClrMapping/>
  </p:clrMapOvr>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6898" name="Picture 2" descr="ADIEM set up on concrete barrier with plastic covers shown on left side of roadway (same image but different view)"/>
          <p:cNvPicPr>
            <a:picLocks noChangeAspect="1" noChangeArrowheads="1"/>
          </p:cNvPicPr>
          <p:nvPr/>
        </p:nvPicPr>
        <p:blipFill>
          <a:blip r:embed="rId3" cstate="print"/>
          <a:srcRect t="30000" r="35000" b="34444"/>
          <a:stretch>
            <a:fillRect/>
          </a:stretch>
        </p:blipFill>
        <p:spPr bwMode="auto">
          <a:xfrm>
            <a:off x="43542" y="2220685"/>
            <a:ext cx="8986158" cy="3686629"/>
          </a:xfrm>
          <a:prstGeom prst="rect">
            <a:avLst/>
          </a:prstGeom>
          <a:noFill/>
        </p:spPr>
      </p:pic>
      <p:sp>
        <p:nvSpPr>
          <p:cNvPr id="105475" name="Rectangle 3"/>
          <p:cNvSpPr>
            <a:spLocks noGrp="1" noChangeArrowheads="1"/>
          </p:cNvSpPr>
          <p:nvPr>
            <p:ph type="title" idx="4294967295"/>
          </p:nvPr>
        </p:nvSpPr>
        <p:spPr bwMode="auto">
          <a:xfrm>
            <a:off x="6197600" y="0"/>
            <a:ext cx="2946400" cy="1447800"/>
          </a:xfrm>
          <a:prstGeom prst="rect">
            <a:avLst/>
          </a:prstGeom>
          <a:solidFill>
            <a:schemeClr val="bg1"/>
          </a:solidFill>
          <a:ln>
            <a:miter lim="800000"/>
            <a:headEnd/>
            <a:tailEnd/>
          </a:ln>
        </p:spPr>
        <p:txBody>
          <a:bodyPr anchor="ctr"/>
          <a:lstStyle/>
          <a:p>
            <a:pPr eaLnBrk="1" hangingPunct="1"/>
            <a:r>
              <a:rPr lang="en-US" dirty="0"/>
              <a:t>ADIEM</a:t>
            </a:r>
          </a:p>
        </p:txBody>
      </p:sp>
      <p:grpSp>
        <p:nvGrpSpPr>
          <p:cNvPr id="3" name="Group 2" descr="Cars passing ADIEM attenuator on left side of road protecting concrete barrier">
            <a:extLst>
              <a:ext uri="{FF2B5EF4-FFF2-40B4-BE49-F238E27FC236}">
                <a16:creationId xmlns:a16="http://schemas.microsoft.com/office/drawing/2014/main" id="{ECF5667B-57C5-1848-B3AE-C6628A22ADE7}"/>
              </a:ext>
            </a:extLst>
          </p:cNvPr>
          <p:cNvGrpSpPr/>
          <p:nvPr/>
        </p:nvGrpSpPr>
        <p:grpSpPr>
          <a:xfrm>
            <a:off x="382139" y="254001"/>
            <a:ext cx="5274580" cy="2910113"/>
            <a:chOff x="382139" y="254001"/>
            <a:chExt cx="5274580" cy="2910113"/>
          </a:xfrm>
        </p:grpSpPr>
        <p:pic>
          <p:nvPicPr>
            <p:cNvPr id="1026" name="Picture 2" descr="C:\Users\JMMTOS~1\AppData\Local\Temp\photo-11.JPG"/>
            <p:cNvPicPr>
              <a:picLocks noChangeAspect="1" noChangeArrowheads="1"/>
            </p:cNvPicPr>
            <p:nvPr/>
          </p:nvPicPr>
          <p:blipFill>
            <a:blip r:embed="rId4" cstate="print"/>
            <a:srcRect l="51667" t="33333" b="31111"/>
            <a:stretch>
              <a:fillRect/>
            </a:stretch>
          </p:blipFill>
          <p:spPr bwMode="auto">
            <a:xfrm>
              <a:off x="382139" y="254001"/>
              <a:ext cx="5274580" cy="2910113"/>
            </a:xfrm>
            <a:prstGeom prst="rect">
              <a:avLst/>
            </a:prstGeom>
            <a:solidFill>
              <a:schemeClr val="tx2"/>
            </a:solidFill>
            <a:ln w="57150">
              <a:solidFill>
                <a:srgbClr val="FF0000"/>
              </a:solidFill>
            </a:ln>
          </p:spPr>
        </p:pic>
        <p:sp>
          <p:nvSpPr>
            <p:cNvPr id="2" name="Rectangle 1">
              <a:extLst>
                <a:ext uri="{FF2B5EF4-FFF2-40B4-BE49-F238E27FC236}">
                  <a16:creationId xmlns:a16="http://schemas.microsoft.com/office/drawing/2014/main" id="{550B6C77-3A3A-B145-8D24-042983122722}"/>
                </a:ext>
              </a:extLst>
            </p:cNvPr>
            <p:cNvSpPr/>
            <p:nvPr/>
          </p:nvSpPr>
          <p:spPr>
            <a:xfrm>
              <a:off x="3048000" y="1752600"/>
              <a:ext cx="304800" cy="228600"/>
            </a:xfrm>
            <a:prstGeom prst="rect">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5" name="Google Shape;74;p1">
            <a:extLst>
              <a:ext uri="{FF2B5EF4-FFF2-40B4-BE49-F238E27FC236}">
                <a16:creationId xmlns:a16="http://schemas.microsoft.com/office/drawing/2014/main" id="{9E97139C-5123-EB2A-CE27-D2C034E000FC}"/>
              </a:ext>
            </a:extLst>
          </p:cNvPr>
          <p:cNvSpPr/>
          <p:nvPr/>
        </p:nvSpPr>
        <p:spPr>
          <a:xfrm>
            <a:off x="7701756" y="5888182"/>
            <a:ext cx="1625009" cy="23079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dirty="0">
                <a:latin typeface="Arial" panose="020B0604020202020204" pitchFamily="34" charset="0"/>
                <a:ea typeface="Open Sans"/>
                <a:cs typeface="Arial" panose="020B0604020202020204" pitchFamily="34" charset="0"/>
                <a:sym typeface="Open Sans"/>
              </a:rPr>
              <a:t>Images: ATSSA</a:t>
            </a:r>
            <a:endParaRPr sz="900" dirty="0">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3915668414"/>
      </p:ext>
    </p:extLst>
  </p:cSld>
  <p:clrMapOvr>
    <a:masterClrMapping/>
  </p:clrMapOvr>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Content Placeholder 1"/>
          <p:cNvSpPr>
            <a:spLocks noGrp="1"/>
          </p:cNvSpPr>
          <p:nvPr>
            <p:ph idx="1"/>
          </p:nvPr>
        </p:nvSpPr>
        <p:spPr/>
        <p:txBody>
          <a:bodyPr/>
          <a:lstStyle/>
          <a:p>
            <a:endParaRPr lang="en-US" dirty="0"/>
          </a:p>
        </p:txBody>
      </p:sp>
      <p:pic>
        <p:nvPicPr>
          <p:cNvPr id="106499" name="Picture 2" descr="Here you see an impact on an ADIEM terminal near the springfield interchange - damage shown and drums in background closing a lane with work trucks in the area"/>
          <p:cNvPicPr>
            <a:picLocks noChangeAspect="1" noChangeArrowheads="1"/>
          </p:cNvPicPr>
          <p:nvPr/>
        </p:nvPicPr>
        <p:blipFill>
          <a:blip r:embed="rId3" cstate="print"/>
          <a:srcRect/>
          <a:stretch>
            <a:fillRect/>
          </a:stretch>
        </p:blipFill>
        <p:spPr bwMode="auto">
          <a:xfrm>
            <a:off x="-1588" y="381000"/>
            <a:ext cx="9145588" cy="6477000"/>
          </a:xfrm>
          <a:prstGeom prst="rect">
            <a:avLst/>
          </a:prstGeom>
          <a:noFill/>
          <a:ln w="9525">
            <a:noFill/>
            <a:miter lim="800000"/>
            <a:headEnd/>
            <a:tailEnd/>
          </a:ln>
        </p:spPr>
      </p:pic>
      <p:sp>
        <p:nvSpPr>
          <p:cNvPr id="2" name="Google Shape;74;p1">
            <a:extLst>
              <a:ext uri="{FF2B5EF4-FFF2-40B4-BE49-F238E27FC236}">
                <a16:creationId xmlns:a16="http://schemas.microsoft.com/office/drawing/2014/main" id="{EDBAF482-D07C-D286-E9DB-2C680E6214E4}"/>
              </a:ext>
            </a:extLst>
          </p:cNvPr>
          <p:cNvSpPr/>
          <p:nvPr/>
        </p:nvSpPr>
        <p:spPr>
          <a:xfrm>
            <a:off x="7848600" y="6361402"/>
            <a:ext cx="1625009" cy="23079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dirty="0">
                <a:solidFill>
                  <a:schemeClr val="bg1"/>
                </a:solidFill>
                <a:latin typeface="Arial" panose="020B0604020202020204" pitchFamily="34" charset="0"/>
                <a:ea typeface="Open Sans"/>
                <a:cs typeface="Arial" panose="020B0604020202020204" pitchFamily="34" charset="0"/>
                <a:sym typeface="Open Sans"/>
              </a:rPr>
              <a:t>Image: Virginia DOT</a:t>
            </a:r>
            <a:endParaRPr sz="900" dirty="0">
              <a:solidFill>
                <a:schemeClr val="bg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1217441264"/>
      </p:ext>
    </p:extLst>
  </p:cSld>
  <p:clrMapOvr>
    <a:masterClrMapping/>
  </p:clrMapOvr>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2" descr="Trinity AttenuatingCrash Cushion (TRACC)"/>
          <p:cNvSpPr>
            <a:spLocks noGrp="1" noChangeArrowheads="1"/>
          </p:cNvSpPr>
          <p:nvPr>
            <p:ph type="title" idx="4294967295"/>
          </p:nvPr>
        </p:nvSpPr>
        <p:spPr bwMode="auto">
          <a:xfrm>
            <a:off x="381000" y="0"/>
            <a:ext cx="8382000" cy="1447800"/>
          </a:xfrm>
          <a:prstGeom prst="rect">
            <a:avLst/>
          </a:prstGeom>
          <a:noFill/>
          <a:ln>
            <a:miter lim="800000"/>
            <a:headEnd/>
            <a:tailEnd/>
          </a:ln>
        </p:spPr>
        <p:txBody>
          <a:bodyPr>
            <a:normAutofit/>
          </a:bodyPr>
          <a:lstStyle/>
          <a:p>
            <a:pPr eaLnBrk="1" hangingPunct="1"/>
            <a:r>
              <a:rPr lang="en-US" dirty="0"/>
              <a:t>Trinity Attenuating</a:t>
            </a:r>
            <a:br>
              <a:rPr lang="en-US" dirty="0"/>
            </a:br>
            <a:r>
              <a:rPr lang="en-US" dirty="0"/>
              <a:t>Crash Cushion (TRACC)</a:t>
            </a:r>
          </a:p>
        </p:txBody>
      </p:sp>
      <p:pic>
        <p:nvPicPr>
          <p:cNvPr id="107523" name="Picture 4" descr="Trinity Attenuating Crash Cushion (TRACC) - metal bar with a yellow and black warning barrier at the end"/>
          <p:cNvPicPr>
            <a:picLocks noChangeAspect="1" noChangeArrowheads="1"/>
          </p:cNvPicPr>
          <p:nvPr/>
        </p:nvPicPr>
        <p:blipFill>
          <a:blip r:embed="rId3" cstate="print"/>
          <a:srcRect/>
          <a:stretch>
            <a:fillRect/>
          </a:stretch>
        </p:blipFill>
        <p:spPr bwMode="auto">
          <a:xfrm>
            <a:off x="152400" y="1676400"/>
            <a:ext cx="4216400" cy="3048000"/>
          </a:xfrm>
          <a:prstGeom prst="rect">
            <a:avLst/>
          </a:prstGeom>
          <a:noFill/>
          <a:ln w="9525">
            <a:noFill/>
            <a:miter lim="800000"/>
            <a:headEnd/>
            <a:tailEnd/>
          </a:ln>
        </p:spPr>
      </p:pic>
      <p:pic>
        <p:nvPicPr>
          <p:cNvPr id="107524" name="Picture 6" descr="WideTRACC photo &#10;Trinity Attenuating Crash Cushion (TRACC) - metal bar with a yellow and black warning barrier at the end"/>
          <p:cNvPicPr>
            <a:picLocks noChangeAspect="1" noChangeArrowheads="1"/>
          </p:cNvPicPr>
          <p:nvPr/>
        </p:nvPicPr>
        <p:blipFill>
          <a:blip r:embed="rId4" cstate="print"/>
          <a:srcRect/>
          <a:stretch>
            <a:fillRect/>
          </a:stretch>
        </p:blipFill>
        <p:spPr bwMode="auto">
          <a:xfrm>
            <a:off x="4572000" y="1447800"/>
            <a:ext cx="4259262" cy="2514600"/>
          </a:xfrm>
          <a:prstGeom prst="rect">
            <a:avLst/>
          </a:prstGeom>
          <a:noFill/>
          <a:ln w="9525">
            <a:noFill/>
            <a:miter lim="800000"/>
            <a:headEnd/>
            <a:tailEnd/>
          </a:ln>
        </p:spPr>
      </p:pic>
      <p:pic>
        <p:nvPicPr>
          <p:cNvPr id="107525" name="Picture 8" descr="Short TRACC photo&#10;Trinity Attenuating Crash Cushion (TRACC) - metal bar with a yellow and black warning barrier at the end"/>
          <p:cNvPicPr>
            <a:picLocks noChangeAspect="1" noChangeArrowheads="1"/>
          </p:cNvPicPr>
          <p:nvPr/>
        </p:nvPicPr>
        <p:blipFill>
          <a:blip r:embed="rId5" cstate="print"/>
          <a:srcRect/>
          <a:stretch>
            <a:fillRect/>
          </a:stretch>
        </p:blipFill>
        <p:spPr bwMode="auto">
          <a:xfrm>
            <a:off x="4572000" y="4000500"/>
            <a:ext cx="3438525" cy="1905000"/>
          </a:xfrm>
          <a:prstGeom prst="rect">
            <a:avLst/>
          </a:prstGeom>
          <a:noFill/>
          <a:ln w="9525">
            <a:noFill/>
            <a:miter lim="800000"/>
            <a:headEnd/>
            <a:tailEnd/>
          </a:ln>
        </p:spPr>
      </p:pic>
      <p:sp>
        <p:nvSpPr>
          <p:cNvPr id="7" name="Rectangle 6"/>
          <p:cNvSpPr>
            <a:spLocks noChangeArrowheads="1"/>
          </p:cNvSpPr>
          <p:nvPr/>
        </p:nvSpPr>
        <p:spPr bwMode="auto">
          <a:xfrm>
            <a:off x="762000" y="4953000"/>
            <a:ext cx="2971800" cy="523220"/>
          </a:xfrm>
          <a:prstGeom prst="rect">
            <a:avLst/>
          </a:prstGeom>
          <a:solidFill>
            <a:schemeClr val="bg1"/>
          </a:solidFill>
          <a:ln w="57150" cap="sq">
            <a:solidFill>
              <a:schemeClr val="bg1"/>
            </a:solidFill>
            <a:miter lim="800000"/>
            <a:headEnd type="none" w="sm" len="sm"/>
            <a:tailEnd type="none" w="sm" len="sm"/>
          </a:ln>
        </p:spPr>
        <p:txBody>
          <a:bodyPr wrap="square">
            <a:spAutoFit/>
          </a:bodyPr>
          <a:lstStyle/>
          <a:p>
            <a:pPr algn="ctr"/>
            <a:r>
              <a:rPr lang="en-US" sz="2800" b="1" dirty="0">
                <a:latin typeface="Arial" panose="020B0604020202020204" pitchFamily="34" charset="0"/>
              </a:rPr>
              <a:t> (Proprietary)</a:t>
            </a:r>
          </a:p>
        </p:txBody>
      </p:sp>
      <p:sp>
        <p:nvSpPr>
          <p:cNvPr id="2" name="Google Shape;74;p1">
            <a:extLst>
              <a:ext uri="{FF2B5EF4-FFF2-40B4-BE49-F238E27FC236}">
                <a16:creationId xmlns:a16="http://schemas.microsoft.com/office/drawing/2014/main" id="{860A6922-8E22-18E6-E0BA-03F9CCF5749F}"/>
              </a:ext>
            </a:extLst>
          </p:cNvPr>
          <p:cNvSpPr/>
          <p:nvPr/>
        </p:nvSpPr>
        <p:spPr>
          <a:xfrm>
            <a:off x="7701756" y="5888182"/>
            <a:ext cx="1625009" cy="23079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dirty="0">
                <a:latin typeface="Arial" panose="020B0604020202020204" pitchFamily="34" charset="0"/>
                <a:ea typeface="Open Sans"/>
                <a:cs typeface="Arial" panose="020B0604020202020204" pitchFamily="34" charset="0"/>
                <a:sym typeface="Open Sans"/>
              </a:rPr>
              <a:t>Images: </a:t>
            </a:r>
            <a:r>
              <a:rPr lang="en-US" sz="900" dirty="0" err="1">
                <a:latin typeface="Arial" panose="020B0604020202020204" pitchFamily="34" charset="0"/>
                <a:ea typeface="Open Sans"/>
                <a:cs typeface="Arial" panose="020B0604020202020204" pitchFamily="34" charset="0"/>
                <a:sym typeface="Open Sans"/>
              </a:rPr>
              <a:t>Valtir</a:t>
            </a:r>
            <a:endParaRPr sz="900" dirty="0">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3698249678"/>
      </p:ext>
    </p:extLst>
  </p:cSld>
  <p:clrMapOvr>
    <a:masterClrMapping/>
  </p:clrMapOvr>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Title 1" descr="Non-redirective Energy Absorbing Terminal (NEAT) System"/>
          <p:cNvSpPr>
            <a:spLocks noGrp="1"/>
          </p:cNvSpPr>
          <p:nvPr>
            <p:ph type="title" idx="4294967295"/>
          </p:nvPr>
        </p:nvSpPr>
        <p:spPr bwMode="auto">
          <a:xfrm>
            <a:off x="228600" y="0"/>
            <a:ext cx="8763000" cy="1447800"/>
          </a:xfrm>
          <a:prstGeom prst="rect">
            <a:avLst/>
          </a:prstGeom>
          <a:noFill/>
          <a:ln>
            <a:miter lim="800000"/>
            <a:headEnd/>
            <a:tailEnd/>
          </a:ln>
        </p:spPr>
        <p:txBody>
          <a:bodyPr>
            <a:normAutofit/>
          </a:bodyPr>
          <a:lstStyle/>
          <a:p>
            <a:r>
              <a:rPr lang="en-US" dirty="0"/>
              <a:t>Non-redirective Energy Absorbing Terminal (NEAT) System</a:t>
            </a:r>
          </a:p>
        </p:txBody>
      </p:sp>
      <p:pic>
        <p:nvPicPr>
          <p:cNvPr id="108547" name="Picture 2" descr="Example of Non-redirective Energy Absorbing Terminal (NEAT) System near double yellow centerline with trolley in background and urban area shown"/>
          <p:cNvPicPr>
            <a:picLocks noChangeAspect="1" noChangeArrowheads="1"/>
          </p:cNvPicPr>
          <p:nvPr/>
        </p:nvPicPr>
        <p:blipFill>
          <a:blip r:embed="rId3" cstate="print"/>
          <a:srcRect/>
          <a:stretch>
            <a:fillRect/>
          </a:stretch>
        </p:blipFill>
        <p:spPr bwMode="auto">
          <a:xfrm>
            <a:off x="228600" y="1697917"/>
            <a:ext cx="2667000" cy="1790700"/>
          </a:xfrm>
          <a:prstGeom prst="rect">
            <a:avLst/>
          </a:prstGeom>
          <a:noFill/>
          <a:ln w="9525">
            <a:noFill/>
            <a:miter lim="800000"/>
            <a:headEnd/>
            <a:tailEnd/>
          </a:ln>
        </p:spPr>
      </p:pic>
      <p:pic>
        <p:nvPicPr>
          <p:cNvPr id="108548" name="Picture 3" descr="Example of Non-redirective Energy Absorbing Terminal (NEAT) System on barrier end with yellow and black stripes sloping downward and to the right"/>
          <p:cNvPicPr>
            <a:picLocks noChangeAspect="1" noChangeArrowheads="1"/>
          </p:cNvPicPr>
          <p:nvPr/>
        </p:nvPicPr>
        <p:blipFill>
          <a:blip r:embed="rId4" cstate="print"/>
          <a:srcRect/>
          <a:stretch>
            <a:fillRect/>
          </a:stretch>
        </p:blipFill>
        <p:spPr bwMode="auto">
          <a:xfrm>
            <a:off x="2993756" y="1677492"/>
            <a:ext cx="5997844" cy="3622251"/>
          </a:xfrm>
          <a:prstGeom prst="rect">
            <a:avLst/>
          </a:prstGeom>
          <a:noFill/>
          <a:ln w="9525">
            <a:noFill/>
            <a:miter lim="800000"/>
            <a:headEnd/>
            <a:tailEnd/>
          </a:ln>
        </p:spPr>
      </p:pic>
      <p:sp>
        <p:nvSpPr>
          <p:cNvPr id="6" name="Rectangle 5"/>
          <p:cNvSpPr>
            <a:spLocks noChangeArrowheads="1"/>
          </p:cNvSpPr>
          <p:nvPr/>
        </p:nvSpPr>
        <p:spPr bwMode="auto">
          <a:xfrm>
            <a:off x="0" y="3738734"/>
            <a:ext cx="2971800" cy="523220"/>
          </a:xfrm>
          <a:prstGeom prst="rect">
            <a:avLst/>
          </a:prstGeom>
          <a:solidFill>
            <a:schemeClr val="bg1"/>
          </a:solidFill>
          <a:ln w="57150" cap="sq">
            <a:solidFill>
              <a:schemeClr val="bg1"/>
            </a:solidFill>
            <a:miter lim="800000"/>
            <a:headEnd type="none" w="sm" len="sm"/>
            <a:tailEnd type="none" w="sm" len="sm"/>
          </a:ln>
        </p:spPr>
        <p:txBody>
          <a:bodyPr wrap="square">
            <a:spAutoFit/>
          </a:bodyPr>
          <a:lstStyle/>
          <a:p>
            <a:pPr algn="ctr"/>
            <a:r>
              <a:rPr lang="en-US" sz="2800" b="1" dirty="0">
                <a:latin typeface="Arial" panose="020B0604020202020204" pitchFamily="34" charset="0"/>
              </a:rPr>
              <a:t> (Proprietary)</a:t>
            </a:r>
          </a:p>
        </p:txBody>
      </p:sp>
      <p:sp>
        <p:nvSpPr>
          <p:cNvPr id="2" name="Google Shape;74;p1">
            <a:extLst>
              <a:ext uri="{FF2B5EF4-FFF2-40B4-BE49-F238E27FC236}">
                <a16:creationId xmlns:a16="http://schemas.microsoft.com/office/drawing/2014/main" id="{F86450D2-D8BA-D3DE-D1E4-D9C7DA8573FB}"/>
              </a:ext>
            </a:extLst>
          </p:cNvPr>
          <p:cNvSpPr/>
          <p:nvPr/>
        </p:nvSpPr>
        <p:spPr>
          <a:xfrm>
            <a:off x="7924800" y="5414039"/>
            <a:ext cx="1625009" cy="23079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dirty="0">
                <a:latin typeface="Arial" panose="020B0604020202020204" pitchFamily="34" charset="0"/>
                <a:ea typeface="Open Sans"/>
                <a:cs typeface="Arial" panose="020B0604020202020204" pitchFamily="34" charset="0"/>
                <a:sym typeface="Open Sans"/>
              </a:rPr>
              <a:t>Images: </a:t>
            </a:r>
            <a:r>
              <a:rPr lang="en-US" sz="900" dirty="0" err="1">
                <a:latin typeface="Arial" panose="020B0604020202020204" pitchFamily="34" charset="0"/>
                <a:ea typeface="Open Sans"/>
                <a:cs typeface="Arial" panose="020B0604020202020204" pitchFamily="34" charset="0"/>
                <a:sym typeface="Open Sans"/>
              </a:rPr>
              <a:t>Valtir</a:t>
            </a:r>
            <a:endParaRPr sz="900" dirty="0">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340280194"/>
      </p:ext>
    </p:extLst>
  </p:cSld>
  <p:clrMapOvr>
    <a:masterClrMapping/>
  </p:clrMapOvr>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28600" y="1600200"/>
            <a:ext cx="3581400" cy="1981200"/>
          </a:xfrm>
        </p:spPr>
        <p:txBody>
          <a:bodyPr/>
          <a:lstStyle/>
          <a:p>
            <a:r>
              <a:rPr lang="en-US" dirty="0"/>
              <a:t>Water-filled</a:t>
            </a:r>
          </a:p>
          <a:p>
            <a:r>
              <a:rPr lang="en-US" dirty="0"/>
              <a:t>Non-redirective</a:t>
            </a:r>
          </a:p>
          <a:p>
            <a:r>
              <a:rPr lang="en-US" dirty="0"/>
              <a:t>Gating</a:t>
            </a:r>
          </a:p>
        </p:txBody>
      </p:sp>
      <p:pic>
        <p:nvPicPr>
          <p:cNvPr id="1026" name="Picture 2" descr="Example of an ABSORB 350 crash cushion on end of barrier"/>
          <p:cNvPicPr>
            <a:picLocks noChangeAspect="1" noChangeArrowheads="1"/>
          </p:cNvPicPr>
          <p:nvPr/>
        </p:nvPicPr>
        <p:blipFill>
          <a:blip r:embed="rId3" cstate="print"/>
          <a:srcRect/>
          <a:stretch>
            <a:fillRect/>
          </a:stretch>
        </p:blipFill>
        <p:spPr bwMode="auto">
          <a:xfrm>
            <a:off x="3886200" y="1934029"/>
            <a:ext cx="5093581" cy="3810000"/>
          </a:xfrm>
          <a:prstGeom prst="rect">
            <a:avLst/>
          </a:prstGeom>
          <a:noFill/>
        </p:spPr>
      </p:pic>
      <p:pic>
        <p:nvPicPr>
          <p:cNvPr id="1028" name="Picture 4" descr="ABSORB 350 Example on barrier end with yellow and black stripes sloping downward and to the left&#10;"/>
          <p:cNvPicPr>
            <a:picLocks noChangeAspect="1" noChangeArrowheads="1"/>
          </p:cNvPicPr>
          <p:nvPr/>
        </p:nvPicPr>
        <p:blipFill>
          <a:blip r:embed="rId4" cstate="print"/>
          <a:srcRect/>
          <a:stretch>
            <a:fillRect/>
          </a:stretch>
        </p:blipFill>
        <p:spPr bwMode="auto">
          <a:xfrm>
            <a:off x="152400" y="3400425"/>
            <a:ext cx="3533775" cy="2466975"/>
          </a:xfrm>
          <a:prstGeom prst="rect">
            <a:avLst/>
          </a:prstGeom>
          <a:noFill/>
        </p:spPr>
      </p:pic>
      <p:sp>
        <p:nvSpPr>
          <p:cNvPr id="6" name="Title 1"/>
          <p:cNvSpPr txBox="1">
            <a:spLocks/>
          </p:cNvSpPr>
          <p:nvPr/>
        </p:nvSpPr>
        <p:spPr bwMode="auto">
          <a:xfrm>
            <a:off x="228600" y="0"/>
            <a:ext cx="8763000" cy="1088571"/>
          </a:xfrm>
          <a:prstGeom prst="rect">
            <a:avLst/>
          </a:prstGeom>
          <a:noFill/>
          <a:ln>
            <a:miter lim="800000"/>
            <a:headEnd/>
            <a:tailEnd/>
          </a:ln>
        </p:spPr>
        <p:txBody>
          <a:bodyPr anchor="ctr"/>
          <a:lstStyle/>
          <a:p>
            <a:pPr marL="0" marR="0" lvl="0" indent="0" defTabSz="914400" rtl="0" eaLnBrk="0" fontAlgn="base" latinLnBrk="0" hangingPunct="0">
              <a:lnSpc>
                <a:spcPct val="100000"/>
              </a:lnSpc>
              <a:spcBef>
                <a:spcPct val="0"/>
              </a:spcBef>
              <a:spcAft>
                <a:spcPct val="0"/>
              </a:spcAft>
              <a:buClrTx/>
              <a:buSzTx/>
              <a:buFontTx/>
              <a:buNone/>
              <a:tabLst/>
              <a:defRPr/>
            </a:pPr>
            <a:r>
              <a:rPr kumimoji="0" lang="en-US" sz="3600" b="1" u="none" strike="noStrike" kern="0" cap="none" spc="0" normalizeH="0" baseline="0" noProof="0" dirty="0">
                <a:ln>
                  <a:noFill/>
                </a:ln>
                <a:solidFill>
                  <a:srgbClr val="00ACA1"/>
                </a:solidFill>
                <a:effectLst/>
                <a:uLnTx/>
                <a:uFillTx/>
                <a:latin typeface="Arial" panose="020B0604020202020204" pitchFamily="34" charset="0"/>
                <a:ea typeface="+mj-ea"/>
                <a:cs typeface="+mj-cs"/>
              </a:rPr>
              <a:t>ABSORB 350</a:t>
            </a:r>
          </a:p>
        </p:txBody>
      </p:sp>
      <p:sp>
        <p:nvSpPr>
          <p:cNvPr id="8" name="Rectangle 7"/>
          <p:cNvSpPr>
            <a:spLocks noChangeArrowheads="1"/>
          </p:cNvSpPr>
          <p:nvPr/>
        </p:nvSpPr>
        <p:spPr bwMode="auto">
          <a:xfrm>
            <a:off x="5673425" y="1249690"/>
            <a:ext cx="2971800" cy="523220"/>
          </a:xfrm>
          <a:prstGeom prst="rect">
            <a:avLst/>
          </a:prstGeom>
          <a:solidFill>
            <a:schemeClr val="bg1"/>
          </a:solidFill>
          <a:ln w="57150" cap="sq">
            <a:solidFill>
              <a:schemeClr val="bg1"/>
            </a:solidFill>
            <a:miter lim="800000"/>
            <a:headEnd type="none" w="sm" len="sm"/>
            <a:tailEnd type="none" w="sm" len="sm"/>
          </a:ln>
        </p:spPr>
        <p:txBody>
          <a:bodyPr wrap="square">
            <a:spAutoFit/>
          </a:bodyPr>
          <a:lstStyle/>
          <a:p>
            <a:pPr algn="ctr"/>
            <a:r>
              <a:rPr lang="en-US" sz="2800" b="1" dirty="0">
                <a:latin typeface="Arial" panose="020B0604020202020204" pitchFamily="34" charset="0"/>
              </a:rPr>
              <a:t> (Proprietary)</a:t>
            </a:r>
          </a:p>
        </p:txBody>
      </p:sp>
      <p:sp>
        <p:nvSpPr>
          <p:cNvPr id="9" name="Google Shape;74;p1">
            <a:extLst>
              <a:ext uri="{FF2B5EF4-FFF2-40B4-BE49-F238E27FC236}">
                <a16:creationId xmlns:a16="http://schemas.microsoft.com/office/drawing/2014/main" id="{AE5F5F72-5EE2-061F-A732-035674E22619}"/>
              </a:ext>
            </a:extLst>
          </p:cNvPr>
          <p:cNvSpPr/>
          <p:nvPr/>
        </p:nvSpPr>
        <p:spPr>
          <a:xfrm>
            <a:off x="7924800" y="5789752"/>
            <a:ext cx="1625009" cy="23079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dirty="0">
                <a:latin typeface="Arial" panose="020B0604020202020204" pitchFamily="34" charset="0"/>
                <a:ea typeface="Open Sans"/>
                <a:cs typeface="Arial" panose="020B0604020202020204" pitchFamily="34" charset="0"/>
                <a:sym typeface="Open Sans"/>
              </a:rPr>
              <a:t>Images: Lindsay</a:t>
            </a:r>
            <a:endParaRPr sz="900" dirty="0">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2458664362"/>
      </p:ext>
    </p:extLst>
  </p:cSld>
  <p:clrMapOvr>
    <a:masterClrMapping/>
  </p:clrMapOvr>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bwMode="auto">
          <a:xfrm>
            <a:off x="228600" y="0"/>
            <a:ext cx="8763000" cy="1088571"/>
          </a:xfrm>
          <a:prstGeom prst="rect">
            <a:avLst/>
          </a:prstGeom>
          <a:noFill/>
          <a:ln>
            <a:miter lim="800000"/>
            <a:headEnd/>
            <a:tailEnd/>
          </a:ln>
        </p:spPr>
        <p:txBody>
          <a:bodyPr anchor="ctr"/>
          <a:lstStyle/>
          <a:p>
            <a:pPr marL="0" marR="0" lvl="0" indent="0" defTabSz="914400" rtl="0" eaLnBrk="0" fontAlgn="base" latinLnBrk="0" hangingPunct="0">
              <a:lnSpc>
                <a:spcPct val="100000"/>
              </a:lnSpc>
              <a:spcBef>
                <a:spcPct val="0"/>
              </a:spcBef>
              <a:spcAft>
                <a:spcPct val="0"/>
              </a:spcAft>
              <a:buClrTx/>
              <a:buSzTx/>
              <a:buFontTx/>
              <a:buNone/>
              <a:tabLst/>
              <a:defRPr/>
            </a:pPr>
            <a:r>
              <a:rPr kumimoji="0" lang="en-US" sz="3600" b="1" u="none" strike="noStrike" kern="0" cap="none" spc="0" normalizeH="0" baseline="0" noProof="0" dirty="0">
                <a:ln>
                  <a:noFill/>
                </a:ln>
                <a:solidFill>
                  <a:srgbClr val="00ACA1"/>
                </a:solidFill>
                <a:effectLst/>
                <a:uLnTx/>
                <a:uFillTx/>
                <a:latin typeface="Arial" panose="020B0604020202020204" pitchFamily="34" charset="0"/>
                <a:ea typeface="+mj-ea"/>
                <a:cs typeface="+mj-cs"/>
              </a:rPr>
              <a:t>Gating vs. Non-Gating</a:t>
            </a:r>
          </a:p>
        </p:txBody>
      </p:sp>
      <p:graphicFrame>
        <p:nvGraphicFramePr>
          <p:cNvPr id="4" name="Table 3"/>
          <p:cNvGraphicFramePr>
            <a:graphicFrameLocks noGrp="1"/>
          </p:cNvGraphicFramePr>
          <p:nvPr/>
        </p:nvGraphicFramePr>
        <p:xfrm>
          <a:off x="464456" y="1396999"/>
          <a:ext cx="8069944" cy="1592943"/>
        </p:xfrm>
        <a:graphic>
          <a:graphicData uri="http://schemas.openxmlformats.org/drawingml/2006/table">
            <a:tbl>
              <a:tblPr firstRow="1" bandRow="1">
                <a:tableStyleId>{5C22544A-7EE6-4342-B048-85BDC9FD1C3A}</a:tableStyleId>
              </a:tblPr>
              <a:tblGrid>
                <a:gridCol w="4034972">
                  <a:extLst>
                    <a:ext uri="{9D8B030D-6E8A-4147-A177-3AD203B41FA5}">
                      <a16:colId xmlns:a16="http://schemas.microsoft.com/office/drawing/2014/main" val="669181648"/>
                    </a:ext>
                  </a:extLst>
                </a:gridCol>
                <a:gridCol w="4034972">
                  <a:extLst>
                    <a:ext uri="{9D8B030D-6E8A-4147-A177-3AD203B41FA5}">
                      <a16:colId xmlns:a16="http://schemas.microsoft.com/office/drawing/2014/main" val="1609317965"/>
                    </a:ext>
                  </a:extLst>
                </a:gridCol>
              </a:tblGrid>
              <a:tr h="564167">
                <a:tc>
                  <a:txBody>
                    <a:bodyPr/>
                    <a:lstStyle/>
                    <a:p>
                      <a:pPr algn="ctr"/>
                      <a:r>
                        <a:rPr lang="en-US" sz="2800" dirty="0"/>
                        <a:t>Non-Gating</a:t>
                      </a:r>
                    </a:p>
                  </a:txBody>
                  <a:tcPr/>
                </a:tc>
                <a:tc>
                  <a:txBody>
                    <a:bodyPr/>
                    <a:lstStyle/>
                    <a:p>
                      <a:pPr algn="ctr"/>
                      <a:r>
                        <a:rPr lang="en-US" sz="2800" dirty="0"/>
                        <a:t>Gating</a:t>
                      </a:r>
                    </a:p>
                  </a:txBody>
                  <a:tcPr/>
                </a:tc>
                <a:extLst>
                  <a:ext uri="{0D108BD9-81ED-4DB2-BD59-A6C34878D82A}">
                    <a16:rowId xmlns:a16="http://schemas.microsoft.com/office/drawing/2014/main" val="722546286"/>
                  </a:ext>
                </a:extLst>
              </a:tr>
              <a:tr h="1028776">
                <a:tc>
                  <a:txBody>
                    <a:bodyPr/>
                    <a:lstStyle/>
                    <a:p>
                      <a:pPr algn="ctr"/>
                      <a:r>
                        <a:rPr lang="en-US" sz="2800" dirty="0"/>
                        <a:t>Vehicle is redirected</a:t>
                      </a:r>
                    </a:p>
                  </a:txBody>
                  <a:tcPr>
                    <a:solidFill>
                      <a:schemeClr val="bg1"/>
                    </a:solidFill>
                  </a:tcPr>
                </a:tc>
                <a:tc>
                  <a:txBody>
                    <a:bodyPr/>
                    <a:lstStyle/>
                    <a:p>
                      <a:pPr algn="ctr"/>
                      <a:r>
                        <a:rPr lang="en-US" sz="2800" dirty="0"/>
                        <a:t>Vehicle passes</a:t>
                      </a:r>
                      <a:r>
                        <a:rPr lang="en-US" sz="2800" baseline="0" dirty="0"/>
                        <a:t> through (gates)</a:t>
                      </a:r>
                      <a:endParaRPr lang="en-US" sz="2800" dirty="0"/>
                    </a:p>
                  </a:txBody>
                  <a:tcPr>
                    <a:solidFill>
                      <a:schemeClr val="bg1"/>
                    </a:solidFill>
                  </a:tcPr>
                </a:tc>
                <a:extLst>
                  <a:ext uri="{0D108BD9-81ED-4DB2-BD59-A6C34878D82A}">
                    <a16:rowId xmlns:a16="http://schemas.microsoft.com/office/drawing/2014/main" val="3618136551"/>
                  </a:ext>
                </a:extLst>
              </a:tr>
            </a:tbl>
          </a:graphicData>
        </a:graphic>
      </p:graphicFrame>
      <p:pic>
        <p:nvPicPr>
          <p:cNvPr id="6146" name="Picture 2" descr="Example of an ABSORB 350 crash cushion on end of barrie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43665" y="3091542"/>
            <a:ext cx="3647370" cy="2728233"/>
          </a:xfrm>
          <a:prstGeom prst="rect">
            <a:avLst/>
          </a:prstGeom>
          <a:noFill/>
          <a:extLst>
            <a:ext uri="{909E8E84-426E-40DD-AFC4-6F175D3DCCD1}">
              <a14:hiddenFill xmlns:a14="http://schemas.microsoft.com/office/drawing/2010/main">
                <a:solidFill>
                  <a:srgbClr val="FFFFFF"/>
                </a:solidFill>
              </a14:hiddenFill>
            </a:ext>
          </a:extLst>
        </p:spPr>
      </p:pic>
      <p:pic>
        <p:nvPicPr>
          <p:cNvPr id="6148" name="Picture 4" descr="Image result for non-gating crash cushion in bi-directional application with yellow and black stripes on end sloping downward and to each sid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2725" y="3091542"/>
            <a:ext cx="3988645" cy="2728233"/>
          </a:xfrm>
          <a:prstGeom prst="rect">
            <a:avLst/>
          </a:prstGeom>
          <a:noFill/>
          <a:extLst>
            <a:ext uri="{909E8E84-426E-40DD-AFC4-6F175D3DCCD1}">
              <a14:hiddenFill xmlns:a14="http://schemas.microsoft.com/office/drawing/2010/main">
                <a:solidFill>
                  <a:srgbClr val="FFFFFF"/>
                </a:solidFill>
              </a14:hiddenFill>
            </a:ext>
          </a:extLst>
        </p:spPr>
      </p:pic>
      <p:sp>
        <p:nvSpPr>
          <p:cNvPr id="2" name="Google Shape;74;p1">
            <a:extLst>
              <a:ext uri="{FF2B5EF4-FFF2-40B4-BE49-F238E27FC236}">
                <a16:creationId xmlns:a16="http://schemas.microsoft.com/office/drawing/2014/main" id="{A7F0232C-9058-2FFF-CEF0-4CD372324FDA}"/>
              </a:ext>
            </a:extLst>
          </p:cNvPr>
          <p:cNvSpPr/>
          <p:nvPr/>
        </p:nvSpPr>
        <p:spPr>
          <a:xfrm>
            <a:off x="7318100" y="5862205"/>
            <a:ext cx="1625009" cy="23079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dirty="0">
                <a:latin typeface="Arial" panose="020B0604020202020204" pitchFamily="34" charset="0"/>
                <a:ea typeface="Open Sans"/>
                <a:cs typeface="Arial" panose="020B0604020202020204" pitchFamily="34" charset="0"/>
                <a:sym typeface="Open Sans"/>
              </a:rPr>
              <a:t>Images: Lindsay</a:t>
            </a:r>
            <a:endParaRPr sz="900" dirty="0">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452921285"/>
      </p:ext>
    </p:extLst>
  </p:cSld>
  <p:clrMapOvr>
    <a:masterClrMapping/>
  </p:clrMapOvr>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Example of an ABSORB 350 crash cushion on end of barrier on right side of roadway with guardrail in background"/>
          <p:cNvPicPr>
            <a:picLocks noChangeAspect="1" noChangeArrowheads="1"/>
          </p:cNvPicPr>
          <p:nvPr/>
        </p:nvPicPr>
        <p:blipFill>
          <a:blip r:embed="rId3" cstate="print"/>
          <a:srcRect t="30435" b="11594"/>
          <a:stretch>
            <a:fillRect/>
          </a:stretch>
        </p:blipFill>
        <p:spPr bwMode="auto">
          <a:xfrm>
            <a:off x="228600" y="1122186"/>
            <a:ext cx="6400800" cy="2473739"/>
          </a:xfrm>
          <a:prstGeom prst="rect">
            <a:avLst/>
          </a:prstGeom>
          <a:noFill/>
        </p:spPr>
      </p:pic>
      <p:sp>
        <p:nvSpPr>
          <p:cNvPr id="4" name="Title 1"/>
          <p:cNvSpPr txBox="1">
            <a:spLocks/>
          </p:cNvSpPr>
          <p:nvPr/>
        </p:nvSpPr>
        <p:spPr bwMode="auto">
          <a:xfrm>
            <a:off x="228600" y="0"/>
            <a:ext cx="8763000" cy="1371600"/>
          </a:xfrm>
          <a:prstGeom prst="rect">
            <a:avLst/>
          </a:prstGeom>
          <a:noFill/>
          <a:ln>
            <a:miter lim="800000"/>
            <a:headEnd/>
            <a:tailEnd/>
          </a:ln>
        </p:spPr>
        <p:txBody>
          <a:bodyPr anchor="ctr"/>
          <a:lstStyle/>
          <a:p>
            <a:pPr marL="0" marR="0" lvl="0" indent="0" defTabSz="914400" rtl="0" eaLnBrk="0" fontAlgn="base" latinLnBrk="0" hangingPunct="0">
              <a:lnSpc>
                <a:spcPct val="100000"/>
              </a:lnSpc>
              <a:spcBef>
                <a:spcPct val="0"/>
              </a:spcBef>
              <a:spcAft>
                <a:spcPct val="0"/>
              </a:spcAft>
              <a:buClrTx/>
              <a:buSzTx/>
              <a:buFontTx/>
              <a:buNone/>
              <a:tabLst/>
              <a:defRPr/>
            </a:pPr>
            <a:r>
              <a:rPr kumimoji="0" lang="en-US" sz="3600" b="1" u="none" strike="noStrike" kern="0" cap="none" spc="0" normalizeH="0" baseline="0" noProof="0" dirty="0">
                <a:ln>
                  <a:noFill/>
                </a:ln>
                <a:solidFill>
                  <a:srgbClr val="00ACA1"/>
                </a:solidFill>
                <a:effectLst/>
                <a:uLnTx/>
                <a:uFillTx/>
                <a:latin typeface="Arial" panose="020B0604020202020204" pitchFamily="34" charset="0"/>
                <a:ea typeface="+mj-ea"/>
                <a:cs typeface="+mj-cs"/>
              </a:rPr>
              <a:t>ABSORB 350</a:t>
            </a:r>
          </a:p>
        </p:txBody>
      </p:sp>
      <p:sp>
        <p:nvSpPr>
          <p:cNvPr id="5" name="Rectangle 4"/>
          <p:cNvSpPr>
            <a:spLocks noChangeArrowheads="1"/>
          </p:cNvSpPr>
          <p:nvPr/>
        </p:nvSpPr>
        <p:spPr bwMode="auto">
          <a:xfrm>
            <a:off x="5388029" y="299483"/>
            <a:ext cx="3071586" cy="523220"/>
          </a:xfrm>
          <a:prstGeom prst="rect">
            <a:avLst/>
          </a:prstGeom>
          <a:solidFill>
            <a:schemeClr val="bg1"/>
          </a:solidFill>
          <a:ln w="57150" cap="sq">
            <a:solidFill>
              <a:schemeClr val="bg1"/>
            </a:solidFill>
            <a:miter lim="800000"/>
            <a:headEnd type="none" w="sm" len="sm"/>
            <a:tailEnd type="none" w="sm" len="sm"/>
          </a:ln>
        </p:spPr>
        <p:txBody>
          <a:bodyPr wrap="square">
            <a:spAutoFit/>
          </a:bodyPr>
          <a:lstStyle/>
          <a:p>
            <a:pPr algn="ctr"/>
            <a:r>
              <a:rPr lang="en-US" sz="2800" b="1" dirty="0">
                <a:latin typeface="Arial" panose="020B0604020202020204" pitchFamily="34" charset="0"/>
              </a:rPr>
              <a:t> (Proprietary)</a:t>
            </a:r>
          </a:p>
        </p:txBody>
      </p:sp>
      <p:pic>
        <p:nvPicPr>
          <p:cNvPr id="58369" name="Picture 1" descr="Example of an ABSORB 350 crash cushion on end of barrier for bidirectional application near a ramp">
            <a:extLst>
              <a:ext uri="{C183D7F6-B498-43B3-948B-1728B52AA6E4}">
                <adec:decorative xmlns:adec="http://schemas.microsoft.com/office/drawing/2017/decorative" val="0"/>
              </a:ext>
            </a:extLst>
          </p:cNvPr>
          <p:cNvPicPr>
            <a:picLocks noChangeAspect="1" noChangeArrowheads="1"/>
          </p:cNvPicPr>
          <p:nvPr/>
        </p:nvPicPr>
        <p:blipFill>
          <a:blip r:embed="rId4" cstate="print"/>
          <a:srcRect/>
          <a:stretch>
            <a:fillRect/>
          </a:stretch>
        </p:blipFill>
        <p:spPr bwMode="auto">
          <a:xfrm>
            <a:off x="1491958" y="3746640"/>
            <a:ext cx="6715125" cy="2066925"/>
          </a:xfrm>
          <a:prstGeom prst="rect">
            <a:avLst/>
          </a:prstGeom>
          <a:noFill/>
          <a:ln w="9525">
            <a:noFill/>
            <a:miter lim="800000"/>
            <a:headEnd/>
            <a:tailEnd/>
          </a:ln>
        </p:spPr>
      </p:pic>
      <p:sp>
        <p:nvSpPr>
          <p:cNvPr id="3" name="Google Shape;74;p1">
            <a:extLst>
              <a:ext uri="{FF2B5EF4-FFF2-40B4-BE49-F238E27FC236}">
                <a16:creationId xmlns:a16="http://schemas.microsoft.com/office/drawing/2014/main" id="{A2B148E2-0468-EED3-5DBE-52D23E8CBC28}"/>
              </a:ext>
            </a:extLst>
          </p:cNvPr>
          <p:cNvSpPr/>
          <p:nvPr/>
        </p:nvSpPr>
        <p:spPr>
          <a:xfrm>
            <a:off x="7162800" y="5848884"/>
            <a:ext cx="1625009" cy="23079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dirty="0">
                <a:latin typeface="Arial" panose="020B0604020202020204" pitchFamily="34" charset="0"/>
                <a:ea typeface="Open Sans"/>
                <a:cs typeface="Arial" panose="020B0604020202020204" pitchFamily="34" charset="0"/>
                <a:sym typeface="Open Sans"/>
              </a:rPr>
              <a:t>Images: Lindsay</a:t>
            </a:r>
            <a:endParaRPr sz="900" dirty="0">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301239861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5250" name="Rectangle 2"/>
          <p:cNvSpPr>
            <a:spLocks noGrp="1" noChangeArrowheads="1"/>
          </p:cNvSpPr>
          <p:nvPr>
            <p:ph type="title"/>
          </p:nvPr>
        </p:nvSpPr>
        <p:spPr/>
        <p:txBody>
          <a:bodyPr/>
          <a:lstStyle/>
          <a:p>
            <a:pPr eaLnBrk="1" hangingPunct="1">
              <a:defRPr/>
            </a:pPr>
            <a:r>
              <a:rPr lang="en-US" dirty="0"/>
              <a:t>Module Objectives</a:t>
            </a:r>
          </a:p>
        </p:txBody>
      </p:sp>
      <p:sp>
        <p:nvSpPr>
          <p:cNvPr id="6147" name="Rectangle 3"/>
          <p:cNvSpPr>
            <a:spLocks noGrp="1" noChangeArrowheads="1"/>
          </p:cNvSpPr>
          <p:nvPr>
            <p:ph type="body" idx="1"/>
          </p:nvPr>
        </p:nvSpPr>
        <p:spPr/>
        <p:txBody>
          <a:bodyPr/>
          <a:lstStyle/>
          <a:p>
            <a:pPr eaLnBrk="1" hangingPunct="1"/>
            <a:r>
              <a:rPr lang="en-US" dirty="0"/>
              <a:t>Review sources of Federal TTC standards and guidelines</a:t>
            </a:r>
          </a:p>
          <a:p>
            <a:pPr eaLnBrk="1" hangingPunct="1"/>
            <a:r>
              <a:rPr lang="en-US" dirty="0"/>
              <a:t>Discuss common </a:t>
            </a:r>
            <a:r>
              <a:rPr lang="en-US" dirty="0" err="1"/>
              <a:t>TTC</a:t>
            </a:r>
            <a:r>
              <a:rPr lang="en-US" dirty="0"/>
              <a:t> strategies  </a:t>
            </a:r>
          </a:p>
        </p:txBody>
      </p:sp>
    </p:spTree>
    <p:extLst>
      <p:ext uri="{BB962C8B-B14F-4D97-AF65-F5344CB8AC3E}">
        <p14:creationId xmlns:p14="http://schemas.microsoft.com/office/powerpoint/2010/main" val="226375761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2691" name="Rectangle 3"/>
          <p:cNvSpPr>
            <a:spLocks noGrp="1" noChangeArrowheads="1"/>
          </p:cNvSpPr>
          <p:nvPr>
            <p:ph type="title"/>
          </p:nvPr>
        </p:nvSpPr>
        <p:spPr/>
        <p:txBody>
          <a:bodyPr/>
          <a:lstStyle/>
          <a:p>
            <a:pPr eaLnBrk="1" hangingPunct="1">
              <a:defRPr/>
            </a:pPr>
            <a:r>
              <a:rPr lang="en-US" dirty="0"/>
              <a:t>Other Applicable Publications</a:t>
            </a:r>
          </a:p>
        </p:txBody>
      </p:sp>
      <p:sp>
        <p:nvSpPr>
          <p:cNvPr id="24579" name="Rectangle 2"/>
          <p:cNvSpPr>
            <a:spLocks noGrp="1" noChangeArrowheads="1"/>
          </p:cNvSpPr>
          <p:nvPr>
            <p:ph idx="1"/>
          </p:nvPr>
        </p:nvSpPr>
        <p:spPr>
          <a:xfrm>
            <a:off x="609600" y="1794386"/>
            <a:ext cx="4152900" cy="4323735"/>
          </a:xfrm>
        </p:spPr>
        <p:txBody>
          <a:bodyPr/>
          <a:lstStyle/>
          <a:p>
            <a:pPr eaLnBrk="1" hangingPunct="1"/>
            <a:r>
              <a:rPr lang="en-US" dirty="0"/>
              <a:t>State Traffic Engineering Manuals</a:t>
            </a:r>
          </a:p>
          <a:p>
            <a:pPr eaLnBrk="1" hangingPunct="1"/>
            <a:r>
              <a:rPr lang="en-US" dirty="0"/>
              <a:t>State’s “Standard Specifications for Road and Bridge Construction”</a:t>
            </a:r>
          </a:p>
        </p:txBody>
      </p:sp>
      <p:pic>
        <p:nvPicPr>
          <p:cNvPr id="8" name="Picture 7">
            <a:extLst>
              <a:ext uri="{FF2B5EF4-FFF2-40B4-BE49-F238E27FC236}">
                <a16:creationId xmlns:a16="http://schemas.microsoft.com/office/drawing/2014/main" id="{8F8D9445-2C36-4755-96EA-4DD3E479D96F}"/>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5029200" y="1334310"/>
            <a:ext cx="3186270" cy="4323735"/>
          </a:xfrm>
          <a:prstGeom prst="rect">
            <a:avLst/>
          </a:prstGeom>
        </p:spPr>
      </p:pic>
      <p:sp>
        <p:nvSpPr>
          <p:cNvPr id="2" name="Google Shape;74;p1">
            <a:extLst>
              <a:ext uri="{FF2B5EF4-FFF2-40B4-BE49-F238E27FC236}">
                <a16:creationId xmlns:a16="http://schemas.microsoft.com/office/drawing/2014/main" id="{49778D28-79F4-5E61-76B0-A717EF1CF176}"/>
              </a:ext>
            </a:extLst>
          </p:cNvPr>
          <p:cNvSpPr/>
          <p:nvPr/>
        </p:nvSpPr>
        <p:spPr>
          <a:xfrm>
            <a:off x="7315200" y="5668564"/>
            <a:ext cx="1371600" cy="23079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dirty="0">
                <a:solidFill>
                  <a:srgbClr val="000000"/>
                </a:solidFill>
                <a:latin typeface="Arial" panose="020B0604020202020204" pitchFamily="34" charset="0"/>
                <a:ea typeface="Open Sans"/>
                <a:cs typeface="Arial" panose="020B0604020202020204" pitchFamily="34" charset="0"/>
                <a:sym typeface="Open Sans"/>
              </a:rPr>
              <a:t>Image: ATSSA</a:t>
            </a:r>
            <a:endParaRPr sz="9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497942595"/>
      </p:ext>
    </p:extLst>
  </p:cSld>
  <p:clrMapOvr>
    <a:masterClrMapping/>
  </p:clrMapOvr>
  <p:transition/>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descr="Redirective, non-gating, bidirectional Smart Cushion&#10;"/>
          <p:cNvSpPr>
            <a:spLocks noGrp="1"/>
          </p:cNvSpPr>
          <p:nvPr>
            <p:ph idx="1"/>
          </p:nvPr>
        </p:nvSpPr>
        <p:spPr>
          <a:xfrm>
            <a:off x="294468" y="1319939"/>
            <a:ext cx="7620000" cy="1066800"/>
          </a:xfrm>
        </p:spPr>
        <p:txBody>
          <a:bodyPr/>
          <a:lstStyle/>
          <a:p>
            <a:r>
              <a:rPr lang="en-US" dirty="0"/>
              <a:t>Redirective, non-gating, bidirectional</a:t>
            </a:r>
          </a:p>
        </p:txBody>
      </p:sp>
      <p:sp>
        <p:nvSpPr>
          <p:cNvPr id="3" name="Title 1"/>
          <p:cNvSpPr txBox="1">
            <a:spLocks/>
          </p:cNvSpPr>
          <p:nvPr/>
        </p:nvSpPr>
        <p:spPr bwMode="auto">
          <a:xfrm>
            <a:off x="294468" y="0"/>
            <a:ext cx="8697132" cy="1447800"/>
          </a:xfrm>
          <a:prstGeom prst="rect">
            <a:avLst/>
          </a:prstGeom>
          <a:noFill/>
          <a:ln>
            <a:miter lim="800000"/>
            <a:headEnd/>
            <a:tailEnd/>
          </a:ln>
        </p:spPr>
        <p:txBody>
          <a:bodyPr anchor="ctr"/>
          <a:lstStyle/>
          <a:p>
            <a:pPr marL="0" marR="0" lvl="0" indent="0" defTabSz="914400" rtl="0" eaLnBrk="0" fontAlgn="base" latinLnBrk="0" hangingPunct="0">
              <a:lnSpc>
                <a:spcPct val="100000"/>
              </a:lnSpc>
              <a:spcBef>
                <a:spcPct val="0"/>
              </a:spcBef>
              <a:spcAft>
                <a:spcPct val="0"/>
              </a:spcAft>
              <a:buClrTx/>
              <a:buSzTx/>
              <a:buFontTx/>
              <a:buNone/>
              <a:tabLst/>
              <a:defRPr/>
            </a:pPr>
            <a:r>
              <a:rPr kumimoji="0" lang="en-US" sz="3600" b="1" u="none" strike="noStrike" kern="0" cap="none" spc="0" normalizeH="0" baseline="0" noProof="0" dirty="0">
                <a:ln>
                  <a:noFill/>
                </a:ln>
                <a:solidFill>
                  <a:srgbClr val="00ACA1"/>
                </a:solidFill>
                <a:effectLst/>
                <a:uLnTx/>
                <a:uFillTx/>
                <a:latin typeface="Arial" panose="020B0604020202020204" pitchFamily="34" charset="0"/>
                <a:ea typeface="+mj-ea"/>
                <a:cs typeface="+mj-cs"/>
              </a:rPr>
              <a:t>Smart Cushion</a:t>
            </a:r>
          </a:p>
        </p:txBody>
      </p:sp>
      <p:pic>
        <p:nvPicPr>
          <p:cNvPr id="1026" name="Picture 2" descr="Attenuator with metal sections and black and yellow stripe pattern on the end sloping downward and to both sides"/>
          <p:cNvPicPr>
            <a:picLocks noChangeAspect="1" noChangeArrowheads="1"/>
          </p:cNvPicPr>
          <p:nvPr/>
        </p:nvPicPr>
        <p:blipFill>
          <a:blip r:embed="rId3" cstate="print"/>
          <a:srcRect/>
          <a:stretch>
            <a:fillRect/>
          </a:stretch>
        </p:blipFill>
        <p:spPr bwMode="auto">
          <a:xfrm>
            <a:off x="690966" y="2161219"/>
            <a:ext cx="7904136" cy="3365527"/>
          </a:xfrm>
          <a:prstGeom prst="rect">
            <a:avLst/>
          </a:prstGeom>
          <a:noFill/>
          <a:ln w="9525">
            <a:noFill/>
            <a:miter lim="800000"/>
            <a:headEnd/>
            <a:tailEnd/>
          </a:ln>
        </p:spPr>
      </p:pic>
      <p:sp>
        <p:nvSpPr>
          <p:cNvPr id="7" name="Rectangle 6"/>
          <p:cNvSpPr>
            <a:spLocks noChangeArrowheads="1"/>
          </p:cNvSpPr>
          <p:nvPr/>
        </p:nvSpPr>
        <p:spPr bwMode="auto">
          <a:xfrm>
            <a:off x="4798018" y="478756"/>
            <a:ext cx="3400586" cy="523220"/>
          </a:xfrm>
          <a:prstGeom prst="rect">
            <a:avLst/>
          </a:prstGeom>
          <a:solidFill>
            <a:schemeClr val="bg1"/>
          </a:solidFill>
          <a:ln w="57150" cap="sq">
            <a:solidFill>
              <a:schemeClr val="bg1"/>
            </a:solidFill>
            <a:miter lim="800000"/>
            <a:headEnd type="none" w="sm" len="sm"/>
            <a:tailEnd type="none" w="sm" len="sm"/>
          </a:ln>
        </p:spPr>
        <p:txBody>
          <a:bodyPr wrap="square">
            <a:spAutoFit/>
          </a:bodyPr>
          <a:lstStyle/>
          <a:p>
            <a:pPr algn="ctr"/>
            <a:r>
              <a:rPr lang="en-US" sz="2800" b="1" dirty="0">
                <a:latin typeface="Arial" panose="020B0604020202020204" pitchFamily="34" charset="0"/>
              </a:rPr>
              <a:t> (Proprietary)</a:t>
            </a:r>
          </a:p>
        </p:txBody>
      </p:sp>
      <p:sp>
        <p:nvSpPr>
          <p:cNvPr id="4" name="Google Shape;74;p1">
            <a:extLst>
              <a:ext uri="{FF2B5EF4-FFF2-40B4-BE49-F238E27FC236}">
                <a16:creationId xmlns:a16="http://schemas.microsoft.com/office/drawing/2014/main" id="{359A75F2-76EC-FA21-EC43-A545B4FE3614}"/>
              </a:ext>
            </a:extLst>
          </p:cNvPr>
          <p:cNvSpPr/>
          <p:nvPr/>
        </p:nvSpPr>
        <p:spPr>
          <a:xfrm>
            <a:off x="7518991" y="5638800"/>
            <a:ext cx="1625009" cy="23079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dirty="0">
                <a:latin typeface="Arial" panose="020B0604020202020204" pitchFamily="34" charset="0"/>
                <a:ea typeface="Open Sans"/>
                <a:cs typeface="Arial" panose="020B0604020202020204" pitchFamily="34" charset="0"/>
                <a:sym typeface="Open Sans"/>
              </a:rPr>
              <a:t>Image: Hill and Smith</a:t>
            </a:r>
            <a:endParaRPr sz="900" dirty="0">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2776487668"/>
      </p:ext>
    </p:extLst>
  </p:cSld>
  <p:clrMapOvr>
    <a:masterClrMapping/>
  </p:clrMapOvr>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Attenuator with metal sections and black and yellow stripe pattern on the end sloping downward and to both sides near freeway ramp area"/>
          <p:cNvPicPr>
            <a:picLocks noChangeAspect="1" noChangeArrowheads="1"/>
          </p:cNvPicPr>
          <p:nvPr/>
        </p:nvPicPr>
        <p:blipFill rotWithShape="1">
          <a:blip r:embed="rId3" cstate="print"/>
          <a:srcRect b="21935"/>
          <a:stretch/>
        </p:blipFill>
        <p:spPr bwMode="auto">
          <a:xfrm>
            <a:off x="0" y="575184"/>
            <a:ext cx="9144000" cy="5353665"/>
          </a:xfrm>
          <a:prstGeom prst="rect">
            <a:avLst/>
          </a:prstGeom>
          <a:noFill/>
        </p:spPr>
      </p:pic>
      <p:sp>
        <p:nvSpPr>
          <p:cNvPr id="5" name="Title 1"/>
          <p:cNvSpPr txBox="1">
            <a:spLocks/>
          </p:cNvSpPr>
          <p:nvPr/>
        </p:nvSpPr>
        <p:spPr bwMode="auto">
          <a:xfrm>
            <a:off x="0" y="0"/>
            <a:ext cx="9143999" cy="990600"/>
          </a:xfrm>
          <a:prstGeom prst="rect">
            <a:avLst/>
          </a:prstGeom>
          <a:solidFill>
            <a:schemeClr val="bg1"/>
          </a:solidFill>
          <a:ln>
            <a:miter lim="800000"/>
            <a:headEnd/>
            <a:tailEnd/>
          </a:ln>
        </p:spPr>
        <p:txBody>
          <a:bodyPr anchor="ctr"/>
          <a:lstStyle/>
          <a:p>
            <a:pPr marL="0" marR="0" lvl="0" indent="0" defTabSz="914400" rtl="0" eaLnBrk="0" fontAlgn="base" latinLnBrk="0" hangingPunct="0">
              <a:lnSpc>
                <a:spcPct val="100000"/>
              </a:lnSpc>
              <a:spcBef>
                <a:spcPct val="0"/>
              </a:spcBef>
              <a:spcAft>
                <a:spcPct val="0"/>
              </a:spcAft>
              <a:buClrTx/>
              <a:buSzTx/>
              <a:buFontTx/>
              <a:buNone/>
              <a:tabLst/>
              <a:defRPr/>
            </a:pPr>
            <a:r>
              <a:rPr kumimoji="0" lang="en-US" sz="3600" b="1" u="none" strike="noStrike" kern="0" cap="none" spc="0" normalizeH="0" baseline="0" noProof="0" dirty="0">
                <a:ln>
                  <a:noFill/>
                </a:ln>
                <a:solidFill>
                  <a:srgbClr val="00ACA1"/>
                </a:solidFill>
                <a:effectLst/>
                <a:uLnTx/>
                <a:uFillTx/>
                <a:latin typeface="Arial" panose="020B0604020202020204" pitchFamily="34" charset="0"/>
                <a:ea typeface="+mj-ea"/>
                <a:cs typeface="+mj-cs"/>
              </a:rPr>
              <a:t>Smart Cushion</a:t>
            </a:r>
          </a:p>
        </p:txBody>
      </p:sp>
      <p:sp>
        <p:nvSpPr>
          <p:cNvPr id="7" name="Rectangle 6"/>
          <p:cNvSpPr>
            <a:spLocks noChangeArrowheads="1"/>
          </p:cNvSpPr>
          <p:nvPr/>
        </p:nvSpPr>
        <p:spPr bwMode="auto">
          <a:xfrm>
            <a:off x="5145436" y="231239"/>
            <a:ext cx="3494868" cy="523220"/>
          </a:xfrm>
          <a:prstGeom prst="rect">
            <a:avLst/>
          </a:prstGeom>
          <a:solidFill>
            <a:schemeClr val="bg1"/>
          </a:solidFill>
          <a:ln w="57150" cap="sq">
            <a:solidFill>
              <a:schemeClr val="bg1"/>
            </a:solidFill>
            <a:miter lim="800000"/>
            <a:headEnd type="none" w="sm" len="sm"/>
            <a:tailEnd type="none" w="sm" len="sm"/>
          </a:ln>
        </p:spPr>
        <p:txBody>
          <a:bodyPr wrap="square">
            <a:spAutoFit/>
          </a:bodyPr>
          <a:lstStyle/>
          <a:p>
            <a:pPr algn="ctr"/>
            <a:r>
              <a:rPr lang="en-US" sz="2800" b="1" dirty="0">
                <a:latin typeface="Arial" panose="020B0604020202020204" pitchFamily="34" charset="0"/>
              </a:rPr>
              <a:t> (Proprietary)</a:t>
            </a:r>
          </a:p>
        </p:txBody>
      </p:sp>
      <p:sp>
        <p:nvSpPr>
          <p:cNvPr id="3" name="Google Shape;74;p1">
            <a:extLst>
              <a:ext uri="{FF2B5EF4-FFF2-40B4-BE49-F238E27FC236}">
                <a16:creationId xmlns:a16="http://schemas.microsoft.com/office/drawing/2014/main" id="{EE97FF31-5033-DA5A-5287-C69F1A7F7D31}"/>
              </a:ext>
            </a:extLst>
          </p:cNvPr>
          <p:cNvSpPr/>
          <p:nvPr/>
        </p:nvSpPr>
        <p:spPr>
          <a:xfrm>
            <a:off x="7772400" y="5904404"/>
            <a:ext cx="1625009" cy="23079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dirty="0">
                <a:latin typeface="Arial" panose="020B0604020202020204" pitchFamily="34" charset="0"/>
                <a:ea typeface="Open Sans"/>
                <a:cs typeface="Arial" panose="020B0604020202020204" pitchFamily="34" charset="0"/>
                <a:sym typeface="Open Sans"/>
              </a:rPr>
              <a:t>Image: ATSSA</a:t>
            </a:r>
            <a:endParaRPr sz="900" dirty="0">
              <a:latin typeface="Arial" panose="020B0604020202020204" pitchFamily="34" charset="0"/>
              <a:ea typeface="Verdana"/>
              <a:cs typeface="Arial" panose="020B0604020202020204" pitchFamily="34" charset="0"/>
              <a:sym typeface="Verdana"/>
            </a:endParaRPr>
          </a:p>
        </p:txBody>
      </p:sp>
      <p:pic>
        <p:nvPicPr>
          <p:cNvPr id="4" name="Picture 3" descr="Example of a Smart Cusihion&#10;&#10;C:\Users\JMM Toshiba\Desktop\SCI Thrie Beam.jpg">
            <a:extLst>
              <a:ext uri="{FF2B5EF4-FFF2-40B4-BE49-F238E27FC236}">
                <a16:creationId xmlns:a16="http://schemas.microsoft.com/office/drawing/2014/main" id="{C45EF2E2-ACEF-9784-3099-93E55CA7B78A}"/>
              </a:ext>
            </a:extLst>
          </p:cNvPr>
          <p:cNvPicPr>
            <a:picLocks noChangeAspect="1" noChangeArrowheads="1"/>
          </p:cNvPicPr>
          <p:nvPr/>
        </p:nvPicPr>
        <p:blipFill rotWithShape="1">
          <a:blip r:embed="rId4" cstate="print">
            <a:extLst>
              <a:ext uri="{BEBA8EAE-BF5A-486C-A8C5-ECC9F3942E4B}">
                <a14:imgProps xmlns:a14="http://schemas.microsoft.com/office/drawing/2010/main">
                  <a14:imgLayer r:embed="rId5">
                    <a14:imgEffect>
                      <a14:artisticBlur/>
                    </a14:imgEffect>
                  </a14:imgLayer>
                </a14:imgProps>
              </a:ext>
            </a:extLst>
          </a:blip>
          <a:srcRect l="41667" t="25842" r="55000" b="71936"/>
          <a:stretch/>
        </p:blipFill>
        <p:spPr bwMode="auto">
          <a:xfrm>
            <a:off x="3810000" y="2362200"/>
            <a:ext cx="304800" cy="152400"/>
          </a:xfrm>
          <a:prstGeom prst="rect">
            <a:avLst/>
          </a:prstGeom>
          <a:noFill/>
        </p:spPr>
      </p:pic>
      <p:pic>
        <p:nvPicPr>
          <p:cNvPr id="6" name="Picture 5" descr="Example of a Smart Cusihion&#10;&#10;C:\Users\JMM Toshiba\Desktop\SCI Thrie Beam.jpg">
            <a:extLst>
              <a:ext uri="{FF2B5EF4-FFF2-40B4-BE49-F238E27FC236}">
                <a16:creationId xmlns:a16="http://schemas.microsoft.com/office/drawing/2014/main" id="{490EC53B-E897-B5A6-A2F3-356FB5AB7020}"/>
              </a:ext>
            </a:extLst>
          </p:cNvPr>
          <p:cNvPicPr>
            <a:picLocks noChangeAspect="1" noChangeArrowheads="1"/>
          </p:cNvPicPr>
          <p:nvPr/>
        </p:nvPicPr>
        <p:blipFill rotWithShape="1">
          <a:blip r:embed="rId4" cstate="print">
            <a:extLst>
              <a:ext uri="{BEBA8EAE-BF5A-486C-A8C5-ECC9F3942E4B}">
                <a14:imgProps xmlns:a14="http://schemas.microsoft.com/office/drawing/2010/main">
                  <a14:imgLayer r:embed="rId5">
                    <a14:imgEffect>
                      <a14:artisticBlur/>
                    </a14:imgEffect>
                  </a14:imgLayer>
                </a14:imgProps>
              </a:ext>
            </a:extLst>
          </a:blip>
          <a:srcRect l="41667" t="25842" r="55000" b="71936"/>
          <a:stretch/>
        </p:blipFill>
        <p:spPr bwMode="auto">
          <a:xfrm>
            <a:off x="2819400" y="1905000"/>
            <a:ext cx="228600" cy="114300"/>
          </a:xfrm>
          <a:prstGeom prst="rect">
            <a:avLst/>
          </a:prstGeom>
          <a:noFill/>
        </p:spPr>
      </p:pic>
    </p:spTree>
    <p:extLst>
      <p:ext uri="{BB962C8B-B14F-4D97-AF65-F5344CB8AC3E}">
        <p14:creationId xmlns:p14="http://schemas.microsoft.com/office/powerpoint/2010/main" val="449785646"/>
      </p:ext>
    </p:extLst>
  </p:cSld>
  <p:clrMapOvr>
    <a:masterClrMapping/>
  </p:clrMapOvr>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2"/>
          <p:cNvSpPr>
            <a:spLocks noGrp="1" noChangeArrowheads="1"/>
          </p:cNvSpPr>
          <p:nvPr>
            <p:ph type="title" idx="4294967295"/>
          </p:nvPr>
        </p:nvSpPr>
        <p:spPr bwMode="auto">
          <a:xfrm>
            <a:off x="381000" y="0"/>
            <a:ext cx="8382000" cy="1447800"/>
          </a:xfrm>
          <a:prstGeom prst="rect">
            <a:avLst/>
          </a:prstGeom>
          <a:noFill/>
          <a:ln>
            <a:miter lim="800000"/>
            <a:headEnd/>
            <a:tailEnd/>
          </a:ln>
        </p:spPr>
        <p:txBody>
          <a:bodyPr anchor="ctr">
            <a:normAutofit/>
          </a:bodyPr>
          <a:lstStyle/>
          <a:p>
            <a:pPr eaLnBrk="1" hangingPunct="1"/>
            <a:r>
              <a:rPr lang="en-US" dirty="0"/>
              <a:t>Non- Redirective Crash Cushions</a:t>
            </a:r>
          </a:p>
        </p:txBody>
      </p:sp>
      <p:sp>
        <p:nvSpPr>
          <p:cNvPr id="109571" name="Text Box 3" descr="Sand-Filled Barrels = “Inertial”"/>
          <p:cNvSpPr txBox="1">
            <a:spLocks noChangeArrowheads="1"/>
          </p:cNvSpPr>
          <p:nvPr/>
        </p:nvSpPr>
        <p:spPr bwMode="auto">
          <a:xfrm>
            <a:off x="1409700" y="5254693"/>
            <a:ext cx="6324600" cy="528637"/>
          </a:xfrm>
          <a:prstGeom prst="rect">
            <a:avLst/>
          </a:prstGeom>
          <a:solidFill>
            <a:schemeClr val="bg1"/>
          </a:solidFill>
          <a:ln w="9525">
            <a:solidFill>
              <a:schemeClr val="tx2"/>
            </a:solidFill>
            <a:miter lim="800000"/>
            <a:headEnd/>
            <a:tailEnd/>
          </a:ln>
        </p:spPr>
        <p:txBody>
          <a:bodyPr>
            <a:spAutoFit/>
          </a:bodyPr>
          <a:lstStyle/>
          <a:p>
            <a:pPr algn="ctr"/>
            <a:r>
              <a:rPr lang="en-US" sz="2800" b="1" dirty="0">
                <a:latin typeface="Arial" panose="020B0604020202020204" pitchFamily="34" charset="0"/>
              </a:rPr>
              <a:t>Sand-Filled Barrels = “Inertial”</a:t>
            </a:r>
          </a:p>
        </p:txBody>
      </p:sp>
      <p:pic>
        <p:nvPicPr>
          <p:cNvPr id="109572" name="Picture 8" descr="Non-Redirective Crash Cushion sand barrels in an array protecting a blunt end"/>
          <p:cNvPicPr>
            <a:picLocks noChangeAspect="1" noChangeArrowheads="1"/>
          </p:cNvPicPr>
          <p:nvPr/>
        </p:nvPicPr>
        <p:blipFill>
          <a:blip r:embed="rId3" cstate="print"/>
          <a:srcRect/>
          <a:stretch>
            <a:fillRect/>
          </a:stretch>
        </p:blipFill>
        <p:spPr bwMode="auto">
          <a:xfrm>
            <a:off x="381000" y="1905000"/>
            <a:ext cx="4648200" cy="2892494"/>
          </a:xfrm>
          <a:prstGeom prst="rect">
            <a:avLst/>
          </a:prstGeom>
          <a:noFill/>
          <a:ln w="9525">
            <a:noFill/>
            <a:miter lim="800000"/>
            <a:headEnd/>
            <a:tailEnd/>
          </a:ln>
        </p:spPr>
      </p:pic>
      <p:pic>
        <p:nvPicPr>
          <p:cNvPr id="52225" name="Picture 1" descr="Three Non-Redirective Crash Cushion sand barrels in yellow with black tops"/>
          <p:cNvPicPr>
            <a:picLocks noChangeAspect="1" noChangeArrowheads="1"/>
          </p:cNvPicPr>
          <p:nvPr/>
        </p:nvPicPr>
        <p:blipFill>
          <a:blip r:embed="rId4" cstate="print"/>
          <a:srcRect/>
          <a:stretch>
            <a:fillRect/>
          </a:stretch>
        </p:blipFill>
        <p:spPr bwMode="auto">
          <a:xfrm>
            <a:off x="5153186" y="1546259"/>
            <a:ext cx="3829050" cy="3609975"/>
          </a:xfrm>
          <a:prstGeom prst="rect">
            <a:avLst/>
          </a:prstGeom>
          <a:noFill/>
          <a:ln w="9525">
            <a:noFill/>
            <a:miter lim="800000"/>
            <a:headEnd/>
            <a:tailEnd/>
          </a:ln>
        </p:spPr>
      </p:pic>
      <p:sp>
        <p:nvSpPr>
          <p:cNvPr id="2" name="Google Shape;74;p1">
            <a:extLst>
              <a:ext uri="{FF2B5EF4-FFF2-40B4-BE49-F238E27FC236}">
                <a16:creationId xmlns:a16="http://schemas.microsoft.com/office/drawing/2014/main" id="{D69EC8A6-F62A-BC59-8355-68466F502C4E}"/>
              </a:ext>
            </a:extLst>
          </p:cNvPr>
          <p:cNvSpPr/>
          <p:nvPr/>
        </p:nvSpPr>
        <p:spPr>
          <a:xfrm>
            <a:off x="7772400" y="5904404"/>
            <a:ext cx="1625009" cy="23079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dirty="0">
                <a:latin typeface="Arial" panose="020B0604020202020204" pitchFamily="34" charset="0"/>
                <a:ea typeface="Open Sans"/>
                <a:cs typeface="Arial" panose="020B0604020202020204" pitchFamily="34" charset="0"/>
                <a:sym typeface="Open Sans"/>
              </a:rPr>
              <a:t>Image: </a:t>
            </a:r>
            <a:r>
              <a:rPr lang="en-US" sz="900" dirty="0" err="1">
                <a:latin typeface="Arial" panose="020B0604020202020204" pitchFamily="34" charset="0"/>
                <a:ea typeface="Open Sans"/>
                <a:cs typeface="Arial" panose="020B0604020202020204" pitchFamily="34" charset="0"/>
                <a:sym typeface="Open Sans"/>
              </a:rPr>
              <a:t>TrafFix</a:t>
            </a:r>
            <a:endParaRPr sz="900" dirty="0">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1322527118"/>
      </p:ext>
    </p:extLst>
  </p:cSld>
  <p:clrMapOvr>
    <a:masterClrMapping/>
  </p:clrMapOvr>
  <p:transition/>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txBox="1">
            <a:spLocks noChangeArrowheads="1"/>
          </p:cNvSpPr>
          <p:nvPr/>
        </p:nvSpPr>
        <p:spPr bwMode="auto">
          <a:xfrm>
            <a:off x="381000" y="0"/>
            <a:ext cx="8382000" cy="1447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defTabSz="914400" rtl="0" eaLnBrk="1" fontAlgn="base" latinLnBrk="0" hangingPunct="1">
              <a:lnSpc>
                <a:spcPct val="100000"/>
              </a:lnSpc>
              <a:spcBef>
                <a:spcPct val="0"/>
              </a:spcBef>
              <a:spcAft>
                <a:spcPct val="0"/>
              </a:spcAft>
              <a:buClrTx/>
              <a:buSzTx/>
              <a:buFontTx/>
              <a:buNone/>
              <a:tabLst/>
              <a:defRPr/>
            </a:pPr>
            <a:r>
              <a:rPr kumimoji="0" lang="en-US" sz="3600" b="1" i="0" u="none" strike="noStrike" kern="0" cap="none" spc="0" normalizeH="0" baseline="0" noProof="0" dirty="0">
                <a:ln>
                  <a:noFill/>
                </a:ln>
                <a:solidFill>
                  <a:srgbClr val="00ACA1"/>
                </a:solidFill>
                <a:effectLst/>
                <a:uLnTx/>
                <a:uFillTx/>
                <a:latin typeface="Arial" panose="020B0604020202020204" pitchFamily="34" charset="0"/>
                <a:ea typeface="+mj-ea"/>
                <a:cs typeface="+mj-cs"/>
              </a:rPr>
              <a:t>Big-Sandy</a:t>
            </a:r>
          </a:p>
        </p:txBody>
      </p:sp>
      <p:pic>
        <p:nvPicPr>
          <p:cNvPr id="409602" name="Picture 2" descr="Big Sandy Sand Barrels Picture, Non-Redirective Crash Cushion sand barrels in an array protecting a blunt end with panel showing black and yellow strips sloping downward and to the left"/>
          <p:cNvPicPr>
            <a:picLocks noChangeAspect="1" noChangeArrowheads="1"/>
          </p:cNvPicPr>
          <p:nvPr/>
        </p:nvPicPr>
        <p:blipFill>
          <a:blip r:embed="rId3" cstate="print"/>
          <a:srcRect/>
          <a:stretch>
            <a:fillRect/>
          </a:stretch>
        </p:blipFill>
        <p:spPr bwMode="auto">
          <a:xfrm>
            <a:off x="381000" y="2253712"/>
            <a:ext cx="7981335" cy="3596150"/>
          </a:xfrm>
          <a:prstGeom prst="rect">
            <a:avLst/>
          </a:prstGeom>
          <a:noFill/>
          <a:ln w="9525">
            <a:noFill/>
            <a:miter lim="800000"/>
            <a:headEnd/>
            <a:tailEnd/>
          </a:ln>
        </p:spPr>
      </p:pic>
      <p:pic>
        <p:nvPicPr>
          <p:cNvPr id="409603" name="Picture 3" descr="Big Sandy lifting mechanism (ring)">
            <a:extLst>
              <a:ext uri="{C183D7F6-B498-43B3-948B-1728B52AA6E4}">
                <adec:decorative xmlns:adec="http://schemas.microsoft.com/office/drawing/2017/decorative" val="0"/>
              </a:ext>
            </a:extLst>
          </p:cNvPr>
          <p:cNvPicPr>
            <a:picLocks noChangeAspect="1" noChangeArrowheads="1"/>
          </p:cNvPicPr>
          <p:nvPr/>
        </p:nvPicPr>
        <p:blipFill>
          <a:blip r:embed="rId4" cstate="print"/>
          <a:srcRect/>
          <a:stretch>
            <a:fillRect/>
          </a:stretch>
        </p:blipFill>
        <p:spPr bwMode="auto">
          <a:xfrm>
            <a:off x="6006884" y="364110"/>
            <a:ext cx="2030600" cy="1803070"/>
          </a:xfrm>
          <a:prstGeom prst="rect">
            <a:avLst/>
          </a:prstGeom>
          <a:noFill/>
          <a:ln w="9525">
            <a:noFill/>
            <a:miter lim="800000"/>
            <a:headEnd/>
            <a:tailEnd/>
          </a:ln>
        </p:spPr>
      </p:pic>
      <p:sp>
        <p:nvSpPr>
          <p:cNvPr id="6" name="Rectangle 5"/>
          <p:cNvSpPr>
            <a:spLocks noChangeArrowheads="1"/>
          </p:cNvSpPr>
          <p:nvPr/>
        </p:nvSpPr>
        <p:spPr bwMode="auto">
          <a:xfrm>
            <a:off x="2557219" y="1327536"/>
            <a:ext cx="2921431" cy="523220"/>
          </a:xfrm>
          <a:prstGeom prst="rect">
            <a:avLst/>
          </a:prstGeom>
          <a:solidFill>
            <a:schemeClr val="bg1"/>
          </a:solidFill>
          <a:ln w="57150" cap="sq">
            <a:solidFill>
              <a:schemeClr val="bg1"/>
            </a:solidFill>
            <a:miter lim="800000"/>
            <a:headEnd type="none" w="sm" len="sm"/>
            <a:tailEnd type="none" w="sm" len="sm"/>
          </a:ln>
        </p:spPr>
        <p:txBody>
          <a:bodyPr wrap="square">
            <a:spAutoFit/>
          </a:bodyPr>
          <a:lstStyle/>
          <a:p>
            <a:pPr algn="ctr"/>
            <a:r>
              <a:rPr lang="en-US" sz="2800" b="1" dirty="0">
                <a:latin typeface="Arial" panose="020B0604020202020204" pitchFamily="34" charset="0"/>
              </a:rPr>
              <a:t> (Proprietary)</a:t>
            </a:r>
          </a:p>
        </p:txBody>
      </p:sp>
      <p:sp>
        <p:nvSpPr>
          <p:cNvPr id="2" name="Google Shape;74;p1">
            <a:extLst>
              <a:ext uri="{FF2B5EF4-FFF2-40B4-BE49-F238E27FC236}">
                <a16:creationId xmlns:a16="http://schemas.microsoft.com/office/drawing/2014/main" id="{B0431C06-3F89-D0D6-2C29-32FEA6820497}"/>
              </a:ext>
            </a:extLst>
          </p:cNvPr>
          <p:cNvSpPr/>
          <p:nvPr/>
        </p:nvSpPr>
        <p:spPr>
          <a:xfrm>
            <a:off x="7772400" y="5904404"/>
            <a:ext cx="1625009" cy="23079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dirty="0">
                <a:latin typeface="Arial" panose="020B0604020202020204" pitchFamily="34" charset="0"/>
                <a:ea typeface="Open Sans"/>
                <a:cs typeface="Arial" panose="020B0604020202020204" pitchFamily="34" charset="0"/>
                <a:sym typeface="Open Sans"/>
              </a:rPr>
              <a:t>Images: </a:t>
            </a:r>
            <a:r>
              <a:rPr lang="en-US" sz="900" dirty="0" err="1">
                <a:latin typeface="Arial" panose="020B0604020202020204" pitchFamily="34" charset="0"/>
                <a:ea typeface="Open Sans"/>
                <a:cs typeface="Arial" panose="020B0604020202020204" pitchFamily="34" charset="0"/>
                <a:sym typeface="Open Sans"/>
              </a:rPr>
              <a:t>TrafFix</a:t>
            </a:r>
            <a:endParaRPr sz="900" dirty="0">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3186027799"/>
      </p:ext>
    </p:extLst>
  </p:cSld>
  <p:clrMapOvr>
    <a:masterClrMapping/>
  </p:clrMapOvr>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0594" name="Picture 4" descr="Barrel Array diagram showing weights of sand getting heavier (from 200 to 2100) as  they get closer to the feature needing protection from Florida DOT standards"/>
          <p:cNvPicPr>
            <a:picLocks noChangeAspect="1" noChangeArrowheads="1"/>
          </p:cNvPicPr>
          <p:nvPr/>
        </p:nvPicPr>
        <p:blipFill>
          <a:blip r:embed="rId3" cstate="print"/>
          <a:srcRect/>
          <a:stretch>
            <a:fillRect/>
          </a:stretch>
        </p:blipFill>
        <p:spPr bwMode="auto">
          <a:xfrm>
            <a:off x="309563" y="1137558"/>
            <a:ext cx="8453437" cy="4343400"/>
          </a:xfrm>
          <a:prstGeom prst="rect">
            <a:avLst/>
          </a:prstGeom>
          <a:noFill/>
          <a:ln w="9525">
            <a:solidFill>
              <a:srgbClr val="C00000"/>
            </a:solidFill>
            <a:miter lim="800000"/>
            <a:headEnd/>
            <a:tailEnd/>
          </a:ln>
        </p:spPr>
      </p:pic>
      <p:sp>
        <p:nvSpPr>
          <p:cNvPr id="4" name="Rectangle 2"/>
          <p:cNvSpPr txBox="1">
            <a:spLocks noChangeArrowheads="1"/>
          </p:cNvSpPr>
          <p:nvPr/>
        </p:nvSpPr>
        <p:spPr>
          <a:xfrm>
            <a:off x="381000" y="0"/>
            <a:ext cx="8382000" cy="1137558"/>
          </a:xfrm>
          <a:prstGeom prst="rect">
            <a:avLst/>
          </a:prstGeom>
        </p:spPr>
        <p:txBody>
          <a:bodyPr anchor="ctr"/>
          <a:lstStyle/>
          <a:p>
            <a:pPr>
              <a:defRPr/>
            </a:pPr>
            <a:r>
              <a:rPr lang="en-US" sz="3600" b="1" kern="0" dirty="0">
                <a:solidFill>
                  <a:srgbClr val="00ACA1"/>
                </a:solidFill>
                <a:latin typeface="Arial" panose="020B0604020202020204" pitchFamily="34" charset="0"/>
                <a:ea typeface="+mj-ea"/>
                <a:cs typeface="+mj-cs"/>
              </a:rPr>
              <a:t>Example of Barrel Array</a:t>
            </a:r>
          </a:p>
        </p:txBody>
      </p:sp>
      <p:sp>
        <p:nvSpPr>
          <p:cNvPr id="2" name="Google Shape;74;p1">
            <a:extLst>
              <a:ext uri="{FF2B5EF4-FFF2-40B4-BE49-F238E27FC236}">
                <a16:creationId xmlns:a16="http://schemas.microsoft.com/office/drawing/2014/main" id="{B5325EDE-3048-5083-7423-2E1E4C2E1A21}"/>
              </a:ext>
            </a:extLst>
          </p:cNvPr>
          <p:cNvSpPr/>
          <p:nvPr/>
        </p:nvSpPr>
        <p:spPr>
          <a:xfrm>
            <a:off x="7772400" y="5605046"/>
            <a:ext cx="1625009" cy="23079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dirty="0">
                <a:latin typeface="Arial" panose="020B0604020202020204" pitchFamily="34" charset="0"/>
                <a:ea typeface="Open Sans"/>
                <a:cs typeface="Arial" panose="020B0604020202020204" pitchFamily="34" charset="0"/>
                <a:sym typeface="Open Sans"/>
              </a:rPr>
              <a:t>Image: Florida DOT</a:t>
            </a:r>
            <a:endParaRPr sz="900" dirty="0">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1450239687"/>
      </p:ext>
    </p:extLst>
  </p:cSld>
  <p:clrMapOvr>
    <a:masterClrMapping/>
  </p:clrMapOvr>
  <p:transition spd="slow"/>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a:xfrm>
            <a:off x="4153546" y="0"/>
            <a:ext cx="4990454" cy="1447800"/>
          </a:xfrm>
          <a:prstGeom prst="rect">
            <a:avLst/>
          </a:prstGeom>
        </p:spPr>
        <p:txBody>
          <a:bodyPr anchor="ctr"/>
          <a:lstStyle/>
          <a:p>
            <a:pPr>
              <a:defRPr/>
            </a:pPr>
            <a:r>
              <a:rPr lang="en-US" sz="3600" b="1" kern="0" dirty="0">
                <a:solidFill>
                  <a:srgbClr val="00ACA1"/>
                </a:solidFill>
                <a:latin typeface="Arial" panose="020B0604020202020204" pitchFamily="34" charset="0"/>
                <a:ea typeface="+mj-ea"/>
                <a:cs typeface="+mj-cs"/>
              </a:rPr>
              <a:t>Examples of</a:t>
            </a:r>
          </a:p>
          <a:p>
            <a:pPr>
              <a:defRPr/>
            </a:pPr>
            <a:r>
              <a:rPr lang="en-US" sz="3600" b="1" kern="0" dirty="0">
                <a:solidFill>
                  <a:srgbClr val="00ACA1"/>
                </a:solidFill>
                <a:latin typeface="Arial" panose="020B0604020202020204" pitchFamily="34" charset="0"/>
                <a:ea typeface="+mj-ea"/>
                <a:cs typeface="+mj-cs"/>
              </a:rPr>
              <a:t>Barrel Arrays</a:t>
            </a:r>
          </a:p>
        </p:txBody>
      </p:sp>
      <p:pic>
        <p:nvPicPr>
          <p:cNvPr id="114690" name="Picture 2" descr="Barrels of Sand with open tops at end of barrier section"/>
          <p:cNvPicPr>
            <a:picLocks noChangeAspect="1" noChangeArrowheads="1"/>
          </p:cNvPicPr>
          <p:nvPr/>
        </p:nvPicPr>
        <p:blipFill>
          <a:blip r:embed="rId3" cstate="print"/>
          <a:srcRect/>
          <a:stretch>
            <a:fillRect/>
          </a:stretch>
        </p:blipFill>
        <p:spPr bwMode="auto">
          <a:xfrm>
            <a:off x="0" y="0"/>
            <a:ext cx="3347884" cy="5932218"/>
          </a:xfrm>
          <a:prstGeom prst="rect">
            <a:avLst/>
          </a:prstGeom>
          <a:noFill/>
        </p:spPr>
      </p:pic>
      <p:pic>
        <p:nvPicPr>
          <p:cNvPr id="48132" name="Picture 4" descr="Example of Barrel Arrays showing weight ranges by barrel for speeds of 40 miles per hour or less, 45, and 50 miles per hour with more barrels for higher speed applications"/>
          <p:cNvPicPr>
            <a:picLocks noChangeAspect="1" noChangeArrowheads="1"/>
          </p:cNvPicPr>
          <p:nvPr/>
        </p:nvPicPr>
        <p:blipFill>
          <a:blip r:embed="rId4" cstate="print"/>
          <a:srcRect/>
          <a:stretch>
            <a:fillRect/>
          </a:stretch>
        </p:blipFill>
        <p:spPr bwMode="auto">
          <a:xfrm>
            <a:off x="4033157" y="1752601"/>
            <a:ext cx="4958443" cy="4133439"/>
          </a:xfrm>
          <a:prstGeom prst="rect">
            <a:avLst/>
          </a:prstGeom>
          <a:noFill/>
          <a:ln w="9525">
            <a:noFill/>
            <a:miter lim="800000"/>
            <a:headEnd/>
            <a:tailEnd/>
          </a:ln>
        </p:spPr>
      </p:pic>
      <p:sp>
        <p:nvSpPr>
          <p:cNvPr id="6" name="Google Shape;74;p1">
            <a:extLst>
              <a:ext uri="{FF2B5EF4-FFF2-40B4-BE49-F238E27FC236}">
                <a16:creationId xmlns:a16="http://schemas.microsoft.com/office/drawing/2014/main" id="{12498D28-C9B8-D139-CCA9-829EB4782269}"/>
              </a:ext>
            </a:extLst>
          </p:cNvPr>
          <p:cNvSpPr/>
          <p:nvPr/>
        </p:nvSpPr>
        <p:spPr>
          <a:xfrm>
            <a:off x="7620000" y="5886040"/>
            <a:ext cx="1625009" cy="23079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dirty="0">
                <a:latin typeface="Arial" panose="020B0604020202020204" pitchFamily="34" charset="0"/>
                <a:ea typeface="Open Sans"/>
                <a:cs typeface="Arial" panose="020B0604020202020204" pitchFamily="34" charset="0"/>
                <a:sym typeface="Open Sans"/>
              </a:rPr>
              <a:t>Images: New Mexico DOT</a:t>
            </a:r>
            <a:endParaRPr sz="900" dirty="0">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2698610382"/>
      </p:ext>
    </p:extLst>
  </p:cSld>
  <p:clrMapOvr>
    <a:masterClrMapping/>
  </p:clrMapOvr>
</p:sld>
</file>

<file path=ppt/slides/slide2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2"/>
          <p:cNvSpPr>
            <a:spLocks noGrp="1" noChangeArrowheads="1"/>
          </p:cNvSpPr>
          <p:nvPr>
            <p:ph type="title" idx="4294967295"/>
          </p:nvPr>
        </p:nvSpPr>
        <p:spPr bwMode="auto">
          <a:xfrm>
            <a:off x="232474" y="182563"/>
            <a:ext cx="8911525" cy="701675"/>
          </a:xfrm>
          <a:prstGeom prst="rect">
            <a:avLst/>
          </a:prstGeom>
          <a:noFill/>
          <a:ln>
            <a:miter lim="800000"/>
            <a:headEnd/>
            <a:tailEnd/>
          </a:ln>
        </p:spPr>
        <p:txBody>
          <a:bodyPr>
            <a:normAutofit/>
          </a:bodyPr>
          <a:lstStyle/>
          <a:p>
            <a:pPr eaLnBrk="1" hangingPunct="1"/>
            <a:r>
              <a:rPr lang="en-US" dirty="0"/>
              <a:t>Example of Sand Placement</a:t>
            </a:r>
          </a:p>
        </p:txBody>
      </p:sp>
      <p:grpSp>
        <p:nvGrpSpPr>
          <p:cNvPr id="2" name="Group 3" descr="Wrong example of Sand Placement with no spacers and arrow showing how vehicle could ramp up the devices"/>
          <p:cNvGrpSpPr>
            <a:grpSpLocks/>
          </p:cNvGrpSpPr>
          <p:nvPr/>
        </p:nvGrpSpPr>
        <p:grpSpPr bwMode="auto">
          <a:xfrm>
            <a:off x="1371600" y="1124922"/>
            <a:ext cx="7620000" cy="1981200"/>
            <a:chOff x="864" y="816"/>
            <a:chExt cx="4800" cy="1248"/>
          </a:xfrm>
        </p:grpSpPr>
        <p:sp>
          <p:nvSpPr>
            <p:cNvPr id="112690" name="Rectangle 4"/>
            <p:cNvSpPr>
              <a:spLocks noChangeArrowheads="1"/>
            </p:cNvSpPr>
            <p:nvPr/>
          </p:nvSpPr>
          <p:spPr bwMode="auto">
            <a:xfrm>
              <a:off x="864" y="1968"/>
              <a:ext cx="4800" cy="96"/>
            </a:xfrm>
            <a:prstGeom prst="rect">
              <a:avLst/>
            </a:prstGeom>
            <a:solidFill>
              <a:schemeClr val="tx2"/>
            </a:solidFill>
            <a:ln w="9525">
              <a:solidFill>
                <a:schemeClr val="tx2"/>
              </a:solidFill>
              <a:miter lim="800000"/>
              <a:headEnd/>
              <a:tailEnd/>
            </a:ln>
          </p:spPr>
          <p:txBody>
            <a:bodyPr wrap="none" anchor="ctr"/>
            <a:lstStyle/>
            <a:p>
              <a:endParaRPr lang="en-US" dirty="0">
                <a:latin typeface="Arial" panose="020B0604020202020204" pitchFamily="34" charset="0"/>
              </a:endParaRPr>
            </a:p>
          </p:txBody>
        </p:sp>
        <p:sp>
          <p:nvSpPr>
            <p:cNvPr id="112691" name="Rectangle 5" descr="Stationery"/>
            <p:cNvSpPr>
              <a:spLocks noChangeArrowheads="1"/>
            </p:cNvSpPr>
            <p:nvPr/>
          </p:nvSpPr>
          <p:spPr bwMode="auto">
            <a:xfrm>
              <a:off x="912" y="1776"/>
              <a:ext cx="768" cy="192"/>
            </a:xfrm>
            <a:prstGeom prst="rect">
              <a:avLst/>
            </a:prstGeom>
            <a:blipFill dpi="0" rotWithShape="1">
              <a:blip r:embed="rId3" cstate="print"/>
              <a:srcRect/>
              <a:tile tx="0" ty="0" sx="100000" sy="100000" flip="none" algn="tl"/>
            </a:blipFill>
            <a:ln w="9525">
              <a:solidFill>
                <a:schemeClr val="tx1"/>
              </a:solidFill>
              <a:miter lim="800000"/>
              <a:headEnd/>
              <a:tailEnd/>
            </a:ln>
          </p:spPr>
          <p:txBody>
            <a:bodyPr wrap="none" anchor="ctr"/>
            <a:lstStyle/>
            <a:p>
              <a:endParaRPr lang="en-US" dirty="0">
                <a:latin typeface="Arial" panose="020B0604020202020204" pitchFamily="34" charset="0"/>
              </a:endParaRPr>
            </a:p>
          </p:txBody>
        </p:sp>
        <p:sp>
          <p:nvSpPr>
            <p:cNvPr id="112692" name="Rectangle 6"/>
            <p:cNvSpPr>
              <a:spLocks noChangeArrowheads="1"/>
            </p:cNvSpPr>
            <p:nvPr/>
          </p:nvSpPr>
          <p:spPr bwMode="auto">
            <a:xfrm>
              <a:off x="912" y="1584"/>
              <a:ext cx="768" cy="192"/>
            </a:xfrm>
            <a:prstGeom prst="rect">
              <a:avLst/>
            </a:prstGeom>
            <a:solidFill>
              <a:schemeClr val="bg1"/>
            </a:solidFill>
            <a:ln w="9525">
              <a:solidFill>
                <a:schemeClr val="tx1"/>
              </a:solidFill>
              <a:miter lim="800000"/>
              <a:headEnd/>
              <a:tailEnd/>
            </a:ln>
          </p:spPr>
          <p:txBody>
            <a:bodyPr wrap="none" anchor="ctr"/>
            <a:lstStyle/>
            <a:p>
              <a:endParaRPr lang="en-US" dirty="0">
                <a:latin typeface="Arial" panose="020B0604020202020204" pitchFamily="34" charset="0"/>
              </a:endParaRPr>
            </a:p>
          </p:txBody>
        </p:sp>
        <p:sp>
          <p:nvSpPr>
            <p:cNvPr id="112693" name="Rectangle 7"/>
            <p:cNvSpPr>
              <a:spLocks noChangeArrowheads="1"/>
            </p:cNvSpPr>
            <p:nvPr/>
          </p:nvSpPr>
          <p:spPr bwMode="auto">
            <a:xfrm>
              <a:off x="912" y="1392"/>
              <a:ext cx="768" cy="192"/>
            </a:xfrm>
            <a:prstGeom prst="rect">
              <a:avLst/>
            </a:prstGeom>
            <a:solidFill>
              <a:schemeClr val="bg1"/>
            </a:solidFill>
            <a:ln w="9525">
              <a:solidFill>
                <a:schemeClr val="tx1"/>
              </a:solidFill>
              <a:miter lim="800000"/>
              <a:headEnd/>
              <a:tailEnd/>
            </a:ln>
          </p:spPr>
          <p:txBody>
            <a:bodyPr wrap="none" anchor="ctr"/>
            <a:lstStyle/>
            <a:p>
              <a:endParaRPr lang="en-US" dirty="0">
                <a:latin typeface="Arial" panose="020B0604020202020204" pitchFamily="34" charset="0"/>
              </a:endParaRPr>
            </a:p>
          </p:txBody>
        </p:sp>
        <p:sp>
          <p:nvSpPr>
            <p:cNvPr id="112694" name="Rectangle 8"/>
            <p:cNvSpPr>
              <a:spLocks noChangeArrowheads="1"/>
            </p:cNvSpPr>
            <p:nvPr/>
          </p:nvSpPr>
          <p:spPr bwMode="auto">
            <a:xfrm>
              <a:off x="912" y="1200"/>
              <a:ext cx="768" cy="192"/>
            </a:xfrm>
            <a:prstGeom prst="rect">
              <a:avLst/>
            </a:prstGeom>
            <a:solidFill>
              <a:schemeClr val="bg1"/>
            </a:solidFill>
            <a:ln w="9525">
              <a:solidFill>
                <a:schemeClr val="tx1"/>
              </a:solidFill>
              <a:miter lim="800000"/>
              <a:headEnd/>
              <a:tailEnd/>
            </a:ln>
          </p:spPr>
          <p:txBody>
            <a:bodyPr wrap="none" anchor="ctr"/>
            <a:lstStyle/>
            <a:p>
              <a:endParaRPr lang="en-US" dirty="0">
                <a:latin typeface="Arial" panose="020B0604020202020204" pitchFamily="34" charset="0"/>
              </a:endParaRPr>
            </a:p>
          </p:txBody>
        </p:sp>
        <p:sp>
          <p:nvSpPr>
            <p:cNvPr id="112695" name="Rectangle 9"/>
            <p:cNvSpPr>
              <a:spLocks noChangeArrowheads="1"/>
            </p:cNvSpPr>
            <p:nvPr/>
          </p:nvSpPr>
          <p:spPr bwMode="auto">
            <a:xfrm>
              <a:off x="912" y="1008"/>
              <a:ext cx="768" cy="192"/>
            </a:xfrm>
            <a:prstGeom prst="rect">
              <a:avLst/>
            </a:prstGeom>
            <a:solidFill>
              <a:schemeClr val="bg1"/>
            </a:solidFill>
            <a:ln w="9525">
              <a:solidFill>
                <a:schemeClr val="tx1"/>
              </a:solidFill>
              <a:miter lim="800000"/>
              <a:headEnd/>
              <a:tailEnd/>
            </a:ln>
          </p:spPr>
          <p:txBody>
            <a:bodyPr wrap="none" anchor="ctr"/>
            <a:lstStyle/>
            <a:p>
              <a:endParaRPr lang="en-US" dirty="0">
                <a:latin typeface="Arial" panose="020B0604020202020204" pitchFamily="34" charset="0"/>
              </a:endParaRPr>
            </a:p>
          </p:txBody>
        </p:sp>
        <p:sp>
          <p:nvSpPr>
            <p:cNvPr id="112696" name="Rectangle 10"/>
            <p:cNvSpPr>
              <a:spLocks noChangeArrowheads="1"/>
            </p:cNvSpPr>
            <p:nvPr/>
          </p:nvSpPr>
          <p:spPr bwMode="auto">
            <a:xfrm>
              <a:off x="912" y="816"/>
              <a:ext cx="768" cy="192"/>
            </a:xfrm>
            <a:prstGeom prst="rect">
              <a:avLst/>
            </a:prstGeom>
            <a:solidFill>
              <a:schemeClr val="bg1"/>
            </a:solidFill>
            <a:ln w="9525">
              <a:solidFill>
                <a:schemeClr val="tx1"/>
              </a:solidFill>
              <a:miter lim="800000"/>
              <a:headEnd/>
              <a:tailEnd/>
            </a:ln>
          </p:spPr>
          <p:txBody>
            <a:bodyPr wrap="none" anchor="ctr"/>
            <a:lstStyle/>
            <a:p>
              <a:endParaRPr lang="en-US" dirty="0">
                <a:latin typeface="Arial" panose="020B0604020202020204" pitchFamily="34" charset="0"/>
              </a:endParaRPr>
            </a:p>
          </p:txBody>
        </p:sp>
        <p:sp>
          <p:nvSpPr>
            <p:cNvPr id="112697" name="Rectangle 11" descr="Stationery"/>
            <p:cNvSpPr>
              <a:spLocks noChangeArrowheads="1"/>
            </p:cNvSpPr>
            <p:nvPr/>
          </p:nvSpPr>
          <p:spPr bwMode="auto">
            <a:xfrm>
              <a:off x="1680" y="1776"/>
              <a:ext cx="768" cy="192"/>
            </a:xfrm>
            <a:prstGeom prst="rect">
              <a:avLst/>
            </a:prstGeom>
            <a:blipFill dpi="0" rotWithShape="1">
              <a:blip r:embed="rId3" cstate="print"/>
              <a:srcRect/>
              <a:tile tx="0" ty="0" sx="100000" sy="100000" flip="none" algn="tl"/>
            </a:blipFill>
            <a:ln w="9525">
              <a:solidFill>
                <a:schemeClr val="tx1"/>
              </a:solidFill>
              <a:miter lim="800000"/>
              <a:headEnd/>
              <a:tailEnd/>
            </a:ln>
          </p:spPr>
          <p:txBody>
            <a:bodyPr wrap="none" anchor="ctr"/>
            <a:lstStyle/>
            <a:p>
              <a:endParaRPr lang="en-US" dirty="0">
                <a:latin typeface="Arial" panose="020B0604020202020204" pitchFamily="34" charset="0"/>
              </a:endParaRPr>
            </a:p>
          </p:txBody>
        </p:sp>
        <p:sp>
          <p:nvSpPr>
            <p:cNvPr id="112698" name="Rectangle 12" descr="Stationery"/>
            <p:cNvSpPr>
              <a:spLocks noChangeArrowheads="1"/>
            </p:cNvSpPr>
            <p:nvPr/>
          </p:nvSpPr>
          <p:spPr bwMode="auto">
            <a:xfrm>
              <a:off x="1680" y="1584"/>
              <a:ext cx="768" cy="192"/>
            </a:xfrm>
            <a:prstGeom prst="rect">
              <a:avLst/>
            </a:prstGeom>
            <a:blipFill dpi="0" rotWithShape="1">
              <a:blip r:embed="rId3" cstate="print"/>
              <a:srcRect/>
              <a:tile tx="0" ty="0" sx="100000" sy="100000" flip="none" algn="tl"/>
            </a:blipFill>
            <a:ln w="9525">
              <a:solidFill>
                <a:schemeClr val="tx1"/>
              </a:solidFill>
              <a:miter lim="800000"/>
              <a:headEnd/>
              <a:tailEnd/>
            </a:ln>
          </p:spPr>
          <p:txBody>
            <a:bodyPr wrap="none" anchor="ctr"/>
            <a:lstStyle/>
            <a:p>
              <a:endParaRPr lang="en-US" dirty="0">
                <a:latin typeface="Arial" panose="020B0604020202020204" pitchFamily="34" charset="0"/>
              </a:endParaRPr>
            </a:p>
          </p:txBody>
        </p:sp>
        <p:sp>
          <p:nvSpPr>
            <p:cNvPr id="112699" name="Rectangle 13"/>
            <p:cNvSpPr>
              <a:spLocks noChangeArrowheads="1"/>
            </p:cNvSpPr>
            <p:nvPr/>
          </p:nvSpPr>
          <p:spPr bwMode="auto">
            <a:xfrm>
              <a:off x="1680" y="1392"/>
              <a:ext cx="768" cy="192"/>
            </a:xfrm>
            <a:prstGeom prst="rect">
              <a:avLst/>
            </a:prstGeom>
            <a:solidFill>
              <a:schemeClr val="bg1"/>
            </a:solidFill>
            <a:ln w="9525">
              <a:solidFill>
                <a:schemeClr val="tx1"/>
              </a:solidFill>
              <a:miter lim="800000"/>
              <a:headEnd/>
              <a:tailEnd/>
            </a:ln>
          </p:spPr>
          <p:txBody>
            <a:bodyPr wrap="none" anchor="ctr"/>
            <a:lstStyle/>
            <a:p>
              <a:endParaRPr lang="en-US" dirty="0">
                <a:latin typeface="Arial" panose="020B0604020202020204" pitchFamily="34" charset="0"/>
              </a:endParaRPr>
            </a:p>
          </p:txBody>
        </p:sp>
        <p:sp>
          <p:nvSpPr>
            <p:cNvPr id="112700" name="Rectangle 14"/>
            <p:cNvSpPr>
              <a:spLocks noChangeArrowheads="1"/>
            </p:cNvSpPr>
            <p:nvPr/>
          </p:nvSpPr>
          <p:spPr bwMode="auto">
            <a:xfrm>
              <a:off x="1680" y="1200"/>
              <a:ext cx="768" cy="192"/>
            </a:xfrm>
            <a:prstGeom prst="rect">
              <a:avLst/>
            </a:prstGeom>
            <a:solidFill>
              <a:schemeClr val="bg1"/>
            </a:solidFill>
            <a:ln w="9525">
              <a:solidFill>
                <a:schemeClr val="tx1"/>
              </a:solidFill>
              <a:miter lim="800000"/>
              <a:headEnd/>
              <a:tailEnd/>
            </a:ln>
          </p:spPr>
          <p:txBody>
            <a:bodyPr wrap="none" anchor="ctr"/>
            <a:lstStyle/>
            <a:p>
              <a:endParaRPr lang="en-US" dirty="0">
                <a:latin typeface="Arial" panose="020B0604020202020204" pitchFamily="34" charset="0"/>
              </a:endParaRPr>
            </a:p>
          </p:txBody>
        </p:sp>
        <p:sp>
          <p:nvSpPr>
            <p:cNvPr id="112701" name="Rectangle 15"/>
            <p:cNvSpPr>
              <a:spLocks noChangeArrowheads="1"/>
            </p:cNvSpPr>
            <p:nvPr/>
          </p:nvSpPr>
          <p:spPr bwMode="auto">
            <a:xfrm>
              <a:off x="1680" y="1008"/>
              <a:ext cx="768" cy="192"/>
            </a:xfrm>
            <a:prstGeom prst="rect">
              <a:avLst/>
            </a:prstGeom>
            <a:solidFill>
              <a:schemeClr val="bg1"/>
            </a:solidFill>
            <a:ln w="9525">
              <a:solidFill>
                <a:schemeClr val="tx1"/>
              </a:solidFill>
              <a:miter lim="800000"/>
              <a:headEnd/>
              <a:tailEnd/>
            </a:ln>
          </p:spPr>
          <p:txBody>
            <a:bodyPr wrap="none" anchor="ctr"/>
            <a:lstStyle/>
            <a:p>
              <a:endParaRPr lang="en-US" dirty="0">
                <a:latin typeface="Arial" panose="020B0604020202020204" pitchFamily="34" charset="0"/>
              </a:endParaRPr>
            </a:p>
          </p:txBody>
        </p:sp>
        <p:sp>
          <p:nvSpPr>
            <p:cNvPr id="112702" name="Rectangle 16"/>
            <p:cNvSpPr>
              <a:spLocks noChangeArrowheads="1"/>
            </p:cNvSpPr>
            <p:nvPr/>
          </p:nvSpPr>
          <p:spPr bwMode="auto">
            <a:xfrm>
              <a:off x="1680" y="816"/>
              <a:ext cx="768" cy="192"/>
            </a:xfrm>
            <a:prstGeom prst="rect">
              <a:avLst/>
            </a:prstGeom>
            <a:solidFill>
              <a:schemeClr val="bg1"/>
            </a:solidFill>
            <a:ln w="9525">
              <a:solidFill>
                <a:schemeClr val="tx1"/>
              </a:solidFill>
              <a:miter lim="800000"/>
              <a:headEnd/>
              <a:tailEnd/>
            </a:ln>
          </p:spPr>
          <p:txBody>
            <a:bodyPr wrap="none" anchor="ctr"/>
            <a:lstStyle/>
            <a:p>
              <a:endParaRPr lang="en-US" dirty="0">
                <a:latin typeface="Arial" panose="020B0604020202020204" pitchFamily="34" charset="0"/>
              </a:endParaRPr>
            </a:p>
          </p:txBody>
        </p:sp>
        <p:sp>
          <p:nvSpPr>
            <p:cNvPr id="112703" name="Rectangle 17" descr="Stationery"/>
            <p:cNvSpPr>
              <a:spLocks noChangeArrowheads="1"/>
            </p:cNvSpPr>
            <p:nvPr/>
          </p:nvSpPr>
          <p:spPr bwMode="auto">
            <a:xfrm>
              <a:off x="2448" y="1776"/>
              <a:ext cx="768" cy="192"/>
            </a:xfrm>
            <a:prstGeom prst="rect">
              <a:avLst/>
            </a:prstGeom>
            <a:blipFill dpi="0" rotWithShape="1">
              <a:blip r:embed="rId3" cstate="print"/>
              <a:srcRect/>
              <a:tile tx="0" ty="0" sx="100000" sy="100000" flip="none" algn="tl"/>
            </a:blipFill>
            <a:ln w="9525">
              <a:solidFill>
                <a:schemeClr val="tx1"/>
              </a:solidFill>
              <a:miter lim="800000"/>
              <a:headEnd/>
              <a:tailEnd/>
            </a:ln>
          </p:spPr>
          <p:txBody>
            <a:bodyPr wrap="none" anchor="ctr"/>
            <a:lstStyle/>
            <a:p>
              <a:endParaRPr lang="en-US" dirty="0">
                <a:latin typeface="Arial" panose="020B0604020202020204" pitchFamily="34" charset="0"/>
              </a:endParaRPr>
            </a:p>
          </p:txBody>
        </p:sp>
        <p:sp>
          <p:nvSpPr>
            <p:cNvPr id="112704" name="Rectangle 18" descr="Stationery"/>
            <p:cNvSpPr>
              <a:spLocks noChangeArrowheads="1"/>
            </p:cNvSpPr>
            <p:nvPr/>
          </p:nvSpPr>
          <p:spPr bwMode="auto">
            <a:xfrm>
              <a:off x="2448" y="1584"/>
              <a:ext cx="768" cy="192"/>
            </a:xfrm>
            <a:prstGeom prst="rect">
              <a:avLst/>
            </a:prstGeom>
            <a:blipFill dpi="0" rotWithShape="1">
              <a:blip r:embed="rId3" cstate="print"/>
              <a:srcRect/>
              <a:tile tx="0" ty="0" sx="100000" sy="100000" flip="none" algn="tl"/>
            </a:blipFill>
            <a:ln w="9525">
              <a:solidFill>
                <a:schemeClr val="tx1"/>
              </a:solidFill>
              <a:miter lim="800000"/>
              <a:headEnd/>
              <a:tailEnd/>
            </a:ln>
          </p:spPr>
          <p:txBody>
            <a:bodyPr wrap="none" anchor="ctr"/>
            <a:lstStyle/>
            <a:p>
              <a:endParaRPr lang="en-US" dirty="0">
                <a:latin typeface="Arial" panose="020B0604020202020204" pitchFamily="34" charset="0"/>
              </a:endParaRPr>
            </a:p>
          </p:txBody>
        </p:sp>
        <p:sp>
          <p:nvSpPr>
            <p:cNvPr id="112705" name="Rectangle 19" descr="Stationery"/>
            <p:cNvSpPr>
              <a:spLocks noChangeArrowheads="1"/>
            </p:cNvSpPr>
            <p:nvPr/>
          </p:nvSpPr>
          <p:spPr bwMode="auto">
            <a:xfrm>
              <a:off x="2448" y="1392"/>
              <a:ext cx="768" cy="192"/>
            </a:xfrm>
            <a:prstGeom prst="rect">
              <a:avLst/>
            </a:prstGeom>
            <a:blipFill dpi="0" rotWithShape="1">
              <a:blip r:embed="rId3" cstate="print"/>
              <a:srcRect/>
              <a:tile tx="0" ty="0" sx="100000" sy="100000" flip="none" algn="tl"/>
            </a:blipFill>
            <a:ln w="9525">
              <a:solidFill>
                <a:schemeClr val="tx1"/>
              </a:solidFill>
              <a:miter lim="800000"/>
              <a:headEnd/>
              <a:tailEnd/>
            </a:ln>
          </p:spPr>
          <p:txBody>
            <a:bodyPr wrap="none" anchor="ctr"/>
            <a:lstStyle/>
            <a:p>
              <a:endParaRPr lang="en-US" dirty="0">
                <a:latin typeface="Arial" panose="020B0604020202020204" pitchFamily="34" charset="0"/>
              </a:endParaRPr>
            </a:p>
          </p:txBody>
        </p:sp>
        <p:sp>
          <p:nvSpPr>
            <p:cNvPr id="112706" name="Rectangle 20"/>
            <p:cNvSpPr>
              <a:spLocks noChangeArrowheads="1"/>
            </p:cNvSpPr>
            <p:nvPr/>
          </p:nvSpPr>
          <p:spPr bwMode="auto">
            <a:xfrm>
              <a:off x="2448" y="1200"/>
              <a:ext cx="768" cy="192"/>
            </a:xfrm>
            <a:prstGeom prst="rect">
              <a:avLst/>
            </a:prstGeom>
            <a:solidFill>
              <a:schemeClr val="bg1"/>
            </a:solidFill>
            <a:ln w="9525">
              <a:solidFill>
                <a:schemeClr val="tx1"/>
              </a:solidFill>
              <a:miter lim="800000"/>
              <a:headEnd/>
              <a:tailEnd/>
            </a:ln>
          </p:spPr>
          <p:txBody>
            <a:bodyPr wrap="none" anchor="ctr"/>
            <a:lstStyle/>
            <a:p>
              <a:endParaRPr lang="en-US" dirty="0">
                <a:latin typeface="Arial" panose="020B0604020202020204" pitchFamily="34" charset="0"/>
              </a:endParaRPr>
            </a:p>
          </p:txBody>
        </p:sp>
        <p:sp>
          <p:nvSpPr>
            <p:cNvPr id="112707" name="Rectangle 21"/>
            <p:cNvSpPr>
              <a:spLocks noChangeArrowheads="1"/>
            </p:cNvSpPr>
            <p:nvPr/>
          </p:nvSpPr>
          <p:spPr bwMode="auto">
            <a:xfrm>
              <a:off x="2448" y="1008"/>
              <a:ext cx="768" cy="192"/>
            </a:xfrm>
            <a:prstGeom prst="rect">
              <a:avLst/>
            </a:prstGeom>
            <a:solidFill>
              <a:schemeClr val="bg1"/>
            </a:solidFill>
            <a:ln w="9525">
              <a:solidFill>
                <a:schemeClr val="tx1"/>
              </a:solidFill>
              <a:miter lim="800000"/>
              <a:headEnd/>
              <a:tailEnd/>
            </a:ln>
          </p:spPr>
          <p:txBody>
            <a:bodyPr wrap="none" anchor="ctr"/>
            <a:lstStyle/>
            <a:p>
              <a:endParaRPr lang="en-US" dirty="0">
                <a:latin typeface="Arial" panose="020B0604020202020204" pitchFamily="34" charset="0"/>
              </a:endParaRPr>
            </a:p>
          </p:txBody>
        </p:sp>
        <p:sp>
          <p:nvSpPr>
            <p:cNvPr id="112708" name="Rectangle 22"/>
            <p:cNvSpPr>
              <a:spLocks noChangeArrowheads="1"/>
            </p:cNvSpPr>
            <p:nvPr/>
          </p:nvSpPr>
          <p:spPr bwMode="auto">
            <a:xfrm>
              <a:off x="2448" y="816"/>
              <a:ext cx="768" cy="192"/>
            </a:xfrm>
            <a:prstGeom prst="rect">
              <a:avLst/>
            </a:prstGeom>
            <a:solidFill>
              <a:schemeClr val="bg1"/>
            </a:solidFill>
            <a:ln w="9525">
              <a:solidFill>
                <a:schemeClr val="tx1"/>
              </a:solidFill>
              <a:miter lim="800000"/>
              <a:headEnd/>
              <a:tailEnd/>
            </a:ln>
          </p:spPr>
          <p:txBody>
            <a:bodyPr wrap="none" anchor="ctr"/>
            <a:lstStyle/>
            <a:p>
              <a:endParaRPr lang="en-US" dirty="0">
                <a:latin typeface="Arial" panose="020B0604020202020204" pitchFamily="34" charset="0"/>
              </a:endParaRPr>
            </a:p>
          </p:txBody>
        </p:sp>
        <p:sp>
          <p:nvSpPr>
            <p:cNvPr id="112709" name="Rectangle 23" descr="Stationery"/>
            <p:cNvSpPr>
              <a:spLocks noChangeArrowheads="1"/>
            </p:cNvSpPr>
            <p:nvPr/>
          </p:nvSpPr>
          <p:spPr bwMode="auto">
            <a:xfrm>
              <a:off x="3216" y="1776"/>
              <a:ext cx="768" cy="192"/>
            </a:xfrm>
            <a:prstGeom prst="rect">
              <a:avLst/>
            </a:prstGeom>
            <a:blipFill dpi="0" rotWithShape="1">
              <a:blip r:embed="rId3" cstate="print"/>
              <a:srcRect/>
              <a:tile tx="0" ty="0" sx="100000" sy="100000" flip="none" algn="tl"/>
            </a:blipFill>
            <a:ln w="9525">
              <a:solidFill>
                <a:schemeClr val="tx1"/>
              </a:solidFill>
              <a:miter lim="800000"/>
              <a:headEnd/>
              <a:tailEnd/>
            </a:ln>
          </p:spPr>
          <p:txBody>
            <a:bodyPr wrap="none" anchor="ctr"/>
            <a:lstStyle/>
            <a:p>
              <a:endParaRPr lang="en-US" dirty="0">
                <a:latin typeface="Arial" panose="020B0604020202020204" pitchFamily="34" charset="0"/>
              </a:endParaRPr>
            </a:p>
          </p:txBody>
        </p:sp>
        <p:sp>
          <p:nvSpPr>
            <p:cNvPr id="112710" name="Rectangle 24" descr="Stationery"/>
            <p:cNvSpPr>
              <a:spLocks noChangeArrowheads="1"/>
            </p:cNvSpPr>
            <p:nvPr/>
          </p:nvSpPr>
          <p:spPr bwMode="auto">
            <a:xfrm>
              <a:off x="3216" y="1584"/>
              <a:ext cx="768" cy="192"/>
            </a:xfrm>
            <a:prstGeom prst="rect">
              <a:avLst/>
            </a:prstGeom>
            <a:blipFill dpi="0" rotWithShape="1">
              <a:blip r:embed="rId3" cstate="print"/>
              <a:srcRect/>
              <a:tile tx="0" ty="0" sx="100000" sy="100000" flip="none" algn="tl"/>
            </a:blipFill>
            <a:ln w="9525">
              <a:solidFill>
                <a:schemeClr val="tx1"/>
              </a:solidFill>
              <a:miter lim="800000"/>
              <a:headEnd/>
              <a:tailEnd/>
            </a:ln>
          </p:spPr>
          <p:txBody>
            <a:bodyPr wrap="none" anchor="ctr"/>
            <a:lstStyle/>
            <a:p>
              <a:endParaRPr lang="en-US" dirty="0">
                <a:latin typeface="Arial" panose="020B0604020202020204" pitchFamily="34" charset="0"/>
              </a:endParaRPr>
            </a:p>
          </p:txBody>
        </p:sp>
        <p:sp>
          <p:nvSpPr>
            <p:cNvPr id="112711" name="Rectangle 25" descr="Stationery"/>
            <p:cNvSpPr>
              <a:spLocks noChangeArrowheads="1"/>
            </p:cNvSpPr>
            <p:nvPr/>
          </p:nvSpPr>
          <p:spPr bwMode="auto">
            <a:xfrm>
              <a:off x="3216" y="1392"/>
              <a:ext cx="768" cy="192"/>
            </a:xfrm>
            <a:prstGeom prst="rect">
              <a:avLst/>
            </a:prstGeom>
            <a:blipFill dpi="0" rotWithShape="1">
              <a:blip r:embed="rId3" cstate="print"/>
              <a:srcRect/>
              <a:tile tx="0" ty="0" sx="100000" sy="100000" flip="none" algn="tl"/>
            </a:blipFill>
            <a:ln w="9525">
              <a:solidFill>
                <a:schemeClr val="tx1"/>
              </a:solidFill>
              <a:miter lim="800000"/>
              <a:headEnd/>
              <a:tailEnd/>
            </a:ln>
          </p:spPr>
          <p:txBody>
            <a:bodyPr wrap="none" anchor="ctr"/>
            <a:lstStyle/>
            <a:p>
              <a:endParaRPr lang="en-US" dirty="0">
                <a:latin typeface="Arial" panose="020B0604020202020204" pitchFamily="34" charset="0"/>
              </a:endParaRPr>
            </a:p>
          </p:txBody>
        </p:sp>
        <p:sp>
          <p:nvSpPr>
            <p:cNvPr id="112712" name="Rectangle 26" descr="Stationery"/>
            <p:cNvSpPr>
              <a:spLocks noChangeArrowheads="1"/>
            </p:cNvSpPr>
            <p:nvPr/>
          </p:nvSpPr>
          <p:spPr bwMode="auto">
            <a:xfrm>
              <a:off x="3216" y="1200"/>
              <a:ext cx="768" cy="192"/>
            </a:xfrm>
            <a:prstGeom prst="rect">
              <a:avLst/>
            </a:prstGeom>
            <a:blipFill dpi="0" rotWithShape="1">
              <a:blip r:embed="rId3" cstate="print"/>
              <a:srcRect/>
              <a:tile tx="0" ty="0" sx="100000" sy="100000" flip="none" algn="tl"/>
            </a:blipFill>
            <a:ln w="9525">
              <a:solidFill>
                <a:schemeClr val="tx1"/>
              </a:solidFill>
              <a:miter lim="800000"/>
              <a:headEnd/>
              <a:tailEnd/>
            </a:ln>
          </p:spPr>
          <p:txBody>
            <a:bodyPr wrap="none" anchor="ctr"/>
            <a:lstStyle/>
            <a:p>
              <a:endParaRPr lang="en-US" dirty="0">
                <a:latin typeface="Arial" panose="020B0604020202020204" pitchFamily="34" charset="0"/>
              </a:endParaRPr>
            </a:p>
          </p:txBody>
        </p:sp>
        <p:sp>
          <p:nvSpPr>
            <p:cNvPr id="112713" name="Rectangle 27"/>
            <p:cNvSpPr>
              <a:spLocks noChangeArrowheads="1"/>
            </p:cNvSpPr>
            <p:nvPr/>
          </p:nvSpPr>
          <p:spPr bwMode="auto">
            <a:xfrm>
              <a:off x="3216" y="1008"/>
              <a:ext cx="768" cy="192"/>
            </a:xfrm>
            <a:prstGeom prst="rect">
              <a:avLst/>
            </a:prstGeom>
            <a:solidFill>
              <a:schemeClr val="bg1"/>
            </a:solidFill>
            <a:ln w="9525">
              <a:solidFill>
                <a:schemeClr val="tx1"/>
              </a:solidFill>
              <a:miter lim="800000"/>
              <a:headEnd/>
              <a:tailEnd/>
            </a:ln>
          </p:spPr>
          <p:txBody>
            <a:bodyPr wrap="none" anchor="ctr"/>
            <a:lstStyle/>
            <a:p>
              <a:endParaRPr lang="en-US" dirty="0">
                <a:latin typeface="Arial" panose="020B0604020202020204" pitchFamily="34" charset="0"/>
              </a:endParaRPr>
            </a:p>
          </p:txBody>
        </p:sp>
        <p:sp>
          <p:nvSpPr>
            <p:cNvPr id="112714" name="Rectangle 28"/>
            <p:cNvSpPr>
              <a:spLocks noChangeArrowheads="1"/>
            </p:cNvSpPr>
            <p:nvPr/>
          </p:nvSpPr>
          <p:spPr bwMode="auto">
            <a:xfrm>
              <a:off x="3216" y="816"/>
              <a:ext cx="768" cy="192"/>
            </a:xfrm>
            <a:prstGeom prst="rect">
              <a:avLst/>
            </a:prstGeom>
            <a:solidFill>
              <a:schemeClr val="bg1"/>
            </a:solidFill>
            <a:ln w="9525">
              <a:solidFill>
                <a:schemeClr val="tx1"/>
              </a:solidFill>
              <a:miter lim="800000"/>
              <a:headEnd/>
              <a:tailEnd/>
            </a:ln>
          </p:spPr>
          <p:txBody>
            <a:bodyPr wrap="none" anchor="ctr"/>
            <a:lstStyle/>
            <a:p>
              <a:endParaRPr lang="en-US" dirty="0">
                <a:latin typeface="Arial" panose="020B0604020202020204" pitchFamily="34" charset="0"/>
              </a:endParaRPr>
            </a:p>
          </p:txBody>
        </p:sp>
        <p:sp>
          <p:nvSpPr>
            <p:cNvPr id="112715" name="Rectangle 29" descr="Stationery"/>
            <p:cNvSpPr>
              <a:spLocks noChangeArrowheads="1"/>
            </p:cNvSpPr>
            <p:nvPr/>
          </p:nvSpPr>
          <p:spPr bwMode="auto">
            <a:xfrm>
              <a:off x="3984" y="1776"/>
              <a:ext cx="768" cy="192"/>
            </a:xfrm>
            <a:prstGeom prst="rect">
              <a:avLst/>
            </a:prstGeom>
            <a:blipFill dpi="0" rotWithShape="1">
              <a:blip r:embed="rId3" cstate="print"/>
              <a:srcRect/>
              <a:tile tx="0" ty="0" sx="100000" sy="100000" flip="none" algn="tl"/>
            </a:blipFill>
            <a:ln w="9525">
              <a:solidFill>
                <a:schemeClr val="tx1"/>
              </a:solidFill>
              <a:miter lim="800000"/>
              <a:headEnd/>
              <a:tailEnd/>
            </a:ln>
          </p:spPr>
          <p:txBody>
            <a:bodyPr wrap="none" anchor="ctr"/>
            <a:lstStyle/>
            <a:p>
              <a:endParaRPr lang="en-US" dirty="0">
                <a:latin typeface="Arial" panose="020B0604020202020204" pitchFamily="34" charset="0"/>
              </a:endParaRPr>
            </a:p>
          </p:txBody>
        </p:sp>
        <p:sp>
          <p:nvSpPr>
            <p:cNvPr id="112716" name="Rectangle 30" descr="Stationery"/>
            <p:cNvSpPr>
              <a:spLocks noChangeArrowheads="1"/>
            </p:cNvSpPr>
            <p:nvPr/>
          </p:nvSpPr>
          <p:spPr bwMode="auto">
            <a:xfrm>
              <a:off x="3984" y="1584"/>
              <a:ext cx="768" cy="192"/>
            </a:xfrm>
            <a:prstGeom prst="rect">
              <a:avLst/>
            </a:prstGeom>
            <a:blipFill dpi="0" rotWithShape="1">
              <a:blip r:embed="rId3" cstate="print"/>
              <a:srcRect/>
              <a:tile tx="0" ty="0" sx="100000" sy="100000" flip="none" algn="tl"/>
            </a:blipFill>
            <a:ln w="9525">
              <a:solidFill>
                <a:schemeClr val="tx1"/>
              </a:solidFill>
              <a:miter lim="800000"/>
              <a:headEnd/>
              <a:tailEnd/>
            </a:ln>
          </p:spPr>
          <p:txBody>
            <a:bodyPr wrap="none" anchor="ctr"/>
            <a:lstStyle/>
            <a:p>
              <a:endParaRPr lang="en-US" dirty="0">
                <a:latin typeface="Arial" panose="020B0604020202020204" pitchFamily="34" charset="0"/>
              </a:endParaRPr>
            </a:p>
          </p:txBody>
        </p:sp>
        <p:sp>
          <p:nvSpPr>
            <p:cNvPr id="112717" name="Rectangle 31" descr="Stationery"/>
            <p:cNvSpPr>
              <a:spLocks noChangeArrowheads="1"/>
            </p:cNvSpPr>
            <p:nvPr/>
          </p:nvSpPr>
          <p:spPr bwMode="auto">
            <a:xfrm>
              <a:off x="3984" y="1392"/>
              <a:ext cx="768" cy="192"/>
            </a:xfrm>
            <a:prstGeom prst="rect">
              <a:avLst/>
            </a:prstGeom>
            <a:blipFill dpi="0" rotWithShape="1">
              <a:blip r:embed="rId3" cstate="print"/>
              <a:srcRect/>
              <a:tile tx="0" ty="0" sx="100000" sy="100000" flip="none" algn="tl"/>
            </a:blipFill>
            <a:ln w="9525">
              <a:solidFill>
                <a:schemeClr val="tx1"/>
              </a:solidFill>
              <a:miter lim="800000"/>
              <a:headEnd/>
              <a:tailEnd/>
            </a:ln>
          </p:spPr>
          <p:txBody>
            <a:bodyPr wrap="none" anchor="ctr"/>
            <a:lstStyle/>
            <a:p>
              <a:endParaRPr lang="en-US" dirty="0">
                <a:latin typeface="Arial" panose="020B0604020202020204" pitchFamily="34" charset="0"/>
              </a:endParaRPr>
            </a:p>
          </p:txBody>
        </p:sp>
        <p:sp>
          <p:nvSpPr>
            <p:cNvPr id="112718" name="Rectangle 32" descr="Stationery"/>
            <p:cNvSpPr>
              <a:spLocks noChangeArrowheads="1"/>
            </p:cNvSpPr>
            <p:nvPr/>
          </p:nvSpPr>
          <p:spPr bwMode="auto">
            <a:xfrm>
              <a:off x="3984" y="1200"/>
              <a:ext cx="768" cy="192"/>
            </a:xfrm>
            <a:prstGeom prst="rect">
              <a:avLst/>
            </a:prstGeom>
            <a:blipFill dpi="0" rotWithShape="1">
              <a:blip r:embed="rId3" cstate="print"/>
              <a:srcRect/>
              <a:tile tx="0" ty="0" sx="100000" sy="100000" flip="none" algn="tl"/>
            </a:blipFill>
            <a:ln w="9525">
              <a:solidFill>
                <a:schemeClr val="tx1"/>
              </a:solidFill>
              <a:miter lim="800000"/>
              <a:headEnd/>
              <a:tailEnd/>
            </a:ln>
          </p:spPr>
          <p:txBody>
            <a:bodyPr wrap="none" anchor="ctr"/>
            <a:lstStyle/>
            <a:p>
              <a:endParaRPr lang="en-US" dirty="0">
                <a:latin typeface="Arial" panose="020B0604020202020204" pitchFamily="34" charset="0"/>
              </a:endParaRPr>
            </a:p>
          </p:txBody>
        </p:sp>
        <p:sp>
          <p:nvSpPr>
            <p:cNvPr id="112719" name="Rectangle 33" descr="Stationery"/>
            <p:cNvSpPr>
              <a:spLocks noChangeArrowheads="1"/>
            </p:cNvSpPr>
            <p:nvPr/>
          </p:nvSpPr>
          <p:spPr bwMode="auto">
            <a:xfrm>
              <a:off x="3984" y="1008"/>
              <a:ext cx="768" cy="192"/>
            </a:xfrm>
            <a:prstGeom prst="rect">
              <a:avLst/>
            </a:prstGeom>
            <a:blipFill dpi="0" rotWithShape="1">
              <a:blip r:embed="rId3" cstate="print"/>
              <a:srcRect/>
              <a:tile tx="0" ty="0" sx="100000" sy="100000" flip="none" algn="tl"/>
            </a:blipFill>
            <a:ln w="9525">
              <a:solidFill>
                <a:schemeClr val="tx1"/>
              </a:solidFill>
              <a:miter lim="800000"/>
              <a:headEnd/>
              <a:tailEnd/>
            </a:ln>
          </p:spPr>
          <p:txBody>
            <a:bodyPr wrap="none" anchor="ctr"/>
            <a:lstStyle/>
            <a:p>
              <a:endParaRPr lang="en-US" dirty="0">
                <a:latin typeface="Arial" panose="020B0604020202020204" pitchFamily="34" charset="0"/>
              </a:endParaRPr>
            </a:p>
          </p:txBody>
        </p:sp>
        <p:sp>
          <p:nvSpPr>
            <p:cNvPr id="112720" name="Rectangle 34"/>
            <p:cNvSpPr>
              <a:spLocks noChangeArrowheads="1"/>
            </p:cNvSpPr>
            <p:nvPr/>
          </p:nvSpPr>
          <p:spPr bwMode="auto">
            <a:xfrm>
              <a:off x="3984" y="816"/>
              <a:ext cx="768" cy="192"/>
            </a:xfrm>
            <a:prstGeom prst="rect">
              <a:avLst/>
            </a:prstGeom>
            <a:solidFill>
              <a:schemeClr val="bg1"/>
            </a:solidFill>
            <a:ln w="9525">
              <a:solidFill>
                <a:schemeClr val="tx1"/>
              </a:solidFill>
              <a:miter lim="800000"/>
              <a:headEnd/>
              <a:tailEnd/>
            </a:ln>
          </p:spPr>
          <p:txBody>
            <a:bodyPr wrap="none" anchor="ctr"/>
            <a:lstStyle/>
            <a:p>
              <a:endParaRPr lang="en-US" dirty="0">
                <a:latin typeface="Arial" panose="020B0604020202020204" pitchFamily="34" charset="0"/>
              </a:endParaRPr>
            </a:p>
          </p:txBody>
        </p:sp>
        <p:sp>
          <p:nvSpPr>
            <p:cNvPr id="112721" name="Rectangle 35" descr="Stationery"/>
            <p:cNvSpPr>
              <a:spLocks noChangeArrowheads="1"/>
            </p:cNvSpPr>
            <p:nvPr/>
          </p:nvSpPr>
          <p:spPr bwMode="auto">
            <a:xfrm>
              <a:off x="4752" y="1776"/>
              <a:ext cx="768" cy="192"/>
            </a:xfrm>
            <a:prstGeom prst="rect">
              <a:avLst/>
            </a:prstGeom>
            <a:blipFill dpi="0" rotWithShape="1">
              <a:blip r:embed="rId3" cstate="print"/>
              <a:srcRect/>
              <a:tile tx="0" ty="0" sx="100000" sy="100000" flip="none" algn="tl"/>
            </a:blipFill>
            <a:ln w="9525">
              <a:solidFill>
                <a:schemeClr val="tx1"/>
              </a:solidFill>
              <a:miter lim="800000"/>
              <a:headEnd/>
              <a:tailEnd/>
            </a:ln>
          </p:spPr>
          <p:txBody>
            <a:bodyPr wrap="none" anchor="ctr"/>
            <a:lstStyle/>
            <a:p>
              <a:endParaRPr lang="en-US" dirty="0">
                <a:latin typeface="Arial" panose="020B0604020202020204" pitchFamily="34" charset="0"/>
              </a:endParaRPr>
            </a:p>
          </p:txBody>
        </p:sp>
        <p:sp>
          <p:nvSpPr>
            <p:cNvPr id="112722" name="Rectangle 36" descr="Stationery"/>
            <p:cNvSpPr>
              <a:spLocks noChangeArrowheads="1"/>
            </p:cNvSpPr>
            <p:nvPr/>
          </p:nvSpPr>
          <p:spPr bwMode="auto">
            <a:xfrm>
              <a:off x="4752" y="1584"/>
              <a:ext cx="768" cy="192"/>
            </a:xfrm>
            <a:prstGeom prst="rect">
              <a:avLst/>
            </a:prstGeom>
            <a:blipFill dpi="0" rotWithShape="1">
              <a:blip r:embed="rId3" cstate="print"/>
              <a:srcRect/>
              <a:tile tx="0" ty="0" sx="100000" sy="100000" flip="none" algn="tl"/>
            </a:blipFill>
            <a:ln w="9525">
              <a:solidFill>
                <a:schemeClr val="tx1"/>
              </a:solidFill>
              <a:miter lim="800000"/>
              <a:headEnd/>
              <a:tailEnd/>
            </a:ln>
          </p:spPr>
          <p:txBody>
            <a:bodyPr wrap="none" anchor="ctr"/>
            <a:lstStyle/>
            <a:p>
              <a:endParaRPr lang="en-US" dirty="0">
                <a:latin typeface="Arial" panose="020B0604020202020204" pitchFamily="34" charset="0"/>
              </a:endParaRPr>
            </a:p>
          </p:txBody>
        </p:sp>
        <p:sp>
          <p:nvSpPr>
            <p:cNvPr id="112723" name="Rectangle 37" descr="Stationery"/>
            <p:cNvSpPr>
              <a:spLocks noChangeArrowheads="1"/>
            </p:cNvSpPr>
            <p:nvPr/>
          </p:nvSpPr>
          <p:spPr bwMode="auto">
            <a:xfrm>
              <a:off x="4752" y="1392"/>
              <a:ext cx="768" cy="192"/>
            </a:xfrm>
            <a:prstGeom prst="rect">
              <a:avLst/>
            </a:prstGeom>
            <a:blipFill dpi="0" rotWithShape="1">
              <a:blip r:embed="rId3" cstate="print"/>
              <a:srcRect/>
              <a:tile tx="0" ty="0" sx="100000" sy="100000" flip="none" algn="tl"/>
            </a:blipFill>
            <a:ln w="9525">
              <a:solidFill>
                <a:schemeClr val="tx1"/>
              </a:solidFill>
              <a:miter lim="800000"/>
              <a:headEnd/>
              <a:tailEnd/>
            </a:ln>
          </p:spPr>
          <p:txBody>
            <a:bodyPr wrap="none" anchor="ctr"/>
            <a:lstStyle/>
            <a:p>
              <a:endParaRPr lang="en-US" dirty="0">
                <a:latin typeface="Arial" panose="020B0604020202020204" pitchFamily="34" charset="0"/>
              </a:endParaRPr>
            </a:p>
          </p:txBody>
        </p:sp>
        <p:sp>
          <p:nvSpPr>
            <p:cNvPr id="112724" name="Rectangle 38" descr="Stationery"/>
            <p:cNvSpPr>
              <a:spLocks noChangeArrowheads="1"/>
            </p:cNvSpPr>
            <p:nvPr/>
          </p:nvSpPr>
          <p:spPr bwMode="auto">
            <a:xfrm>
              <a:off x="4752" y="1200"/>
              <a:ext cx="768" cy="192"/>
            </a:xfrm>
            <a:prstGeom prst="rect">
              <a:avLst/>
            </a:prstGeom>
            <a:blipFill dpi="0" rotWithShape="1">
              <a:blip r:embed="rId3" cstate="print"/>
              <a:srcRect/>
              <a:tile tx="0" ty="0" sx="100000" sy="100000" flip="none" algn="tl"/>
            </a:blipFill>
            <a:ln w="9525">
              <a:solidFill>
                <a:schemeClr val="tx1"/>
              </a:solidFill>
              <a:miter lim="800000"/>
              <a:headEnd/>
              <a:tailEnd/>
            </a:ln>
          </p:spPr>
          <p:txBody>
            <a:bodyPr wrap="none" anchor="ctr"/>
            <a:lstStyle/>
            <a:p>
              <a:endParaRPr lang="en-US" dirty="0">
                <a:latin typeface="Arial" panose="020B0604020202020204" pitchFamily="34" charset="0"/>
              </a:endParaRPr>
            </a:p>
          </p:txBody>
        </p:sp>
        <p:sp>
          <p:nvSpPr>
            <p:cNvPr id="112725" name="Rectangle 39" descr="Stationery"/>
            <p:cNvSpPr>
              <a:spLocks noChangeArrowheads="1"/>
            </p:cNvSpPr>
            <p:nvPr/>
          </p:nvSpPr>
          <p:spPr bwMode="auto">
            <a:xfrm>
              <a:off x="4752" y="1008"/>
              <a:ext cx="768" cy="192"/>
            </a:xfrm>
            <a:prstGeom prst="rect">
              <a:avLst/>
            </a:prstGeom>
            <a:blipFill dpi="0" rotWithShape="1">
              <a:blip r:embed="rId3" cstate="print"/>
              <a:srcRect/>
              <a:tile tx="0" ty="0" sx="100000" sy="100000" flip="none" algn="tl"/>
            </a:blipFill>
            <a:ln w="9525">
              <a:solidFill>
                <a:schemeClr val="tx1"/>
              </a:solidFill>
              <a:miter lim="800000"/>
              <a:headEnd/>
              <a:tailEnd/>
            </a:ln>
          </p:spPr>
          <p:txBody>
            <a:bodyPr wrap="none" anchor="ctr"/>
            <a:lstStyle/>
            <a:p>
              <a:endParaRPr lang="en-US" dirty="0">
                <a:latin typeface="Arial" panose="020B0604020202020204" pitchFamily="34" charset="0"/>
              </a:endParaRPr>
            </a:p>
          </p:txBody>
        </p:sp>
        <p:sp>
          <p:nvSpPr>
            <p:cNvPr id="112726" name="Rectangle 40" descr="Stationery"/>
            <p:cNvSpPr>
              <a:spLocks noChangeArrowheads="1"/>
            </p:cNvSpPr>
            <p:nvPr/>
          </p:nvSpPr>
          <p:spPr bwMode="auto">
            <a:xfrm>
              <a:off x="4752" y="816"/>
              <a:ext cx="768" cy="192"/>
            </a:xfrm>
            <a:prstGeom prst="rect">
              <a:avLst/>
            </a:prstGeom>
            <a:blipFill dpi="0" rotWithShape="1">
              <a:blip r:embed="rId3" cstate="print"/>
              <a:srcRect/>
              <a:tile tx="0" ty="0" sx="100000" sy="100000" flip="none" algn="tl"/>
            </a:blipFill>
            <a:ln w="9525">
              <a:solidFill>
                <a:schemeClr val="tx1"/>
              </a:solidFill>
              <a:miter lim="800000"/>
              <a:headEnd/>
              <a:tailEnd/>
            </a:ln>
          </p:spPr>
          <p:txBody>
            <a:bodyPr wrap="none" anchor="ctr"/>
            <a:lstStyle/>
            <a:p>
              <a:endParaRPr lang="en-US" dirty="0">
                <a:latin typeface="Arial" panose="020B0604020202020204" pitchFamily="34" charset="0"/>
              </a:endParaRPr>
            </a:p>
          </p:txBody>
        </p:sp>
      </p:grpSp>
      <p:sp>
        <p:nvSpPr>
          <p:cNvPr id="112644" name="Rectangle 41" descr="Stationery"/>
          <p:cNvSpPr>
            <a:spLocks noChangeArrowheads="1"/>
          </p:cNvSpPr>
          <p:nvPr/>
        </p:nvSpPr>
        <p:spPr bwMode="auto">
          <a:xfrm>
            <a:off x="1797804" y="5562123"/>
            <a:ext cx="1219200" cy="304800"/>
          </a:xfrm>
          <a:prstGeom prst="rect">
            <a:avLst/>
          </a:prstGeom>
          <a:blipFill dpi="0" rotWithShape="1">
            <a:blip r:embed="rId3" cstate="print"/>
            <a:srcRect/>
            <a:tile tx="0" ty="0" sx="100000" sy="100000" flip="none" algn="tl"/>
          </a:blipFill>
          <a:ln w="9525">
            <a:solidFill>
              <a:schemeClr val="bg2"/>
            </a:solidFill>
            <a:miter lim="800000"/>
            <a:headEnd/>
            <a:tailEnd/>
          </a:ln>
        </p:spPr>
        <p:txBody>
          <a:bodyPr wrap="none" anchor="ctr"/>
          <a:lstStyle/>
          <a:p>
            <a:endParaRPr lang="en-US" dirty="0">
              <a:latin typeface="Arial" panose="020B0604020202020204" pitchFamily="34" charset="0"/>
            </a:endParaRPr>
          </a:p>
        </p:txBody>
      </p:sp>
      <p:sp>
        <p:nvSpPr>
          <p:cNvPr id="112645" name="Text Box 42"/>
          <p:cNvSpPr txBox="1">
            <a:spLocks noChangeArrowheads="1"/>
          </p:cNvSpPr>
          <p:nvPr/>
        </p:nvSpPr>
        <p:spPr bwMode="auto">
          <a:xfrm>
            <a:off x="3003550" y="5506263"/>
            <a:ext cx="1274708" cy="523220"/>
          </a:xfrm>
          <a:prstGeom prst="rect">
            <a:avLst/>
          </a:prstGeom>
          <a:noFill/>
          <a:ln w="9525">
            <a:noFill/>
            <a:miter lim="800000"/>
            <a:headEnd/>
            <a:tailEnd/>
          </a:ln>
        </p:spPr>
        <p:txBody>
          <a:bodyPr wrap="none">
            <a:spAutoFit/>
          </a:bodyPr>
          <a:lstStyle/>
          <a:p>
            <a:r>
              <a:rPr lang="en-US" sz="2800" dirty="0">
                <a:solidFill>
                  <a:srgbClr val="000000"/>
                </a:solidFill>
                <a:latin typeface="Arial" panose="020B0604020202020204" pitchFamily="34" charset="0"/>
              </a:rPr>
              <a:t>= sand</a:t>
            </a:r>
          </a:p>
        </p:txBody>
      </p:sp>
      <p:grpSp>
        <p:nvGrpSpPr>
          <p:cNvPr id="3" name="Group 43" descr="Correct layout with spacers and arrow showing how vehicle would impact devices at the center and telescoping effect on impact"/>
          <p:cNvGrpSpPr>
            <a:grpSpLocks/>
          </p:cNvGrpSpPr>
          <p:nvPr/>
        </p:nvGrpSpPr>
        <p:grpSpPr bwMode="auto">
          <a:xfrm>
            <a:off x="0" y="3468072"/>
            <a:ext cx="8991600" cy="2527300"/>
            <a:chOff x="0" y="2583"/>
            <a:chExt cx="5664" cy="1592"/>
          </a:xfrm>
        </p:grpSpPr>
        <p:sp>
          <p:nvSpPr>
            <p:cNvPr id="112650" name="Rectangle 44"/>
            <p:cNvSpPr>
              <a:spLocks noChangeArrowheads="1"/>
            </p:cNvSpPr>
            <p:nvPr/>
          </p:nvSpPr>
          <p:spPr bwMode="auto">
            <a:xfrm>
              <a:off x="864" y="3735"/>
              <a:ext cx="4800" cy="96"/>
            </a:xfrm>
            <a:prstGeom prst="rect">
              <a:avLst/>
            </a:prstGeom>
            <a:solidFill>
              <a:schemeClr val="tx2"/>
            </a:solidFill>
            <a:ln w="9525">
              <a:solidFill>
                <a:schemeClr val="tx2"/>
              </a:solidFill>
              <a:miter lim="800000"/>
              <a:headEnd/>
              <a:tailEnd/>
            </a:ln>
          </p:spPr>
          <p:txBody>
            <a:bodyPr wrap="none" anchor="ctr"/>
            <a:lstStyle/>
            <a:p>
              <a:endParaRPr lang="en-US" dirty="0">
                <a:latin typeface="Arial" panose="020B0604020202020204" pitchFamily="34" charset="0"/>
              </a:endParaRPr>
            </a:p>
          </p:txBody>
        </p:sp>
        <p:sp>
          <p:nvSpPr>
            <p:cNvPr id="112651" name="Rectangle 45"/>
            <p:cNvSpPr>
              <a:spLocks noChangeArrowheads="1"/>
            </p:cNvSpPr>
            <p:nvPr/>
          </p:nvSpPr>
          <p:spPr bwMode="auto">
            <a:xfrm>
              <a:off x="912" y="3543"/>
              <a:ext cx="768" cy="192"/>
            </a:xfrm>
            <a:prstGeom prst="rect">
              <a:avLst/>
            </a:prstGeom>
            <a:solidFill>
              <a:srgbClr val="FF3300"/>
            </a:solidFill>
            <a:ln w="9525">
              <a:solidFill>
                <a:schemeClr val="tx1"/>
              </a:solidFill>
              <a:miter lim="800000"/>
              <a:headEnd/>
              <a:tailEnd/>
            </a:ln>
          </p:spPr>
          <p:txBody>
            <a:bodyPr wrap="none" anchor="ctr"/>
            <a:lstStyle/>
            <a:p>
              <a:endParaRPr lang="en-US" dirty="0">
                <a:latin typeface="Arial" panose="020B0604020202020204" pitchFamily="34" charset="0"/>
              </a:endParaRPr>
            </a:p>
          </p:txBody>
        </p:sp>
        <p:sp>
          <p:nvSpPr>
            <p:cNvPr id="112652" name="Rectangle 46"/>
            <p:cNvSpPr>
              <a:spLocks noChangeArrowheads="1"/>
            </p:cNvSpPr>
            <p:nvPr/>
          </p:nvSpPr>
          <p:spPr bwMode="auto">
            <a:xfrm>
              <a:off x="912" y="3351"/>
              <a:ext cx="768" cy="192"/>
            </a:xfrm>
            <a:prstGeom prst="rect">
              <a:avLst/>
            </a:prstGeom>
            <a:solidFill>
              <a:srgbClr val="FF3300"/>
            </a:solidFill>
            <a:ln w="9525">
              <a:solidFill>
                <a:schemeClr val="tx1"/>
              </a:solidFill>
              <a:miter lim="800000"/>
              <a:headEnd/>
              <a:tailEnd/>
            </a:ln>
          </p:spPr>
          <p:txBody>
            <a:bodyPr wrap="none" anchor="ctr"/>
            <a:lstStyle/>
            <a:p>
              <a:endParaRPr lang="en-US" dirty="0">
                <a:latin typeface="Arial" panose="020B0604020202020204" pitchFamily="34" charset="0"/>
              </a:endParaRPr>
            </a:p>
          </p:txBody>
        </p:sp>
        <p:sp>
          <p:nvSpPr>
            <p:cNvPr id="112653" name="Rectangle 47"/>
            <p:cNvSpPr>
              <a:spLocks noChangeArrowheads="1"/>
            </p:cNvSpPr>
            <p:nvPr/>
          </p:nvSpPr>
          <p:spPr bwMode="auto">
            <a:xfrm>
              <a:off x="912" y="3159"/>
              <a:ext cx="768" cy="192"/>
            </a:xfrm>
            <a:prstGeom prst="rect">
              <a:avLst/>
            </a:prstGeom>
            <a:solidFill>
              <a:srgbClr val="FF3300"/>
            </a:solidFill>
            <a:ln w="9525">
              <a:solidFill>
                <a:schemeClr val="tx1"/>
              </a:solidFill>
              <a:miter lim="800000"/>
              <a:headEnd/>
              <a:tailEnd/>
            </a:ln>
          </p:spPr>
          <p:txBody>
            <a:bodyPr wrap="none" anchor="ctr"/>
            <a:lstStyle/>
            <a:p>
              <a:endParaRPr lang="en-US" dirty="0">
                <a:latin typeface="Arial" panose="020B0604020202020204" pitchFamily="34" charset="0"/>
              </a:endParaRPr>
            </a:p>
          </p:txBody>
        </p:sp>
        <p:sp>
          <p:nvSpPr>
            <p:cNvPr id="112654" name="Rectangle 48" descr="Stationery"/>
            <p:cNvSpPr>
              <a:spLocks noChangeArrowheads="1"/>
            </p:cNvSpPr>
            <p:nvPr/>
          </p:nvSpPr>
          <p:spPr bwMode="auto">
            <a:xfrm>
              <a:off x="912" y="2967"/>
              <a:ext cx="768" cy="192"/>
            </a:xfrm>
            <a:prstGeom prst="rect">
              <a:avLst/>
            </a:prstGeom>
            <a:blipFill dpi="0" rotWithShape="1">
              <a:blip r:embed="rId3" cstate="print"/>
              <a:srcRect/>
              <a:tile tx="0" ty="0" sx="100000" sy="100000" flip="none" algn="tl"/>
            </a:blipFill>
            <a:ln w="9525">
              <a:solidFill>
                <a:schemeClr val="tx1"/>
              </a:solidFill>
              <a:miter lim="800000"/>
              <a:headEnd/>
              <a:tailEnd/>
            </a:ln>
          </p:spPr>
          <p:txBody>
            <a:bodyPr wrap="none" anchor="ctr"/>
            <a:lstStyle/>
            <a:p>
              <a:endParaRPr lang="en-US" dirty="0">
                <a:latin typeface="Arial" panose="020B0604020202020204" pitchFamily="34" charset="0"/>
              </a:endParaRPr>
            </a:p>
          </p:txBody>
        </p:sp>
        <p:sp>
          <p:nvSpPr>
            <p:cNvPr id="112655" name="Rectangle 49"/>
            <p:cNvSpPr>
              <a:spLocks noChangeArrowheads="1"/>
            </p:cNvSpPr>
            <p:nvPr/>
          </p:nvSpPr>
          <p:spPr bwMode="auto">
            <a:xfrm>
              <a:off x="912" y="2775"/>
              <a:ext cx="768" cy="192"/>
            </a:xfrm>
            <a:prstGeom prst="rect">
              <a:avLst/>
            </a:prstGeom>
            <a:solidFill>
              <a:schemeClr val="bg1"/>
            </a:solidFill>
            <a:ln w="9525">
              <a:solidFill>
                <a:schemeClr val="tx1"/>
              </a:solidFill>
              <a:miter lim="800000"/>
              <a:headEnd/>
              <a:tailEnd/>
            </a:ln>
          </p:spPr>
          <p:txBody>
            <a:bodyPr wrap="none" anchor="ctr"/>
            <a:lstStyle/>
            <a:p>
              <a:endParaRPr lang="en-US" dirty="0">
                <a:latin typeface="Arial" panose="020B0604020202020204" pitchFamily="34" charset="0"/>
              </a:endParaRPr>
            </a:p>
          </p:txBody>
        </p:sp>
        <p:sp>
          <p:nvSpPr>
            <p:cNvPr id="112656" name="Rectangle 50"/>
            <p:cNvSpPr>
              <a:spLocks noChangeArrowheads="1"/>
            </p:cNvSpPr>
            <p:nvPr/>
          </p:nvSpPr>
          <p:spPr bwMode="auto">
            <a:xfrm>
              <a:off x="912" y="2583"/>
              <a:ext cx="768" cy="192"/>
            </a:xfrm>
            <a:prstGeom prst="rect">
              <a:avLst/>
            </a:prstGeom>
            <a:solidFill>
              <a:schemeClr val="bg1"/>
            </a:solidFill>
            <a:ln w="9525">
              <a:solidFill>
                <a:schemeClr val="tx1"/>
              </a:solidFill>
              <a:miter lim="800000"/>
              <a:headEnd/>
              <a:tailEnd/>
            </a:ln>
          </p:spPr>
          <p:txBody>
            <a:bodyPr wrap="none" anchor="ctr"/>
            <a:lstStyle/>
            <a:p>
              <a:endParaRPr lang="en-US" dirty="0">
                <a:latin typeface="Arial" panose="020B0604020202020204" pitchFamily="34" charset="0"/>
              </a:endParaRPr>
            </a:p>
          </p:txBody>
        </p:sp>
        <p:sp>
          <p:nvSpPr>
            <p:cNvPr id="112657" name="Rectangle 51"/>
            <p:cNvSpPr>
              <a:spLocks noChangeArrowheads="1"/>
            </p:cNvSpPr>
            <p:nvPr/>
          </p:nvSpPr>
          <p:spPr bwMode="auto">
            <a:xfrm>
              <a:off x="1680" y="3543"/>
              <a:ext cx="768" cy="192"/>
            </a:xfrm>
            <a:prstGeom prst="rect">
              <a:avLst/>
            </a:prstGeom>
            <a:solidFill>
              <a:srgbClr val="FF3300"/>
            </a:solidFill>
            <a:ln w="9525">
              <a:solidFill>
                <a:schemeClr val="tx1"/>
              </a:solidFill>
              <a:miter lim="800000"/>
              <a:headEnd/>
              <a:tailEnd/>
            </a:ln>
          </p:spPr>
          <p:txBody>
            <a:bodyPr wrap="none" anchor="ctr"/>
            <a:lstStyle/>
            <a:p>
              <a:endParaRPr lang="en-US" dirty="0">
                <a:latin typeface="Arial" panose="020B0604020202020204" pitchFamily="34" charset="0"/>
              </a:endParaRPr>
            </a:p>
          </p:txBody>
        </p:sp>
        <p:sp>
          <p:nvSpPr>
            <p:cNvPr id="112658" name="Rectangle 52"/>
            <p:cNvSpPr>
              <a:spLocks noChangeArrowheads="1"/>
            </p:cNvSpPr>
            <p:nvPr/>
          </p:nvSpPr>
          <p:spPr bwMode="auto">
            <a:xfrm>
              <a:off x="1680" y="3351"/>
              <a:ext cx="768" cy="192"/>
            </a:xfrm>
            <a:prstGeom prst="rect">
              <a:avLst/>
            </a:prstGeom>
            <a:solidFill>
              <a:srgbClr val="FF3300"/>
            </a:solidFill>
            <a:ln w="9525">
              <a:solidFill>
                <a:schemeClr val="tx1"/>
              </a:solidFill>
              <a:miter lim="800000"/>
              <a:headEnd/>
              <a:tailEnd/>
            </a:ln>
          </p:spPr>
          <p:txBody>
            <a:bodyPr wrap="none" anchor="ctr"/>
            <a:lstStyle/>
            <a:p>
              <a:endParaRPr lang="en-US" dirty="0">
                <a:latin typeface="Arial" panose="020B0604020202020204" pitchFamily="34" charset="0"/>
              </a:endParaRPr>
            </a:p>
          </p:txBody>
        </p:sp>
        <p:sp>
          <p:nvSpPr>
            <p:cNvPr id="112659" name="Rectangle 53"/>
            <p:cNvSpPr>
              <a:spLocks noChangeArrowheads="1"/>
            </p:cNvSpPr>
            <p:nvPr/>
          </p:nvSpPr>
          <p:spPr bwMode="auto">
            <a:xfrm>
              <a:off x="1680" y="3207"/>
              <a:ext cx="768" cy="144"/>
            </a:xfrm>
            <a:prstGeom prst="rect">
              <a:avLst/>
            </a:prstGeom>
            <a:solidFill>
              <a:srgbClr val="FF3300"/>
            </a:solidFill>
            <a:ln w="9525">
              <a:solidFill>
                <a:schemeClr val="tx1"/>
              </a:solidFill>
              <a:miter lim="800000"/>
              <a:headEnd/>
              <a:tailEnd/>
            </a:ln>
          </p:spPr>
          <p:txBody>
            <a:bodyPr wrap="none" anchor="ctr"/>
            <a:lstStyle/>
            <a:p>
              <a:endParaRPr lang="en-US" dirty="0">
                <a:latin typeface="Arial" panose="020B0604020202020204" pitchFamily="34" charset="0"/>
              </a:endParaRPr>
            </a:p>
          </p:txBody>
        </p:sp>
        <p:sp>
          <p:nvSpPr>
            <p:cNvPr id="112660" name="Rectangle 54" descr="Stationery"/>
            <p:cNvSpPr>
              <a:spLocks noChangeArrowheads="1"/>
            </p:cNvSpPr>
            <p:nvPr/>
          </p:nvSpPr>
          <p:spPr bwMode="auto">
            <a:xfrm>
              <a:off x="1680" y="2919"/>
              <a:ext cx="768" cy="288"/>
            </a:xfrm>
            <a:prstGeom prst="rect">
              <a:avLst/>
            </a:prstGeom>
            <a:blipFill dpi="0" rotWithShape="1">
              <a:blip r:embed="rId3" cstate="print"/>
              <a:srcRect/>
              <a:tile tx="0" ty="0" sx="100000" sy="100000" flip="none" algn="tl"/>
            </a:blipFill>
            <a:ln w="9525">
              <a:solidFill>
                <a:schemeClr val="tx1"/>
              </a:solidFill>
              <a:miter lim="800000"/>
              <a:headEnd/>
              <a:tailEnd/>
            </a:ln>
          </p:spPr>
          <p:txBody>
            <a:bodyPr wrap="none" anchor="ctr"/>
            <a:lstStyle/>
            <a:p>
              <a:endParaRPr lang="en-US" dirty="0">
                <a:latin typeface="Arial" panose="020B0604020202020204" pitchFamily="34" charset="0"/>
              </a:endParaRPr>
            </a:p>
          </p:txBody>
        </p:sp>
        <p:sp>
          <p:nvSpPr>
            <p:cNvPr id="112661" name="Rectangle 55"/>
            <p:cNvSpPr>
              <a:spLocks noChangeArrowheads="1"/>
            </p:cNvSpPr>
            <p:nvPr/>
          </p:nvSpPr>
          <p:spPr bwMode="auto">
            <a:xfrm>
              <a:off x="1680" y="2775"/>
              <a:ext cx="768" cy="144"/>
            </a:xfrm>
            <a:prstGeom prst="rect">
              <a:avLst/>
            </a:prstGeom>
            <a:solidFill>
              <a:schemeClr val="bg1"/>
            </a:solidFill>
            <a:ln w="9525">
              <a:solidFill>
                <a:schemeClr val="tx1"/>
              </a:solidFill>
              <a:miter lim="800000"/>
              <a:headEnd/>
              <a:tailEnd/>
            </a:ln>
          </p:spPr>
          <p:txBody>
            <a:bodyPr wrap="none" anchor="ctr"/>
            <a:lstStyle/>
            <a:p>
              <a:endParaRPr lang="en-US" dirty="0">
                <a:latin typeface="Arial" panose="020B0604020202020204" pitchFamily="34" charset="0"/>
              </a:endParaRPr>
            </a:p>
          </p:txBody>
        </p:sp>
        <p:sp>
          <p:nvSpPr>
            <p:cNvPr id="112662" name="Rectangle 56"/>
            <p:cNvSpPr>
              <a:spLocks noChangeArrowheads="1"/>
            </p:cNvSpPr>
            <p:nvPr/>
          </p:nvSpPr>
          <p:spPr bwMode="auto">
            <a:xfrm>
              <a:off x="1680" y="2583"/>
              <a:ext cx="768" cy="192"/>
            </a:xfrm>
            <a:prstGeom prst="rect">
              <a:avLst/>
            </a:prstGeom>
            <a:solidFill>
              <a:schemeClr val="bg1"/>
            </a:solidFill>
            <a:ln w="9525">
              <a:solidFill>
                <a:schemeClr val="tx1"/>
              </a:solidFill>
              <a:miter lim="800000"/>
              <a:headEnd/>
              <a:tailEnd/>
            </a:ln>
          </p:spPr>
          <p:txBody>
            <a:bodyPr wrap="none" anchor="ctr"/>
            <a:lstStyle/>
            <a:p>
              <a:endParaRPr lang="en-US" dirty="0">
                <a:latin typeface="Arial" panose="020B0604020202020204" pitchFamily="34" charset="0"/>
              </a:endParaRPr>
            </a:p>
          </p:txBody>
        </p:sp>
        <p:sp>
          <p:nvSpPr>
            <p:cNvPr id="112663" name="Rectangle 57"/>
            <p:cNvSpPr>
              <a:spLocks noChangeArrowheads="1"/>
            </p:cNvSpPr>
            <p:nvPr/>
          </p:nvSpPr>
          <p:spPr bwMode="auto">
            <a:xfrm>
              <a:off x="2448" y="3543"/>
              <a:ext cx="768" cy="192"/>
            </a:xfrm>
            <a:prstGeom prst="rect">
              <a:avLst/>
            </a:prstGeom>
            <a:solidFill>
              <a:srgbClr val="FF3300"/>
            </a:solidFill>
            <a:ln w="9525">
              <a:solidFill>
                <a:schemeClr val="tx1"/>
              </a:solidFill>
              <a:miter lim="800000"/>
              <a:headEnd/>
              <a:tailEnd/>
            </a:ln>
          </p:spPr>
          <p:txBody>
            <a:bodyPr wrap="none" anchor="ctr"/>
            <a:lstStyle/>
            <a:p>
              <a:endParaRPr lang="en-US" dirty="0">
                <a:latin typeface="Arial" panose="020B0604020202020204" pitchFamily="34" charset="0"/>
              </a:endParaRPr>
            </a:p>
          </p:txBody>
        </p:sp>
        <p:sp>
          <p:nvSpPr>
            <p:cNvPr id="112664" name="Rectangle 58"/>
            <p:cNvSpPr>
              <a:spLocks noChangeArrowheads="1"/>
            </p:cNvSpPr>
            <p:nvPr/>
          </p:nvSpPr>
          <p:spPr bwMode="auto">
            <a:xfrm>
              <a:off x="2448" y="3351"/>
              <a:ext cx="768" cy="192"/>
            </a:xfrm>
            <a:prstGeom prst="rect">
              <a:avLst/>
            </a:prstGeom>
            <a:solidFill>
              <a:srgbClr val="FF3300"/>
            </a:solidFill>
            <a:ln w="9525">
              <a:solidFill>
                <a:schemeClr val="tx1"/>
              </a:solidFill>
              <a:miter lim="800000"/>
              <a:headEnd/>
              <a:tailEnd/>
            </a:ln>
          </p:spPr>
          <p:txBody>
            <a:bodyPr wrap="none" anchor="ctr"/>
            <a:lstStyle/>
            <a:p>
              <a:endParaRPr lang="en-US" dirty="0">
                <a:latin typeface="Arial" panose="020B0604020202020204" pitchFamily="34" charset="0"/>
              </a:endParaRPr>
            </a:p>
          </p:txBody>
        </p:sp>
        <p:sp>
          <p:nvSpPr>
            <p:cNvPr id="112665" name="Rectangle 59"/>
            <p:cNvSpPr>
              <a:spLocks noChangeArrowheads="1"/>
            </p:cNvSpPr>
            <p:nvPr/>
          </p:nvSpPr>
          <p:spPr bwMode="auto">
            <a:xfrm>
              <a:off x="2448" y="3255"/>
              <a:ext cx="768" cy="96"/>
            </a:xfrm>
            <a:prstGeom prst="rect">
              <a:avLst/>
            </a:prstGeom>
            <a:solidFill>
              <a:srgbClr val="FF3300"/>
            </a:solidFill>
            <a:ln w="9525">
              <a:solidFill>
                <a:schemeClr val="tx1"/>
              </a:solidFill>
              <a:miter lim="800000"/>
              <a:headEnd/>
              <a:tailEnd/>
            </a:ln>
          </p:spPr>
          <p:txBody>
            <a:bodyPr wrap="none" anchor="ctr"/>
            <a:lstStyle/>
            <a:p>
              <a:endParaRPr lang="en-US" dirty="0">
                <a:latin typeface="Arial" panose="020B0604020202020204" pitchFamily="34" charset="0"/>
              </a:endParaRPr>
            </a:p>
          </p:txBody>
        </p:sp>
        <p:sp>
          <p:nvSpPr>
            <p:cNvPr id="112666" name="Rectangle 60" descr="Stationery"/>
            <p:cNvSpPr>
              <a:spLocks noChangeArrowheads="1"/>
            </p:cNvSpPr>
            <p:nvPr/>
          </p:nvSpPr>
          <p:spPr bwMode="auto">
            <a:xfrm>
              <a:off x="2448" y="2871"/>
              <a:ext cx="768" cy="384"/>
            </a:xfrm>
            <a:prstGeom prst="rect">
              <a:avLst/>
            </a:prstGeom>
            <a:blipFill dpi="0" rotWithShape="1">
              <a:blip r:embed="rId3" cstate="print"/>
              <a:srcRect/>
              <a:tile tx="0" ty="0" sx="100000" sy="100000" flip="none" algn="tl"/>
            </a:blipFill>
            <a:ln w="9525">
              <a:solidFill>
                <a:schemeClr val="tx1"/>
              </a:solidFill>
              <a:miter lim="800000"/>
              <a:headEnd/>
              <a:tailEnd/>
            </a:ln>
          </p:spPr>
          <p:txBody>
            <a:bodyPr wrap="none" anchor="ctr"/>
            <a:lstStyle/>
            <a:p>
              <a:endParaRPr lang="en-US" dirty="0">
                <a:latin typeface="Arial" panose="020B0604020202020204" pitchFamily="34" charset="0"/>
              </a:endParaRPr>
            </a:p>
          </p:txBody>
        </p:sp>
        <p:sp>
          <p:nvSpPr>
            <p:cNvPr id="112667" name="Rectangle 61"/>
            <p:cNvSpPr>
              <a:spLocks noChangeArrowheads="1"/>
            </p:cNvSpPr>
            <p:nvPr/>
          </p:nvSpPr>
          <p:spPr bwMode="auto">
            <a:xfrm>
              <a:off x="2448" y="2775"/>
              <a:ext cx="768" cy="96"/>
            </a:xfrm>
            <a:prstGeom prst="rect">
              <a:avLst/>
            </a:prstGeom>
            <a:solidFill>
              <a:schemeClr val="bg1"/>
            </a:solidFill>
            <a:ln w="9525">
              <a:solidFill>
                <a:schemeClr val="tx1"/>
              </a:solidFill>
              <a:miter lim="800000"/>
              <a:headEnd/>
              <a:tailEnd/>
            </a:ln>
          </p:spPr>
          <p:txBody>
            <a:bodyPr wrap="none" anchor="ctr"/>
            <a:lstStyle/>
            <a:p>
              <a:endParaRPr lang="en-US" dirty="0">
                <a:latin typeface="Arial" panose="020B0604020202020204" pitchFamily="34" charset="0"/>
              </a:endParaRPr>
            </a:p>
          </p:txBody>
        </p:sp>
        <p:sp>
          <p:nvSpPr>
            <p:cNvPr id="112668" name="Rectangle 62"/>
            <p:cNvSpPr>
              <a:spLocks noChangeArrowheads="1"/>
            </p:cNvSpPr>
            <p:nvPr/>
          </p:nvSpPr>
          <p:spPr bwMode="auto">
            <a:xfrm>
              <a:off x="2448" y="2583"/>
              <a:ext cx="768" cy="192"/>
            </a:xfrm>
            <a:prstGeom prst="rect">
              <a:avLst/>
            </a:prstGeom>
            <a:solidFill>
              <a:schemeClr val="bg1"/>
            </a:solidFill>
            <a:ln w="9525">
              <a:solidFill>
                <a:schemeClr val="tx1"/>
              </a:solidFill>
              <a:miter lim="800000"/>
              <a:headEnd/>
              <a:tailEnd/>
            </a:ln>
          </p:spPr>
          <p:txBody>
            <a:bodyPr wrap="none" anchor="ctr"/>
            <a:lstStyle/>
            <a:p>
              <a:endParaRPr lang="en-US" dirty="0">
                <a:latin typeface="Arial" panose="020B0604020202020204" pitchFamily="34" charset="0"/>
              </a:endParaRPr>
            </a:p>
          </p:txBody>
        </p:sp>
        <p:sp>
          <p:nvSpPr>
            <p:cNvPr id="112669" name="Rectangle 63"/>
            <p:cNvSpPr>
              <a:spLocks noChangeArrowheads="1"/>
            </p:cNvSpPr>
            <p:nvPr/>
          </p:nvSpPr>
          <p:spPr bwMode="auto">
            <a:xfrm>
              <a:off x="3216" y="3543"/>
              <a:ext cx="768" cy="192"/>
            </a:xfrm>
            <a:prstGeom prst="rect">
              <a:avLst/>
            </a:prstGeom>
            <a:solidFill>
              <a:srgbClr val="FF3300"/>
            </a:solidFill>
            <a:ln w="9525">
              <a:solidFill>
                <a:schemeClr val="tx1"/>
              </a:solidFill>
              <a:miter lim="800000"/>
              <a:headEnd/>
              <a:tailEnd/>
            </a:ln>
          </p:spPr>
          <p:txBody>
            <a:bodyPr wrap="none" anchor="ctr"/>
            <a:lstStyle/>
            <a:p>
              <a:endParaRPr lang="en-US" dirty="0">
                <a:latin typeface="Arial" panose="020B0604020202020204" pitchFamily="34" charset="0"/>
              </a:endParaRPr>
            </a:p>
          </p:txBody>
        </p:sp>
        <p:sp>
          <p:nvSpPr>
            <p:cNvPr id="112670" name="Rectangle 64"/>
            <p:cNvSpPr>
              <a:spLocks noChangeArrowheads="1"/>
            </p:cNvSpPr>
            <p:nvPr/>
          </p:nvSpPr>
          <p:spPr bwMode="auto">
            <a:xfrm>
              <a:off x="3216" y="3351"/>
              <a:ext cx="768" cy="192"/>
            </a:xfrm>
            <a:prstGeom prst="rect">
              <a:avLst/>
            </a:prstGeom>
            <a:solidFill>
              <a:srgbClr val="FF3300"/>
            </a:solidFill>
            <a:ln w="9525">
              <a:solidFill>
                <a:schemeClr val="tx1"/>
              </a:solidFill>
              <a:miter lim="800000"/>
              <a:headEnd/>
              <a:tailEnd/>
            </a:ln>
          </p:spPr>
          <p:txBody>
            <a:bodyPr wrap="none" anchor="ctr"/>
            <a:lstStyle/>
            <a:p>
              <a:endParaRPr lang="en-US" dirty="0">
                <a:latin typeface="Arial" panose="020B0604020202020204" pitchFamily="34" charset="0"/>
              </a:endParaRPr>
            </a:p>
          </p:txBody>
        </p:sp>
        <p:sp>
          <p:nvSpPr>
            <p:cNvPr id="112671" name="Rectangle 65"/>
            <p:cNvSpPr>
              <a:spLocks noChangeArrowheads="1"/>
            </p:cNvSpPr>
            <p:nvPr/>
          </p:nvSpPr>
          <p:spPr bwMode="auto">
            <a:xfrm>
              <a:off x="3216" y="3303"/>
              <a:ext cx="768" cy="48"/>
            </a:xfrm>
            <a:prstGeom prst="rect">
              <a:avLst/>
            </a:prstGeom>
            <a:solidFill>
              <a:srgbClr val="FF3300"/>
            </a:solidFill>
            <a:ln w="9525">
              <a:solidFill>
                <a:schemeClr val="tx1"/>
              </a:solidFill>
              <a:miter lim="800000"/>
              <a:headEnd/>
              <a:tailEnd/>
            </a:ln>
          </p:spPr>
          <p:txBody>
            <a:bodyPr wrap="none" anchor="ctr"/>
            <a:lstStyle/>
            <a:p>
              <a:endParaRPr lang="en-US" dirty="0">
                <a:latin typeface="Arial" panose="020B0604020202020204" pitchFamily="34" charset="0"/>
              </a:endParaRPr>
            </a:p>
          </p:txBody>
        </p:sp>
        <p:sp>
          <p:nvSpPr>
            <p:cNvPr id="112672" name="Rectangle 66" descr="Stationery"/>
            <p:cNvSpPr>
              <a:spLocks noChangeArrowheads="1"/>
            </p:cNvSpPr>
            <p:nvPr/>
          </p:nvSpPr>
          <p:spPr bwMode="auto">
            <a:xfrm>
              <a:off x="3216" y="2823"/>
              <a:ext cx="768" cy="480"/>
            </a:xfrm>
            <a:prstGeom prst="rect">
              <a:avLst/>
            </a:prstGeom>
            <a:blipFill dpi="0" rotWithShape="1">
              <a:blip r:embed="rId3" cstate="print"/>
              <a:srcRect/>
              <a:tile tx="0" ty="0" sx="100000" sy="100000" flip="none" algn="tl"/>
            </a:blipFill>
            <a:ln w="9525">
              <a:solidFill>
                <a:schemeClr val="tx1"/>
              </a:solidFill>
              <a:miter lim="800000"/>
              <a:headEnd/>
              <a:tailEnd/>
            </a:ln>
          </p:spPr>
          <p:txBody>
            <a:bodyPr wrap="none" anchor="ctr"/>
            <a:lstStyle/>
            <a:p>
              <a:endParaRPr lang="en-US" dirty="0">
                <a:latin typeface="Arial" panose="020B0604020202020204" pitchFamily="34" charset="0"/>
              </a:endParaRPr>
            </a:p>
          </p:txBody>
        </p:sp>
        <p:sp>
          <p:nvSpPr>
            <p:cNvPr id="112673" name="Rectangle 67"/>
            <p:cNvSpPr>
              <a:spLocks noChangeArrowheads="1"/>
            </p:cNvSpPr>
            <p:nvPr/>
          </p:nvSpPr>
          <p:spPr bwMode="auto">
            <a:xfrm>
              <a:off x="3216" y="2775"/>
              <a:ext cx="768" cy="48"/>
            </a:xfrm>
            <a:prstGeom prst="rect">
              <a:avLst/>
            </a:prstGeom>
            <a:solidFill>
              <a:schemeClr val="bg1"/>
            </a:solidFill>
            <a:ln w="9525">
              <a:solidFill>
                <a:schemeClr val="tx1"/>
              </a:solidFill>
              <a:miter lim="800000"/>
              <a:headEnd/>
              <a:tailEnd/>
            </a:ln>
          </p:spPr>
          <p:txBody>
            <a:bodyPr wrap="none" anchor="ctr"/>
            <a:lstStyle/>
            <a:p>
              <a:endParaRPr lang="en-US" dirty="0">
                <a:latin typeface="Arial" panose="020B0604020202020204" pitchFamily="34" charset="0"/>
              </a:endParaRPr>
            </a:p>
          </p:txBody>
        </p:sp>
        <p:sp>
          <p:nvSpPr>
            <p:cNvPr id="112674" name="Rectangle 68"/>
            <p:cNvSpPr>
              <a:spLocks noChangeArrowheads="1"/>
            </p:cNvSpPr>
            <p:nvPr/>
          </p:nvSpPr>
          <p:spPr bwMode="auto">
            <a:xfrm>
              <a:off x="3216" y="2583"/>
              <a:ext cx="768" cy="192"/>
            </a:xfrm>
            <a:prstGeom prst="rect">
              <a:avLst/>
            </a:prstGeom>
            <a:solidFill>
              <a:schemeClr val="bg1"/>
            </a:solidFill>
            <a:ln w="9525">
              <a:solidFill>
                <a:schemeClr val="tx1"/>
              </a:solidFill>
              <a:miter lim="800000"/>
              <a:headEnd/>
              <a:tailEnd/>
            </a:ln>
          </p:spPr>
          <p:txBody>
            <a:bodyPr wrap="none" anchor="ctr"/>
            <a:lstStyle/>
            <a:p>
              <a:endParaRPr lang="en-US" dirty="0">
                <a:latin typeface="Arial" panose="020B0604020202020204" pitchFamily="34" charset="0"/>
              </a:endParaRPr>
            </a:p>
          </p:txBody>
        </p:sp>
        <p:sp>
          <p:nvSpPr>
            <p:cNvPr id="112675" name="Rectangle 69"/>
            <p:cNvSpPr>
              <a:spLocks noChangeArrowheads="1"/>
            </p:cNvSpPr>
            <p:nvPr/>
          </p:nvSpPr>
          <p:spPr bwMode="auto">
            <a:xfrm>
              <a:off x="3984" y="3543"/>
              <a:ext cx="768" cy="192"/>
            </a:xfrm>
            <a:prstGeom prst="rect">
              <a:avLst/>
            </a:prstGeom>
            <a:solidFill>
              <a:srgbClr val="FF3300"/>
            </a:solidFill>
            <a:ln w="9525">
              <a:solidFill>
                <a:schemeClr val="tx1"/>
              </a:solidFill>
              <a:miter lim="800000"/>
              <a:headEnd/>
              <a:tailEnd/>
            </a:ln>
          </p:spPr>
          <p:txBody>
            <a:bodyPr wrap="none" anchor="ctr"/>
            <a:lstStyle/>
            <a:p>
              <a:endParaRPr lang="en-US" dirty="0">
                <a:latin typeface="Arial" panose="020B0604020202020204" pitchFamily="34" charset="0"/>
              </a:endParaRPr>
            </a:p>
          </p:txBody>
        </p:sp>
        <p:sp>
          <p:nvSpPr>
            <p:cNvPr id="112676" name="Rectangle 70" descr="Stationery"/>
            <p:cNvSpPr>
              <a:spLocks noChangeArrowheads="1"/>
            </p:cNvSpPr>
            <p:nvPr/>
          </p:nvSpPr>
          <p:spPr bwMode="auto">
            <a:xfrm>
              <a:off x="3984" y="3351"/>
              <a:ext cx="768" cy="192"/>
            </a:xfrm>
            <a:prstGeom prst="rect">
              <a:avLst/>
            </a:prstGeom>
            <a:blipFill dpi="0" rotWithShape="1">
              <a:blip r:embed="rId3" cstate="print"/>
              <a:srcRect/>
              <a:tile tx="0" ty="0" sx="100000" sy="100000" flip="none" algn="tl"/>
            </a:blipFill>
            <a:ln w="9525">
              <a:solidFill>
                <a:schemeClr val="tx1"/>
              </a:solidFill>
              <a:miter lim="800000"/>
              <a:headEnd/>
              <a:tailEnd/>
            </a:ln>
          </p:spPr>
          <p:txBody>
            <a:bodyPr wrap="none" anchor="ctr"/>
            <a:lstStyle/>
            <a:p>
              <a:endParaRPr lang="en-US" dirty="0">
                <a:latin typeface="Arial" panose="020B0604020202020204" pitchFamily="34" charset="0"/>
              </a:endParaRPr>
            </a:p>
          </p:txBody>
        </p:sp>
        <p:sp>
          <p:nvSpPr>
            <p:cNvPr id="112677" name="Rectangle 71" descr="Stationery"/>
            <p:cNvSpPr>
              <a:spLocks noChangeArrowheads="1"/>
            </p:cNvSpPr>
            <p:nvPr/>
          </p:nvSpPr>
          <p:spPr bwMode="auto">
            <a:xfrm>
              <a:off x="3984" y="3159"/>
              <a:ext cx="768" cy="192"/>
            </a:xfrm>
            <a:prstGeom prst="rect">
              <a:avLst/>
            </a:prstGeom>
            <a:blipFill dpi="0" rotWithShape="1">
              <a:blip r:embed="rId3" cstate="print"/>
              <a:srcRect/>
              <a:tile tx="0" ty="0" sx="100000" sy="100000" flip="none" algn="tl"/>
            </a:blipFill>
            <a:ln w="9525">
              <a:solidFill>
                <a:schemeClr val="tx1"/>
              </a:solidFill>
              <a:miter lim="800000"/>
              <a:headEnd/>
              <a:tailEnd/>
            </a:ln>
          </p:spPr>
          <p:txBody>
            <a:bodyPr wrap="none" anchor="ctr"/>
            <a:lstStyle/>
            <a:p>
              <a:endParaRPr lang="en-US" dirty="0">
                <a:latin typeface="Arial" panose="020B0604020202020204" pitchFamily="34" charset="0"/>
              </a:endParaRPr>
            </a:p>
          </p:txBody>
        </p:sp>
        <p:sp>
          <p:nvSpPr>
            <p:cNvPr id="112678" name="Rectangle 72" descr="Stationery"/>
            <p:cNvSpPr>
              <a:spLocks noChangeArrowheads="1"/>
            </p:cNvSpPr>
            <p:nvPr/>
          </p:nvSpPr>
          <p:spPr bwMode="auto">
            <a:xfrm>
              <a:off x="3984" y="2967"/>
              <a:ext cx="768" cy="192"/>
            </a:xfrm>
            <a:prstGeom prst="rect">
              <a:avLst/>
            </a:prstGeom>
            <a:blipFill dpi="0" rotWithShape="1">
              <a:blip r:embed="rId3" cstate="print"/>
              <a:srcRect/>
              <a:tile tx="0" ty="0" sx="100000" sy="100000" flip="none" algn="tl"/>
            </a:blipFill>
            <a:ln w="9525">
              <a:solidFill>
                <a:schemeClr val="tx1"/>
              </a:solidFill>
              <a:miter lim="800000"/>
              <a:headEnd/>
              <a:tailEnd/>
            </a:ln>
          </p:spPr>
          <p:txBody>
            <a:bodyPr wrap="none" anchor="ctr"/>
            <a:lstStyle/>
            <a:p>
              <a:endParaRPr lang="en-US" dirty="0">
                <a:latin typeface="Arial" panose="020B0604020202020204" pitchFamily="34" charset="0"/>
              </a:endParaRPr>
            </a:p>
          </p:txBody>
        </p:sp>
        <p:sp>
          <p:nvSpPr>
            <p:cNvPr id="112679" name="Rectangle 73" descr="Stationery"/>
            <p:cNvSpPr>
              <a:spLocks noChangeArrowheads="1"/>
            </p:cNvSpPr>
            <p:nvPr/>
          </p:nvSpPr>
          <p:spPr bwMode="auto">
            <a:xfrm>
              <a:off x="3984" y="2775"/>
              <a:ext cx="768" cy="192"/>
            </a:xfrm>
            <a:prstGeom prst="rect">
              <a:avLst/>
            </a:prstGeom>
            <a:blipFill dpi="0" rotWithShape="1">
              <a:blip r:embed="rId3" cstate="print"/>
              <a:srcRect/>
              <a:tile tx="0" ty="0" sx="100000" sy="100000" flip="none" algn="tl"/>
            </a:blipFill>
            <a:ln w="9525">
              <a:solidFill>
                <a:schemeClr val="tx1"/>
              </a:solidFill>
              <a:miter lim="800000"/>
              <a:headEnd/>
              <a:tailEnd/>
            </a:ln>
          </p:spPr>
          <p:txBody>
            <a:bodyPr wrap="none" anchor="ctr"/>
            <a:lstStyle/>
            <a:p>
              <a:endParaRPr lang="en-US" dirty="0">
                <a:latin typeface="Arial" panose="020B0604020202020204" pitchFamily="34" charset="0"/>
              </a:endParaRPr>
            </a:p>
          </p:txBody>
        </p:sp>
        <p:sp>
          <p:nvSpPr>
            <p:cNvPr id="112680" name="Rectangle 74"/>
            <p:cNvSpPr>
              <a:spLocks noChangeArrowheads="1"/>
            </p:cNvSpPr>
            <p:nvPr/>
          </p:nvSpPr>
          <p:spPr bwMode="auto">
            <a:xfrm>
              <a:off x="3984" y="2583"/>
              <a:ext cx="768" cy="192"/>
            </a:xfrm>
            <a:prstGeom prst="rect">
              <a:avLst/>
            </a:prstGeom>
            <a:solidFill>
              <a:schemeClr val="bg1"/>
            </a:solidFill>
            <a:ln w="9525">
              <a:solidFill>
                <a:schemeClr val="tx1"/>
              </a:solidFill>
              <a:miter lim="800000"/>
              <a:headEnd/>
              <a:tailEnd/>
            </a:ln>
          </p:spPr>
          <p:txBody>
            <a:bodyPr wrap="none" anchor="ctr"/>
            <a:lstStyle/>
            <a:p>
              <a:endParaRPr lang="en-US" dirty="0">
                <a:latin typeface="Arial" panose="020B0604020202020204" pitchFamily="34" charset="0"/>
              </a:endParaRPr>
            </a:p>
          </p:txBody>
        </p:sp>
        <p:sp>
          <p:nvSpPr>
            <p:cNvPr id="112681" name="Rectangle 75" descr="Stationery"/>
            <p:cNvSpPr>
              <a:spLocks noChangeArrowheads="1"/>
            </p:cNvSpPr>
            <p:nvPr/>
          </p:nvSpPr>
          <p:spPr bwMode="auto">
            <a:xfrm>
              <a:off x="4752" y="3543"/>
              <a:ext cx="768" cy="192"/>
            </a:xfrm>
            <a:prstGeom prst="rect">
              <a:avLst/>
            </a:prstGeom>
            <a:blipFill dpi="0" rotWithShape="1">
              <a:blip r:embed="rId3" cstate="print"/>
              <a:srcRect/>
              <a:tile tx="0" ty="0" sx="100000" sy="100000" flip="none" algn="tl"/>
            </a:blipFill>
            <a:ln w="9525">
              <a:solidFill>
                <a:schemeClr val="tx1"/>
              </a:solidFill>
              <a:miter lim="800000"/>
              <a:headEnd/>
              <a:tailEnd/>
            </a:ln>
          </p:spPr>
          <p:txBody>
            <a:bodyPr wrap="none" anchor="ctr"/>
            <a:lstStyle/>
            <a:p>
              <a:endParaRPr lang="en-US" dirty="0">
                <a:latin typeface="Arial" panose="020B0604020202020204" pitchFamily="34" charset="0"/>
              </a:endParaRPr>
            </a:p>
          </p:txBody>
        </p:sp>
        <p:sp>
          <p:nvSpPr>
            <p:cNvPr id="112682" name="Rectangle 76" descr="Stationery"/>
            <p:cNvSpPr>
              <a:spLocks noChangeArrowheads="1"/>
            </p:cNvSpPr>
            <p:nvPr/>
          </p:nvSpPr>
          <p:spPr bwMode="auto">
            <a:xfrm>
              <a:off x="4752" y="3351"/>
              <a:ext cx="768" cy="192"/>
            </a:xfrm>
            <a:prstGeom prst="rect">
              <a:avLst/>
            </a:prstGeom>
            <a:blipFill dpi="0" rotWithShape="1">
              <a:blip r:embed="rId3" cstate="print"/>
              <a:srcRect/>
              <a:tile tx="0" ty="0" sx="100000" sy="100000" flip="none" algn="tl"/>
            </a:blipFill>
            <a:ln w="9525">
              <a:solidFill>
                <a:schemeClr val="tx1"/>
              </a:solidFill>
              <a:miter lim="800000"/>
              <a:headEnd/>
              <a:tailEnd/>
            </a:ln>
          </p:spPr>
          <p:txBody>
            <a:bodyPr wrap="none" anchor="ctr"/>
            <a:lstStyle/>
            <a:p>
              <a:endParaRPr lang="en-US" dirty="0">
                <a:latin typeface="Arial" panose="020B0604020202020204" pitchFamily="34" charset="0"/>
              </a:endParaRPr>
            </a:p>
          </p:txBody>
        </p:sp>
        <p:sp>
          <p:nvSpPr>
            <p:cNvPr id="112683" name="Rectangle 77" descr="Stationery"/>
            <p:cNvSpPr>
              <a:spLocks noChangeArrowheads="1"/>
            </p:cNvSpPr>
            <p:nvPr/>
          </p:nvSpPr>
          <p:spPr bwMode="auto">
            <a:xfrm>
              <a:off x="4752" y="3159"/>
              <a:ext cx="768" cy="192"/>
            </a:xfrm>
            <a:prstGeom prst="rect">
              <a:avLst/>
            </a:prstGeom>
            <a:blipFill dpi="0" rotWithShape="1">
              <a:blip r:embed="rId3" cstate="print"/>
              <a:srcRect/>
              <a:tile tx="0" ty="0" sx="100000" sy="100000" flip="none" algn="tl"/>
            </a:blipFill>
            <a:ln w="9525">
              <a:solidFill>
                <a:schemeClr val="tx1"/>
              </a:solidFill>
              <a:miter lim="800000"/>
              <a:headEnd/>
              <a:tailEnd/>
            </a:ln>
          </p:spPr>
          <p:txBody>
            <a:bodyPr wrap="none" anchor="ctr"/>
            <a:lstStyle/>
            <a:p>
              <a:endParaRPr lang="en-US" dirty="0">
                <a:latin typeface="Arial" panose="020B0604020202020204" pitchFamily="34" charset="0"/>
              </a:endParaRPr>
            </a:p>
          </p:txBody>
        </p:sp>
        <p:sp>
          <p:nvSpPr>
            <p:cNvPr id="112684" name="Rectangle 78" descr="Stationery"/>
            <p:cNvSpPr>
              <a:spLocks noChangeArrowheads="1"/>
            </p:cNvSpPr>
            <p:nvPr/>
          </p:nvSpPr>
          <p:spPr bwMode="auto">
            <a:xfrm>
              <a:off x="4752" y="2967"/>
              <a:ext cx="768" cy="192"/>
            </a:xfrm>
            <a:prstGeom prst="rect">
              <a:avLst/>
            </a:prstGeom>
            <a:blipFill dpi="0" rotWithShape="1">
              <a:blip r:embed="rId3" cstate="print"/>
              <a:srcRect/>
              <a:tile tx="0" ty="0" sx="100000" sy="100000" flip="none" algn="tl"/>
            </a:blipFill>
            <a:ln w="9525">
              <a:solidFill>
                <a:schemeClr val="tx1"/>
              </a:solidFill>
              <a:miter lim="800000"/>
              <a:headEnd/>
              <a:tailEnd/>
            </a:ln>
          </p:spPr>
          <p:txBody>
            <a:bodyPr wrap="none" anchor="ctr"/>
            <a:lstStyle/>
            <a:p>
              <a:endParaRPr lang="en-US" dirty="0">
                <a:latin typeface="Arial" panose="020B0604020202020204" pitchFamily="34" charset="0"/>
              </a:endParaRPr>
            </a:p>
          </p:txBody>
        </p:sp>
        <p:sp>
          <p:nvSpPr>
            <p:cNvPr id="112685" name="Rectangle 79" descr="Stationery"/>
            <p:cNvSpPr>
              <a:spLocks noChangeArrowheads="1"/>
            </p:cNvSpPr>
            <p:nvPr/>
          </p:nvSpPr>
          <p:spPr bwMode="auto">
            <a:xfrm>
              <a:off x="4752" y="2775"/>
              <a:ext cx="768" cy="192"/>
            </a:xfrm>
            <a:prstGeom prst="rect">
              <a:avLst/>
            </a:prstGeom>
            <a:blipFill dpi="0" rotWithShape="1">
              <a:blip r:embed="rId3" cstate="print"/>
              <a:srcRect/>
              <a:tile tx="0" ty="0" sx="100000" sy="100000" flip="none" algn="tl"/>
            </a:blipFill>
            <a:ln w="9525">
              <a:solidFill>
                <a:schemeClr val="tx1"/>
              </a:solidFill>
              <a:miter lim="800000"/>
              <a:headEnd/>
              <a:tailEnd/>
            </a:ln>
          </p:spPr>
          <p:txBody>
            <a:bodyPr wrap="none" anchor="ctr"/>
            <a:lstStyle/>
            <a:p>
              <a:endParaRPr lang="en-US" dirty="0">
                <a:latin typeface="Arial" panose="020B0604020202020204" pitchFamily="34" charset="0"/>
              </a:endParaRPr>
            </a:p>
          </p:txBody>
        </p:sp>
        <p:sp>
          <p:nvSpPr>
            <p:cNvPr id="112686" name="Rectangle 80" descr="Stationery"/>
            <p:cNvSpPr>
              <a:spLocks noChangeArrowheads="1"/>
            </p:cNvSpPr>
            <p:nvPr/>
          </p:nvSpPr>
          <p:spPr bwMode="auto">
            <a:xfrm>
              <a:off x="4752" y="2583"/>
              <a:ext cx="768" cy="192"/>
            </a:xfrm>
            <a:prstGeom prst="rect">
              <a:avLst/>
            </a:prstGeom>
            <a:blipFill dpi="0" rotWithShape="1">
              <a:blip r:embed="rId3" cstate="print"/>
              <a:srcRect/>
              <a:tile tx="0" ty="0" sx="100000" sy="100000" flip="none" algn="tl"/>
            </a:blipFill>
            <a:ln w="9525">
              <a:solidFill>
                <a:schemeClr val="tx1"/>
              </a:solidFill>
              <a:miter lim="800000"/>
              <a:headEnd/>
              <a:tailEnd/>
            </a:ln>
          </p:spPr>
          <p:txBody>
            <a:bodyPr wrap="none" anchor="ctr"/>
            <a:lstStyle/>
            <a:p>
              <a:endParaRPr lang="en-US" dirty="0">
                <a:latin typeface="Arial" panose="020B0604020202020204" pitchFamily="34" charset="0"/>
              </a:endParaRPr>
            </a:p>
          </p:txBody>
        </p:sp>
        <p:sp>
          <p:nvSpPr>
            <p:cNvPr id="112687" name="Rectangle 81"/>
            <p:cNvSpPr>
              <a:spLocks noChangeArrowheads="1"/>
            </p:cNvSpPr>
            <p:nvPr/>
          </p:nvSpPr>
          <p:spPr bwMode="auto">
            <a:xfrm>
              <a:off x="3000" y="3923"/>
              <a:ext cx="768" cy="192"/>
            </a:xfrm>
            <a:prstGeom prst="rect">
              <a:avLst/>
            </a:prstGeom>
            <a:solidFill>
              <a:srgbClr val="FF3300"/>
            </a:solidFill>
            <a:ln w="9525">
              <a:solidFill>
                <a:schemeClr val="tx1"/>
              </a:solidFill>
              <a:miter lim="800000"/>
              <a:headEnd/>
              <a:tailEnd/>
            </a:ln>
          </p:spPr>
          <p:txBody>
            <a:bodyPr wrap="none" anchor="ctr"/>
            <a:lstStyle/>
            <a:p>
              <a:endParaRPr lang="en-US" dirty="0">
                <a:latin typeface="Arial" panose="020B0604020202020204" pitchFamily="34" charset="0"/>
              </a:endParaRPr>
            </a:p>
          </p:txBody>
        </p:sp>
        <p:sp>
          <p:nvSpPr>
            <p:cNvPr id="112688" name="Text Box 82"/>
            <p:cNvSpPr txBox="1">
              <a:spLocks noChangeArrowheads="1"/>
            </p:cNvSpPr>
            <p:nvPr/>
          </p:nvSpPr>
          <p:spPr bwMode="auto">
            <a:xfrm>
              <a:off x="3768" y="3845"/>
              <a:ext cx="992" cy="330"/>
            </a:xfrm>
            <a:prstGeom prst="rect">
              <a:avLst/>
            </a:prstGeom>
            <a:noFill/>
            <a:ln w="9525">
              <a:noFill/>
              <a:miter lim="800000"/>
              <a:headEnd/>
              <a:tailEnd/>
            </a:ln>
          </p:spPr>
          <p:txBody>
            <a:bodyPr wrap="none">
              <a:spAutoFit/>
            </a:bodyPr>
            <a:lstStyle/>
            <a:p>
              <a:r>
                <a:rPr lang="en-US" sz="2800" dirty="0">
                  <a:solidFill>
                    <a:srgbClr val="000000"/>
                  </a:solidFill>
                  <a:latin typeface="Arial" panose="020B0604020202020204" pitchFamily="34" charset="0"/>
                </a:rPr>
                <a:t>= spacer</a:t>
              </a:r>
            </a:p>
          </p:txBody>
        </p:sp>
        <p:sp>
          <p:nvSpPr>
            <p:cNvPr id="112689" name="AutoShape 83"/>
            <p:cNvSpPr>
              <a:spLocks noChangeArrowheads="1"/>
            </p:cNvSpPr>
            <p:nvPr/>
          </p:nvSpPr>
          <p:spPr bwMode="auto">
            <a:xfrm>
              <a:off x="0" y="2688"/>
              <a:ext cx="864" cy="768"/>
            </a:xfrm>
            <a:prstGeom prst="rightArrow">
              <a:avLst>
                <a:gd name="adj1" fmla="val 50000"/>
                <a:gd name="adj2" fmla="val 28125"/>
              </a:avLst>
            </a:prstGeom>
            <a:solidFill>
              <a:srgbClr val="FFFF00"/>
            </a:solidFill>
            <a:ln w="9525">
              <a:solidFill>
                <a:schemeClr val="bg2"/>
              </a:solidFill>
              <a:miter lim="800000"/>
              <a:headEnd/>
              <a:tailEnd/>
            </a:ln>
          </p:spPr>
          <p:txBody>
            <a:bodyPr wrap="none" anchor="ctr"/>
            <a:lstStyle/>
            <a:p>
              <a:pPr algn="ctr"/>
              <a:r>
                <a:rPr lang="en-US" sz="3600" i="1" dirty="0">
                  <a:solidFill>
                    <a:srgbClr val="000000"/>
                  </a:solidFill>
                  <a:latin typeface="Arial" panose="020B0604020202020204" pitchFamily="34" charset="0"/>
                </a:rPr>
                <a:t>YES</a:t>
              </a:r>
            </a:p>
          </p:txBody>
        </p:sp>
      </p:grpSp>
      <p:grpSp>
        <p:nvGrpSpPr>
          <p:cNvPr id="4" name="Group 84" descr="NO"/>
          <p:cNvGrpSpPr>
            <a:grpSpLocks/>
          </p:cNvGrpSpPr>
          <p:nvPr/>
        </p:nvGrpSpPr>
        <p:grpSpPr bwMode="auto">
          <a:xfrm>
            <a:off x="0" y="1124922"/>
            <a:ext cx="6324600" cy="1828800"/>
            <a:chOff x="0" y="816"/>
            <a:chExt cx="3984" cy="1152"/>
          </a:xfrm>
        </p:grpSpPr>
        <p:sp>
          <p:nvSpPr>
            <p:cNvPr id="112648" name="AutoShape 85"/>
            <p:cNvSpPr>
              <a:spLocks noChangeArrowheads="1"/>
            </p:cNvSpPr>
            <p:nvPr/>
          </p:nvSpPr>
          <p:spPr bwMode="auto">
            <a:xfrm rot="-989417">
              <a:off x="0" y="864"/>
              <a:ext cx="3312" cy="576"/>
            </a:xfrm>
            <a:prstGeom prst="rightArrow">
              <a:avLst>
                <a:gd name="adj1" fmla="val 41667"/>
                <a:gd name="adj2" fmla="val 154159"/>
              </a:avLst>
            </a:prstGeom>
            <a:solidFill>
              <a:srgbClr val="FFFF00"/>
            </a:solidFill>
            <a:ln w="9525">
              <a:solidFill>
                <a:schemeClr val="bg2"/>
              </a:solidFill>
              <a:miter lim="800000"/>
              <a:headEnd/>
              <a:tailEnd/>
            </a:ln>
          </p:spPr>
          <p:txBody>
            <a:bodyPr wrap="none" anchor="ctr"/>
            <a:lstStyle/>
            <a:p>
              <a:pPr algn="ctr"/>
              <a:r>
                <a:rPr lang="en-US" sz="4000" i="1" dirty="0">
                  <a:solidFill>
                    <a:srgbClr val="000000"/>
                  </a:solidFill>
                  <a:latin typeface="Arial" panose="020B0604020202020204" pitchFamily="34" charset="0"/>
                </a:rPr>
                <a:t>NO</a:t>
              </a:r>
            </a:p>
          </p:txBody>
        </p:sp>
        <p:sp>
          <p:nvSpPr>
            <p:cNvPr id="112649" name="AutoShape 86"/>
            <p:cNvSpPr>
              <a:spLocks noChangeArrowheads="1"/>
            </p:cNvSpPr>
            <p:nvPr/>
          </p:nvSpPr>
          <p:spPr bwMode="auto">
            <a:xfrm>
              <a:off x="2880" y="816"/>
              <a:ext cx="1104" cy="1152"/>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3170 w 21600"/>
                <a:gd name="T25" fmla="*/ 3169 h 21600"/>
                <a:gd name="T26" fmla="*/ 18430 w 21600"/>
                <a:gd name="T27" fmla="*/ 18431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7401" y="15493"/>
                  </a:moveTo>
                  <a:cubicBezTo>
                    <a:pt x="18376" y="14122"/>
                    <a:pt x="18900" y="12482"/>
                    <a:pt x="18900" y="10800"/>
                  </a:cubicBezTo>
                  <a:cubicBezTo>
                    <a:pt x="18900" y="6326"/>
                    <a:pt x="15273" y="2700"/>
                    <a:pt x="10800" y="2700"/>
                  </a:cubicBezTo>
                  <a:cubicBezTo>
                    <a:pt x="9117" y="2699"/>
                    <a:pt x="7477" y="3223"/>
                    <a:pt x="6106" y="4198"/>
                  </a:cubicBezTo>
                  <a:close/>
                  <a:moveTo>
                    <a:pt x="4198" y="6106"/>
                  </a:moveTo>
                  <a:cubicBezTo>
                    <a:pt x="3223" y="7477"/>
                    <a:pt x="2700" y="9117"/>
                    <a:pt x="2700" y="10799"/>
                  </a:cubicBezTo>
                  <a:cubicBezTo>
                    <a:pt x="2700" y="15273"/>
                    <a:pt x="6326" y="18900"/>
                    <a:pt x="10800" y="18900"/>
                  </a:cubicBezTo>
                  <a:cubicBezTo>
                    <a:pt x="12482" y="18900"/>
                    <a:pt x="14122" y="18376"/>
                    <a:pt x="15493" y="17401"/>
                  </a:cubicBezTo>
                  <a:close/>
                </a:path>
              </a:pathLst>
            </a:custGeom>
            <a:solidFill>
              <a:srgbClr val="FF0000"/>
            </a:solidFill>
            <a:ln w="9525">
              <a:solidFill>
                <a:schemeClr val="tx1"/>
              </a:solidFill>
              <a:miter lim="800000"/>
              <a:headEnd/>
              <a:tailEnd/>
            </a:ln>
          </p:spPr>
          <p:txBody>
            <a:bodyPr wrap="none" anchor="ctr"/>
            <a:lstStyle/>
            <a:p>
              <a:endParaRPr lang="en-US" dirty="0">
                <a:solidFill>
                  <a:srgbClr val="FF0000"/>
                </a:solidFill>
                <a:latin typeface="Arial" panose="020B0604020202020204" pitchFamily="34" charset="0"/>
              </a:endParaRPr>
            </a:p>
          </p:txBody>
        </p:sp>
      </p:grpSp>
      <p:sp>
        <p:nvSpPr>
          <p:cNvPr id="5" name="Google Shape;74;p1">
            <a:extLst>
              <a:ext uri="{FF2B5EF4-FFF2-40B4-BE49-F238E27FC236}">
                <a16:creationId xmlns:a16="http://schemas.microsoft.com/office/drawing/2014/main" id="{76FDA249-04A8-E9D4-F971-B99935DF5AB7}"/>
              </a:ext>
            </a:extLst>
          </p:cNvPr>
          <p:cNvSpPr/>
          <p:nvPr/>
        </p:nvSpPr>
        <p:spPr>
          <a:xfrm>
            <a:off x="7772400" y="5605046"/>
            <a:ext cx="1625009" cy="23079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dirty="0">
                <a:latin typeface="Arial" panose="020B0604020202020204" pitchFamily="34" charset="0"/>
                <a:ea typeface="Open Sans"/>
                <a:cs typeface="Arial" panose="020B0604020202020204" pitchFamily="34" charset="0"/>
                <a:sym typeface="Open Sans"/>
              </a:rPr>
              <a:t>Image: ATSSA</a:t>
            </a:r>
            <a:endParaRPr sz="900" dirty="0">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34366987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2"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2"/>
          <p:cNvSpPr>
            <a:spLocks noGrp="1" noChangeArrowheads="1"/>
          </p:cNvSpPr>
          <p:nvPr>
            <p:ph type="title" idx="4294967295"/>
          </p:nvPr>
        </p:nvSpPr>
        <p:spPr bwMode="auto">
          <a:xfrm>
            <a:off x="304800" y="0"/>
            <a:ext cx="8458200" cy="1524000"/>
          </a:xfrm>
          <a:prstGeom prst="rect">
            <a:avLst/>
          </a:prstGeom>
          <a:noFill/>
          <a:ln>
            <a:miter lim="800000"/>
            <a:headEnd/>
            <a:tailEnd/>
          </a:ln>
        </p:spPr>
        <p:txBody>
          <a:bodyPr>
            <a:normAutofit/>
          </a:bodyPr>
          <a:lstStyle/>
          <a:p>
            <a:pPr eaLnBrk="1" hangingPunct="1"/>
            <a:r>
              <a:rPr lang="en-US" dirty="0"/>
              <a:t>Inspecting Sand-Filled Barrels</a:t>
            </a:r>
          </a:p>
        </p:txBody>
      </p:sp>
      <p:sp>
        <p:nvSpPr>
          <p:cNvPr id="113667" name="Rectangle 3"/>
          <p:cNvSpPr>
            <a:spLocks noGrp="1" noChangeArrowheads="1"/>
          </p:cNvSpPr>
          <p:nvPr>
            <p:ph type="body" idx="1"/>
          </p:nvPr>
        </p:nvSpPr>
        <p:spPr>
          <a:xfrm>
            <a:off x="457200" y="1486551"/>
            <a:ext cx="3962400" cy="4419600"/>
          </a:xfrm>
        </p:spPr>
        <p:txBody>
          <a:bodyPr/>
          <a:lstStyle/>
          <a:p>
            <a:pPr eaLnBrk="1" hangingPunct="1"/>
            <a:r>
              <a:rPr lang="en-US" dirty="0"/>
              <a:t>Overlap the fixed object on the traffic side by a minimum of 30 inches</a:t>
            </a:r>
          </a:p>
          <a:p>
            <a:pPr eaLnBrk="1" hangingPunct="1">
              <a:buFontTx/>
              <a:buNone/>
            </a:pPr>
            <a:endParaRPr lang="en-US" dirty="0"/>
          </a:p>
        </p:txBody>
      </p:sp>
      <p:sp>
        <p:nvSpPr>
          <p:cNvPr id="113668" name="Oval 4" descr="yellow circle representing sand barrel">
            <a:extLst>
              <a:ext uri="{C183D7F6-B498-43B3-948B-1728B52AA6E4}">
                <adec:decorative xmlns:adec="http://schemas.microsoft.com/office/drawing/2017/decorative" val="0"/>
              </a:ext>
            </a:extLst>
          </p:cNvPr>
          <p:cNvSpPr>
            <a:spLocks noChangeArrowheads="1"/>
          </p:cNvSpPr>
          <p:nvPr/>
        </p:nvSpPr>
        <p:spPr bwMode="auto">
          <a:xfrm>
            <a:off x="6705600" y="2781951"/>
            <a:ext cx="1676400" cy="1600200"/>
          </a:xfrm>
          <a:prstGeom prst="ellipse">
            <a:avLst/>
          </a:prstGeom>
          <a:solidFill>
            <a:srgbClr val="FFFF00"/>
          </a:solidFill>
          <a:ln w="9525">
            <a:solidFill>
              <a:schemeClr val="tx1"/>
            </a:solidFill>
            <a:round/>
            <a:headEnd/>
            <a:tailEnd/>
          </a:ln>
        </p:spPr>
        <p:txBody>
          <a:bodyPr wrap="none" anchor="ctr"/>
          <a:lstStyle/>
          <a:p>
            <a:endParaRPr lang="en-US" dirty="0">
              <a:latin typeface="Arial" panose="020B0604020202020204" pitchFamily="34" charset="0"/>
            </a:endParaRPr>
          </a:p>
        </p:txBody>
      </p:sp>
      <p:sp>
        <p:nvSpPr>
          <p:cNvPr id="113669" name="Oval 5" descr="yellow circle representing sand barrel">
            <a:extLst>
              <a:ext uri="{C183D7F6-B498-43B3-948B-1728B52AA6E4}">
                <adec:decorative xmlns:adec="http://schemas.microsoft.com/office/drawing/2017/decorative" val="0"/>
              </a:ext>
            </a:extLst>
          </p:cNvPr>
          <p:cNvSpPr>
            <a:spLocks noChangeArrowheads="1"/>
          </p:cNvSpPr>
          <p:nvPr/>
        </p:nvSpPr>
        <p:spPr bwMode="auto">
          <a:xfrm>
            <a:off x="4876800" y="2858151"/>
            <a:ext cx="1676400" cy="1600200"/>
          </a:xfrm>
          <a:prstGeom prst="ellipse">
            <a:avLst/>
          </a:prstGeom>
          <a:solidFill>
            <a:srgbClr val="FFFF00"/>
          </a:solidFill>
          <a:ln w="9525">
            <a:solidFill>
              <a:schemeClr val="tx1"/>
            </a:solidFill>
            <a:round/>
            <a:headEnd/>
            <a:tailEnd/>
          </a:ln>
        </p:spPr>
        <p:txBody>
          <a:bodyPr wrap="none" anchor="ctr"/>
          <a:lstStyle/>
          <a:p>
            <a:endParaRPr lang="en-US" dirty="0">
              <a:latin typeface="Arial" panose="020B0604020202020204" pitchFamily="34" charset="0"/>
            </a:endParaRPr>
          </a:p>
        </p:txBody>
      </p:sp>
      <p:sp>
        <p:nvSpPr>
          <p:cNvPr id="113670" name="Oval 6" descr="Wide downward diagonal"/>
          <p:cNvSpPr>
            <a:spLocks noChangeArrowheads="1"/>
          </p:cNvSpPr>
          <p:nvPr/>
        </p:nvSpPr>
        <p:spPr bwMode="auto">
          <a:xfrm>
            <a:off x="6019800" y="1715151"/>
            <a:ext cx="990600" cy="914400"/>
          </a:xfrm>
          <a:prstGeom prst="ellipse">
            <a:avLst/>
          </a:prstGeom>
          <a:pattFill prst="wdDnDiag">
            <a:fgClr>
              <a:srgbClr val="FF0000"/>
            </a:fgClr>
            <a:bgClr>
              <a:srgbClr val="FFFFFF"/>
            </a:bgClr>
          </a:pattFill>
          <a:ln w="9525">
            <a:solidFill>
              <a:schemeClr val="tx1"/>
            </a:solidFill>
            <a:round/>
            <a:headEnd/>
            <a:tailEnd/>
          </a:ln>
        </p:spPr>
        <p:txBody>
          <a:bodyPr wrap="none" anchor="ctr"/>
          <a:lstStyle/>
          <a:p>
            <a:endParaRPr lang="en-US" dirty="0">
              <a:latin typeface="Arial" panose="020B0604020202020204" pitchFamily="34" charset="0"/>
            </a:endParaRPr>
          </a:p>
        </p:txBody>
      </p:sp>
      <p:sp>
        <p:nvSpPr>
          <p:cNvPr id="113671" name="AutoShape 7" descr="Traffic"/>
          <p:cNvSpPr>
            <a:spLocks noChangeArrowheads="1"/>
          </p:cNvSpPr>
          <p:nvPr/>
        </p:nvSpPr>
        <p:spPr bwMode="auto">
          <a:xfrm>
            <a:off x="5867400" y="4581255"/>
            <a:ext cx="1371600" cy="1295400"/>
          </a:xfrm>
          <a:prstGeom prst="upArrowCallout">
            <a:avLst>
              <a:gd name="adj1" fmla="val 26471"/>
              <a:gd name="adj2" fmla="val 26471"/>
              <a:gd name="adj3" fmla="val 16667"/>
              <a:gd name="adj4" fmla="val 66667"/>
            </a:avLst>
          </a:prstGeom>
          <a:solidFill>
            <a:schemeClr val="bg1"/>
          </a:solidFill>
          <a:ln w="9525">
            <a:solidFill>
              <a:schemeClr val="tx1"/>
            </a:solidFill>
            <a:miter lim="800000"/>
            <a:headEnd/>
            <a:tailEnd/>
          </a:ln>
        </p:spPr>
        <p:txBody>
          <a:bodyPr wrap="none" anchor="ctr"/>
          <a:lstStyle/>
          <a:p>
            <a:pPr algn="ctr" eaLnBrk="0" hangingPunct="0"/>
            <a:r>
              <a:rPr lang="en-US" sz="3200" dirty="0">
                <a:latin typeface="Arial" panose="020B0604020202020204" pitchFamily="34" charset="0"/>
              </a:rPr>
              <a:t>Traffic</a:t>
            </a:r>
          </a:p>
        </p:txBody>
      </p:sp>
      <p:sp>
        <p:nvSpPr>
          <p:cNvPr id="113672" name="Line 8">
            <a:extLst>
              <a:ext uri="{C183D7F6-B498-43B3-948B-1728B52AA6E4}">
                <adec:decorative xmlns:adec="http://schemas.microsoft.com/office/drawing/2017/decorative" val="1"/>
              </a:ext>
            </a:extLst>
          </p:cNvPr>
          <p:cNvSpPr>
            <a:spLocks noChangeShapeType="1"/>
          </p:cNvSpPr>
          <p:nvPr/>
        </p:nvSpPr>
        <p:spPr bwMode="auto">
          <a:xfrm>
            <a:off x="4800600" y="1715151"/>
            <a:ext cx="0" cy="1905000"/>
          </a:xfrm>
          <a:prstGeom prst="line">
            <a:avLst/>
          </a:prstGeom>
          <a:noFill/>
          <a:ln w="9525">
            <a:solidFill>
              <a:schemeClr val="tx1"/>
            </a:solidFill>
            <a:round/>
            <a:headEnd/>
            <a:tailEnd/>
          </a:ln>
        </p:spPr>
        <p:txBody>
          <a:bodyPr/>
          <a:lstStyle/>
          <a:p>
            <a:endParaRPr lang="en-US" dirty="0">
              <a:latin typeface="Arial" panose="020B0604020202020204" pitchFamily="34" charset="0"/>
            </a:endParaRPr>
          </a:p>
        </p:txBody>
      </p:sp>
      <p:sp>
        <p:nvSpPr>
          <p:cNvPr id="113673" name="Line 9">
            <a:extLst>
              <a:ext uri="{C183D7F6-B498-43B3-948B-1728B52AA6E4}">
                <adec:decorative xmlns:adec="http://schemas.microsoft.com/office/drawing/2017/decorative" val="1"/>
              </a:ext>
            </a:extLst>
          </p:cNvPr>
          <p:cNvSpPr>
            <a:spLocks noChangeShapeType="1"/>
          </p:cNvSpPr>
          <p:nvPr/>
        </p:nvSpPr>
        <p:spPr bwMode="auto">
          <a:xfrm>
            <a:off x="5943600" y="1791351"/>
            <a:ext cx="0" cy="990600"/>
          </a:xfrm>
          <a:prstGeom prst="line">
            <a:avLst/>
          </a:prstGeom>
          <a:noFill/>
          <a:ln w="9525">
            <a:solidFill>
              <a:schemeClr val="tx1"/>
            </a:solidFill>
            <a:round/>
            <a:headEnd/>
            <a:tailEnd/>
          </a:ln>
        </p:spPr>
        <p:txBody>
          <a:bodyPr/>
          <a:lstStyle/>
          <a:p>
            <a:endParaRPr lang="en-US" dirty="0">
              <a:latin typeface="Arial" panose="020B0604020202020204" pitchFamily="34" charset="0"/>
            </a:endParaRPr>
          </a:p>
        </p:txBody>
      </p:sp>
      <p:sp>
        <p:nvSpPr>
          <p:cNvPr id="113674" name="Text Box 10"/>
          <p:cNvSpPr txBox="1">
            <a:spLocks noChangeArrowheads="1"/>
          </p:cNvSpPr>
          <p:nvPr/>
        </p:nvSpPr>
        <p:spPr bwMode="auto">
          <a:xfrm>
            <a:off x="4999038" y="1943751"/>
            <a:ext cx="792162" cy="579438"/>
          </a:xfrm>
          <a:prstGeom prst="rect">
            <a:avLst/>
          </a:prstGeom>
          <a:noFill/>
          <a:ln w="9525">
            <a:noFill/>
            <a:miter lim="800000"/>
            <a:headEnd/>
            <a:tailEnd/>
          </a:ln>
        </p:spPr>
        <p:txBody>
          <a:bodyPr wrap="none">
            <a:spAutoFit/>
          </a:bodyPr>
          <a:lstStyle/>
          <a:p>
            <a:pPr eaLnBrk="0" hangingPunct="0"/>
            <a:r>
              <a:rPr lang="en-US" sz="3200" dirty="0">
                <a:latin typeface="Arial" panose="020B0604020202020204" pitchFamily="34" charset="0"/>
              </a:rPr>
              <a:t>30”</a:t>
            </a:r>
          </a:p>
        </p:txBody>
      </p:sp>
      <p:pic>
        <p:nvPicPr>
          <p:cNvPr id="113675" name="Picture 2" descr="Sand-Filled Barrels protecting blunt end of concrete barrier"/>
          <p:cNvPicPr>
            <a:picLocks noChangeArrowheads="1"/>
          </p:cNvPicPr>
          <p:nvPr/>
        </p:nvPicPr>
        <p:blipFill>
          <a:blip r:embed="rId3" cstate="print"/>
          <a:srcRect/>
          <a:stretch>
            <a:fillRect/>
          </a:stretch>
        </p:blipFill>
        <p:spPr bwMode="auto">
          <a:xfrm>
            <a:off x="914400" y="3620151"/>
            <a:ext cx="3505200" cy="1981200"/>
          </a:xfrm>
          <a:prstGeom prst="rect">
            <a:avLst/>
          </a:prstGeom>
          <a:noFill/>
          <a:ln w="9525">
            <a:noFill/>
            <a:miter lim="800000"/>
            <a:headEnd/>
            <a:tailEnd/>
          </a:ln>
        </p:spPr>
      </p:pic>
      <p:sp>
        <p:nvSpPr>
          <p:cNvPr id="2" name="Google Shape;74;p1">
            <a:extLst>
              <a:ext uri="{FF2B5EF4-FFF2-40B4-BE49-F238E27FC236}">
                <a16:creationId xmlns:a16="http://schemas.microsoft.com/office/drawing/2014/main" id="{FB0FC552-5548-A7EB-E053-536E617196A7}"/>
              </a:ext>
            </a:extLst>
          </p:cNvPr>
          <p:cNvSpPr/>
          <p:nvPr/>
        </p:nvSpPr>
        <p:spPr>
          <a:xfrm>
            <a:off x="3251791" y="5696792"/>
            <a:ext cx="1625009" cy="23079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dirty="0">
                <a:latin typeface="Arial" panose="020B0604020202020204" pitchFamily="34" charset="0"/>
                <a:ea typeface="Open Sans"/>
                <a:cs typeface="Arial" panose="020B0604020202020204" pitchFamily="34" charset="0"/>
                <a:sym typeface="Open Sans"/>
              </a:rPr>
              <a:t>Images: ATSSA</a:t>
            </a:r>
            <a:endParaRPr sz="900" dirty="0">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3894045444"/>
      </p:ext>
    </p:extLst>
  </p:cSld>
  <p:clrMapOvr>
    <a:masterClrMapping/>
  </p:clrMapOvr>
</p:sld>
</file>

<file path=ppt/slides/slide2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The insides of a TMA showing metal inside yellow frames sitting on ground and open at the top&#10;"/>
          <p:cNvPicPr>
            <a:picLocks noChangeAspect="1" noChangeArrowheads="1"/>
          </p:cNvPicPr>
          <p:nvPr/>
        </p:nvPicPr>
        <p:blipFill>
          <a:blip r:embed="rId3" cstate="print"/>
          <a:srcRect/>
          <a:stretch>
            <a:fillRect/>
          </a:stretch>
        </p:blipFill>
        <p:spPr bwMode="auto">
          <a:xfrm>
            <a:off x="4419600" y="2860729"/>
            <a:ext cx="4495800" cy="2527113"/>
          </a:xfrm>
          <a:prstGeom prst="rect">
            <a:avLst/>
          </a:prstGeom>
          <a:noFill/>
        </p:spPr>
      </p:pic>
      <p:sp>
        <p:nvSpPr>
          <p:cNvPr id="114690" name="Rectangle 2"/>
          <p:cNvSpPr>
            <a:spLocks noGrp="1" noChangeArrowheads="1"/>
          </p:cNvSpPr>
          <p:nvPr>
            <p:ph type="title" idx="4294967295"/>
          </p:nvPr>
        </p:nvSpPr>
        <p:spPr bwMode="auto">
          <a:xfrm>
            <a:off x="381000" y="185980"/>
            <a:ext cx="8762999" cy="1261820"/>
          </a:xfrm>
          <a:prstGeom prst="rect">
            <a:avLst/>
          </a:prstGeom>
          <a:noFill/>
          <a:ln>
            <a:miter lim="800000"/>
            <a:headEnd/>
            <a:tailEnd/>
          </a:ln>
        </p:spPr>
        <p:txBody>
          <a:bodyPr anchor="ctr">
            <a:normAutofit fontScale="90000"/>
          </a:bodyPr>
          <a:lstStyle/>
          <a:p>
            <a:pPr eaLnBrk="1" hangingPunct="1"/>
            <a:r>
              <a:rPr lang="en-US" sz="4000" dirty="0"/>
              <a:t>C. Truck-Mounted Attenuators (TMAs)</a:t>
            </a:r>
          </a:p>
        </p:txBody>
      </p:sp>
      <p:sp>
        <p:nvSpPr>
          <p:cNvPr id="114691" name="Rectangle 3"/>
          <p:cNvSpPr>
            <a:spLocks noGrp="1" noChangeArrowheads="1"/>
          </p:cNvSpPr>
          <p:nvPr>
            <p:ph type="body" idx="1"/>
          </p:nvPr>
        </p:nvSpPr>
        <p:spPr>
          <a:xfrm>
            <a:off x="381000" y="1752600"/>
            <a:ext cx="8382000" cy="4343400"/>
          </a:xfrm>
        </p:spPr>
        <p:txBody>
          <a:bodyPr/>
          <a:lstStyle/>
          <a:p>
            <a:pPr eaLnBrk="1" hangingPunct="1"/>
            <a:r>
              <a:rPr lang="en-US" dirty="0"/>
              <a:t>Energy-absorbing devices attached to the rear of shadow trailers or trucks</a:t>
            </a:r>
          </a:p>
          <a:p>
            <a:pPr eaLnBrk="1" hangingPunct="1">
              <a:buFontTx/>
              <a:buNone/>
            </a:pPr>
            <a:endParaRPr lang="en-US" dirty="0"/>
          </a:p>
        </p:txBody>
      </p:sp>
      <p:pic>
        <p:nvPicPr>
          <p:cNvPr id="114692" name="Picture 4" descr="TMA on the back of a dump truck with cars in background"/>
          <p:cNvPicPr>
            <a:picLocks noChangeAspect="1" noChangeArrowheads="1"/>
          </p:cNvPicPr>
          <p:nvPr/>
        </p:nvPicPr>
        <p:blipFill>
          <a:blip r:embed="rId4" cstate="print"/>
          <a:srcRect/>
          <a:stretch>
            <a:fillRect/>
          </a:stretch>
        </p:blipFill>
        <p:spPr bwMode="auto">
          <a:xfrm>
            <a:off x="0" y="3124200"/>
            <a:ext cx="4419600" cy="2014538"/>
          </a:xfrm>
          <a:prstGeom prst="rect">
            <a:avLst/>
          </a:prstGeom>
          <a:noFill/>
          <a:ln w="9525">
            <a:noFill/>
            <a:miter lim="800000"/>
            <a:headEnd/>
            <a:tailEnd/>
          </a:ln>
        </p:spPr>
      </p:pic>
      <p:sp>
        <p:nvSpPr>
          <p:cNvPr id="331782" name="AutoShape 6" descr="The insides of a TMA"/>
          <p:cNvSpPr>
            <a:spLocks noChangeArrowheads="1"/>
          </p:cNvSpPr>
          <p:nvPr/>
        </p:nvSpPr>
        <p:spPr bwMode="auto">
          <a:xfrm>
            <a:off x="1219200" y="4691790"/>
            <a:ext cx="2362200" cy="1143000"/>
          </a:xfrm>
          <a:prstGeom prst="wedgeRoundRectCallout">
            <a:avLst>
              <a:gd name="adj1" fmla="val 109810"/>
              <a:gd name="adj2" fmla="val -57826"/>
              <a:gd name="adj3" fmla="val 16667"/>
            </a:avLst>
          </a:prstGeom>
          <a:solidFill>
            <a:schemeClr val="bg1"/>
          </a:solidFill>
          <a:ln w="9525">
            <a:solidFill>
              <a:schemeClr val="tx1"/>
            </a:solidFill>
            <a:miter lim="800000"/>
            <a:headEnd/>
            <a:tailEnd/>
          </a:ln>
          <a:effectLst/>
        </p:spPr>
        <p:txBody>
          <a:bodyPr/>
          <a:lstStyle/>
          <a:p>
            <a:pPr algn="ctr">
              <a:defRPr/>
            </a:pPr>
            <a:r>
              <a:rPr lang="en-US" sz="2800" b="1" dirty="0">
                <a:latin typeface="Arial" panose="020B0604020202020204" pitchFamily="34" charset="0"/>
              </a:rPr>
              <a:t>The insides of a TMA</a:t>
            </a:r>
          </a:p>
        </p:txBody>
      </p:sp>
      <p:sp>
        <p:nvSpPr>
          <p:cNvPr id="3" name="Google Shape;74;p1">
            <a:extLst>
              <a:ext uri="{FF2B5EF4-FFF2-40B4-BE49-F238E27FC236}">
                <a16:creationId xmlns:a16="http://schemas.microsoft.com/office/drawing/2014/main" id="{296ED9CE-CC76-5149-FF15-B7437BF93874}"/>
              </a:ext>
            </a:extLst>
          </p:cNvPr>
          <p:cNvSpPr/>
          <p:nvPr/>
        </p:nvSpPr>
        <p:spPr>
          <a:xfrm>
            <a:off x="20782" y="5212746"/>
            <a:ext cx="1625009" cy="23079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dirty="0">
                <a:latin typeface="Arial" panose="020B0604020202020204" pitchFamily="34" charset="0"/>
                <a:ea typeface="Open Sans"/>
                <a:cs typeface="Arial" panose="020B0604020202020204" pitchFamily="34" charset="0"/>
                <a:sym typeface="Open Sans"/>
              </a:rPr>
              <a:t>Image: Virginia DOT</a:t>
            </a:r>
            <a:endParaRPr sz="900" dirty="0">
              <a:latin typeface="Arial" panose="020B0604020202020204" pitchFamily="34" charset="0"/>
              <a:ea typeface="Verdana"/>
              <a:cs typeface="Arial" panose="020B0604020202020204" pitchFamily="34" charset="0"/>
              <a:sym typeface="Verdana"/>
            </a:endParaRPr>
          </a:p>
        </p:txBody>
      </p:sp>
      <p:sp>
        <p:nvSpPr>
          <p:cNvPr id="4" name="Google Shape;74;p1">
            <a:extLst>
              <a:ext uri="{FF2B5EF4-FFF2-40B4-BE49-F238E27FC236}">
                <a16:creationId xmlns:a16="http://schemas.microsoft.com/office/drawing/2014/main" id="{10AA7C70-79D8-54EB-46EF-99EC04BC5F44}"/>
              </a:ext>
            </a:extLst>
          </p:cNvPr>
          <p:cNvSpPr/>
          <p:nvPr/>
        </p:nvSpPr>
        <p:spPr>
          <a:xfrm>
            <a:off x="7696200" y="5395733"/>
            <a:ext cx="1625009" cy="23079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dirty="0">
                <a:latin typeface="Arial" panose="020B0604020202020204" pitchFamily="34" charset="0"/>
                <a:ea typeface="Open Sans"/>
                <a:cs typeface="Arial" panose="020B0604020202020204" pitchFamily="34" charset="0"/>
                <a:sym typeface="Open Sans"/>
              </a:rPr>
              <a:t>Image: ATSSA</a:t>
            </a:r>
            <a:endParaRPr sz="900" dirty="0">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868392051"/>
      </p:ext>
    </p:extLst>
  </p:cSld>
  <p:clrMapOvr>
    <a:masterClrMapping/>
  </p:clrMapOvr>
  <p:transition/>
</p:sld>
</file>

<file path=ppt/slides/slide2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Title 1"/>
          <p:cNvSpPr>
            <a:spLocks noGrp="1"/>
          </p:cNvSpPr>
          <p:nvPr>
            <p:ph type="title" idx="4294967295"/>
          </p:nvPr>
        </p:nvSpPr>
        <p:spPr bwMode="auto">
          <a:xfrm>
            <a:off x="685800" y="2057400"/>
            <a:ext cx="8458200" cy="1096963"/>
          </a:xfrm>
          <a:prstGeom prst="rect">
            <a:avLst/>
          </a:prstGeom>
          <a:noFill/>
          <a:ln>
            <a:miter lim="800000"/>
            <a:headEnd/>
            <a:tailEnd/>
          </a:ln>
        </p:spPr>
        <p:txBody>
          <a:bodyPr/>
          <a:lstStyle/>
          <a:p>
            <a:endParaRPr lang="en-US" dirty="0"/>
          </a:p>
        </p:txBody>
      </p:sp>
      <p:sp>
        <p:nvSpPr>
          <p:cNvPr id="121859" name="Content Placeholder 2"/>
          <p:cNvSpPr>
            <a:spLocks noGrp="1"/>
          </p:cNvSpPr>
          <p:nvPr>
            <p:ph idx="1"/>
          </p:nvPr>
        </p:nvSpPr>
        <p:spPr/>
        <p:txBody>
          <a:bodyPr/>
          <a:lstStyle/>
          <a:p>
            <a:endParaRPr lang="en-US" dirty="0"/>
          </a:p>
        </p:txBody>
      </p:sp>
      <p:pic>
        <p:nvPicPr>
          <p:cNvPr id="121860" name="Picture 2" descr="Example of a shadow truck with arrow board and orange road work ahead right lane closed ahead sign and damaged attenuator on shoulder"/>
          <p:cNvPicPr>
            <a:picLocks noChangeAspect="1" noChangeArrowheads="1"/>
          </p:cNvPicPr>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sp>
        <p:nvSpPr>
          <p:cNvPr id="2" name="Google Shape;74;p1">
            <a:extLst>
              <a:ext uri="{FF2B5EF4-FFF2-40B4-BE49-F238E27FC236}">
                <a16:creationId xmlns:a16="http://schemas.microsoft.com/office/drawing/2014/main" id="{C408DE28-8225-94E6-CA2D-2049F9EFED94}"/>
              </a:ext>
            </a:extLst>
          </p:cNvPr>
          <p:cNvSpPr/>
          <p:nvPr/>
        </p:nvSpPr>
        <p:spPr>
          <a:xfrm>
            <a:off x="7772400" y="6400800"/>
            <a:ext cx="1625009" cy="23079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dirty="0">
                <a:solidFill>
                  <a:schemeClr val="bg1"/>
                </a:solidFill>
                <a:latin typeface="Arial" panose="020B0604020202020204" pitchFamily="34" charset="0"/>
                <a:ea typeface="Open Sans"/>
                <a:cs typeface="Arial" panose="020B0604020202020204" pitchFamily="34" charset="0"/>
                <a:sym typeface="Open Sans"/>
              </a:rPr>
              <a:t>Image: Virginia DOT</a:t>
            </a:r>
            <a:endParaRPr sz="900" dirty="0">
              <a:solidFill>
                <a:schemeClr val="bg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254912382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44738" name="Rectangle 2"/>
          <p:cNvSpPr>
            <a:spLocks noGrp="1" noChangeArrowheads="1"/>
          </p:cNvSpPr>
          <p:nvPr>
            <p:ph type="title"/>
          </p:nvPr>
        </p:nvSpPr>
        <p:spPr>
          <a:xfrm>
            <a:off x="228600" y="731838"/>
            <a:ext cx="9448800" cy="914400"/>
          </a:xfrm>
        </p:spPr>
        <p:txBody>
          <a:bodyPr/>
          <a:lstStyle/>
          <a:p>
            <a:pPr eaLnBrk="1" hangingPunct="1">
              <a:buClr>
                <a:schemeClr val="bg2"/>
              </a:buClr>
              <a:defRPr/>
            </a:pPr>
            <a:r>
              <a:rPr lang="en-US" dirty="0"/>
              <a:t>Standard Specifications for Road</a:t>
            </a:r>
            <a:br>
              <a:rPr lang="en-US" dirty="0"/>
            </a:br>
            <a:r>
              <a:rPr lang="en-US" dirty="0"/>
              <a:t>and Bridge Construction</a:t>
            </a:r>
            <a:br>
              <a:rPr lang="en-US" sz="3200" dirty="0"/>
            </a:br>
            <a:endParaRPr lang="en-US" sz="3200" dirty="0"/>
          </a:p>
        </p:txBody>
      </p:sp>
      <p:sp>
        <p:nvSpPr>
          <p:cNvPr id="25603" name="Rectangle 3"/>
          <p:cNvSpPr>
            <a:spLocks noGrp="1" noChangeArrowheads="1"/>
          </p:cNvSpPr>
          <p:nvPr>
            <p:ph type="body" idx="1"/>
          </p:nvPr>
        </p:nvSpPr>
        <p:spPr>
          <a:xfrm>
            <a:off x="609600" y="1752600"/>
            <a:ext cx="4191000" cy="4648200"/>
          </a:xfrm>
          <a:noFill/>
        </p:spPr>
        <p:txBody>
          <a:bodyPr/>
          <a:lstStyle/>
          <a:p>
            <a:pPr eaLnBrk="1" hangingPunct="1"/>
            <a:r>
              <a:rPr kumimoji="1" lang="en-US" dirty="0"/>
              <a:t>Construction details</a:t>
            </a:r>
          </a:p>
          <a:p>
            <a:pPr eaLnBrk="1" hangingPunct="1"/>
            <a:r>
              <a:rPr kumimoji="1" lang="en-US" dirty="0"/>
              <a:t>Published by the individual States</a:t>
            </a:r>
          </a:p>
        </p:txBody>
      </p:sp>
      <p:pic>
        <p:nvPicPr>
          <p:cNvPr id="3" name="Picture 2">
            <a:extLst>
              <a:ext uri="{FF2B5EF4-FFF2-40B4-BE49-F238E27FC236}">
                <a16:creationId xmlns:a16="http://schemas.microsoft.com/office/drawing/2014/main" id="{86256E9F-80CD-46CB-A221-408F7B0CD531}"/>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5105400" y="1752600"/>
            <a:ext cx="2847228" cy="3863658"/>
          </a:xfrm>
          <a:prstGeom prst="rect">
            <a:avLst/>
          </a:prstGeom>
        </p:spPr>
      </p:pic>
      <p:sp>
        <p:nvSpPr>
          <p:cNvPr id="2" name="Google Shape;74;p1">
            <a:extLst>
              <a:ext uri="{FF2B5EF4-FFF2-40B4-BE49-F238E27FC236}">
                <a16:creationId xmlns:a16="http://schemas.microsoft.com/office/drawing/2014/main" id="{B4D53F99-66C3-2515-12A4-0F6E661E26A4}"/>
              </a:ext>
            </a:extLst>
          </p:cNvPr>
          <p:cNvSpPr/>
          <p:nvPr/>
        </p:nvSpPr>
        <p:spPr>
          <a:xfrm>
            <a:off x="7162800" y="5628663"/>
            <a:ext cx="1371600" cy="23079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dirty="0">
                <a:solidFill>
                  <a:srgbClr val="000000"/>
                </a:solidFill>
                <a:latin typeface="Arial" panose="020B0604020202020204" pitchFamily="34" charset="0"/>
                <a:ea typeface="Open Sans"/>
                <a:cs typeface="Arial" panose="020B0604020202020204" pitchFamily="34" charset="0"/>
                <a:sym typeface="Open Sans"/>
              </a:rPr>
              <a:t>Image: ATSSA</a:t>
            </a:r>
            <a:endParaRPr sz="9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1058316339"/>
      </p:ext>
    </p:extLst>
  </p:cSld>
  <p:clrMapOvr>
    <a:masterClrMapping/>
  </p:clrMapOvr>
  <p:transition/>
</p:sld>
</file>

<file path=ppt/slides/slide2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8275" name="Rectangle 3"/>
          <p:cNvSpPr>
            <a:spLocks noGrp="1" noChangeArrowheads="1"/>
          </p:cNvSpPr>
          <p:nvPr>
            <p:ph type="body" idx="1"/>
          </p:nvPr>
        </p:nvSpPr>
        <p:spPr>
          <a:xfrm>
            <a:off x="449451" y="1752600"/>
            <a:ext cx="3817749" cy="4419600"/>
          </a:xfrm>
        </p:spPr>
        <p:txBody>
          <a:bodyPr/>
          <a:lstStyle/>
          <a:p>
            <a:pPr eaLnBrk="1" hangingPunct="1">
              <a:defRPr/>
            </a:pPr>
            <a:r>
              <a:rPr lang="en-US" b="1" dirty="0">
                <a:solidFill>
                  <a:srgbClr val="C00000"/>
                </a:solidFill>
                <a:effectLst>
                  <a:outerShdw blurRad="38100" dist="38100" dir="2700000" algn="tl">
                    <a:srgbClr val="FFFFFF"/>
                  </a:outerShdw>
                </a:effectLst>
              </a:rPr>
              <a:t>Weight of the truck:</a:t>
            </a:r>
            <a:r>
              <a:rPr lang="en-US" dirty="0">
                <a:solidFill>
                  <a:srgbClr val="C00000"/>
                </a:solidFill>
                <a:effectLst>
                  <a:outerShdw blurRad="38100" dist="38100" dir="2700000" algn="tl">
                    <a:srgbClr val="FFFFFF"/>
                  </a:outerShdw>
                </a:effectLst>
              </a:rPr>
              <a:t> </a:t>
            </a:r>
            <a:r>
              <a:rPr lang="en-US" dirty="0">
                <a:effectLst>
                  <a:outerShdw blurRad="38100" dist="38100" dir="2700000" algn="tl">
                    <a:srgbClr val="FFFFFF"/>
                  </a:outerShdw>
                </a:effectLst>
              </a:rPr>
              <a:t>protects the crew or hazard from being struck!</a:t>
            </a:r>
          </a:p>
          <a:p>
            <a:pPr eaLnBrk="1" hangingPunct="1">
              <a:defRPr/>
            </a:pPr>
            <a:r>
              <a:rPr lang="en-US" b="1" dirty="0">
                <a:solidFill>
                  <a:srgbClr val="C00000"/>
                </a:solidFill>
                <a:effectLst>
                  <a:outerShdw blurRad="38100" dist="38100" dir="2700000" algn="tl">
                    <a:srgbClr val="FFFFFF"/>
                  </a:outerShdw>
                </a:effectLst>
              </a:rPr>
              <a:t>Crash cushion:</a:t>
            </a:r>
            <a:r>
              <a:rPr lang="en-US" dirty="0">
                <a:solidFill>
                  <a:srgbClr val="C00000"/>
                </a:solidFill>
                <a:effectLst>
                  <a:outerShdw blurRad="38100" dist="38100" dir="2700000" algn="tl">
                    <a:srgbClr val="FFFFFF"/>
                  </a:outerShdw>
                </a:effectLst>
              </a:rPr>
              <a:t> </a:t>
            </a:r>
            <a:r>
              <a:rPr lang="en-US" dirty="0">
                <a:effectLst>
                  <a:outerShdw blurRad="38100" dist="38100" dir="2700000" algn="tl">
                    <a:srgbClr val="FFFFFF"/>
                  </a:outerShdw>
                </a:effectLst>
              </a:rPr>
              <a:t>protects anyone that strikes the truck!</a:t>
            </a:r>
          </a:p>
        </p:txBody>
      </p:sp>
      <p:sp>
        <p:nvSpPr>
          <p:cNvPr id="115715" name="Rectangle 4"/>
          <p:cNvSpPr>
            <a:spLocks noGrp="1" noChangeArrowheads="1"/>
          </p:cNvSpPr>
          <p:nvPr>
            <p:ph type="title" idx="4294967295"/>
          </p:nvPr>
        </p:nvSpPr>
        <p:spPr bwMode="auto">
          <a:xfrm>
            <a:off x="304800" y="0"/>
            <a:ext cx="8382000" cy="1524000"/>
          </a:xfrm>
          <a:prstGeom prst="rect">
            <a:avLst/>
          </a:prstGeom>
          <a:noFill/>
          <a:ln>
            <a:miter lim="800000"/>
            <a:headEnd/>
            <a:tailEnd/>
          </a:ln>
        </p:spPr>
        <p:txBody>
          <a:bodyPr/>
          <a:lstStyle/>
          <a:p>
            <a:pPr eaLnBrk="1" hangingPunct="1"/>
            <a:r>
              <a:rPr lang="en-US" i="0" dirty="0"/>
              <a:t> </a:t>
            </a:r>
            <a:r>
              <a:rPr lang="en-US" dirty="0"/>
              <a:t>Truck-Mounted Attenuators</a:t>
            </a:r>
            <a:endParaRPr lang="en-US" sz="4400" dirty="0"/>
          </a:p>
        </p:txBody>
      </p:sp>
      <p:pic>
        <p:nvPicPr>
          <p:cNvPr id="1026" name="Picture 2" descr=" Truck-Mounted Attenuator on the back of protective vehicle on the shoulder with truck mounted arrow board"/>
          <p:cNvPicPr>
            <a:picLocks noChangeAspect="1" noChangeArrowheads="1"/>
          </p:cNvPicPr>
          <p:nvPr/>
        </p:nvPicPr>
        <p:blipFill>
          <a:blip r:embed="rId3" cstate="print"/>
          <a:srcRect l="45681" t="23958" r="22694" b="14584"/>
          <a:stretch>
            <a:fillRect/>
          </a:stretch>
        </p:blipFill>
        <p:spPr bwMode="auto">
          <a:xfrm>
            <a:off x="4511298" y="1524000"/>
            <a:ext cx="3749298" cy="4096455"/>
          </a:xfrm>
          <a:prstGeom prst="rect">
            <a:avLst/>
          </a:prstGeom>
          <a:noFill/>
          <a:ln w="9525">
            <a:noFill/>
            <a:miter lim="800000"/>
            <a:headEnd/>
            <a:tailEnd/>
          </a:ln>
        </p:spPr>
      </p:pic>
      <p:sp>
        <p:nvSpPr>
          <p:cNvPr id="2" name="Google Shape;74;p1">
            <a:extLst>
              <a:ext uri="{FF2B5EF4-FFF2-40B4-BE49-F238E27FC236}">
                <a16:creationId xmlns:a16="http://schemas.microsoft.com/office/drawing/2014/main" id="{A42BE7F5-EFCF-8B7D-3D49-FDDF461C5514}"/>
              </a:ext>
            </a:extLst>
          </p:cNvPr>
          <p:cNvSpPr/>
          <p:nvPr/>
        </p:nvSpPr>
        <p:spPr>
          <a:xfrm>
            <a:off x="7041009" y="5651628"/>
            <a:ext cx="1625009" cy="23079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dirty="0">
                <a:latin typeface="Arial" panose="020B0604020202020204" pitchFamily="34" charset="0"/>
                <a:ea typeface="Open Sans"/>
                <a:cs typeface="Arial" panose="020B0604020202020204" pitchFamily="34" charset="0"/>
                <a:sym typeface="Open Sans"/>
              </a:rPr>
              <a:t>Image: Virginia DOT</a:t>
            </a:r>
            <a:endParaRPr sz="900" dirty="0">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721090616"/>
      </p:ext>
    </p:extLst>
  </p:cSld>
  <p:clrMapOvr>
    <a:masterClrMapping/>
  </p:clrMapOvr>
</p:sld>
</file>

<file path=ppt/slides/slide2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6740" name="Picture 9" descr="Truck Mounted Attenuator folded up"/>
          <p:cNvPicPr>
            <a:picLocks noChangeAspect="1" noChangeArrowheads="1"/>
          </p:cNvPicPr>
          <p:nvPr/>
        </p:nvPicPr>
        <p:blipFill>
          <a:blip r:embed="rId3" cstate="print"/>
          <a:srcRect/>
          <a:stretch>
            <a:fillRect/>
          </a:stretch>
        </p:blipFill>
        <p:spPr bwMode="auto">
          <a:xfrm>
            <a:off x="1151116" y="1522709"/>
            <a:ext cx="2461995" cy="3475133"/>
          </a:xfrm>
          <a:prstGeom prst="rect">
            <a:avLst/>
          </a:prstGeom>
          <a:noFill/>
          <a:ln w="9525">
            <a:noFill/>
            <a:miter lim="800000"/>
            <a:headEnd/>
            <a:tailEnd/>
          </a:ln>
        </p:spPr>
      </p:pic>
      <p:sp>
        <p:nvSpPr>
          <p:cNvPr id="6" name="Rectangle 5"/>
          <p:cNvSpPr>
            <a:spLocks noChangeArrowheads="1"/>
          </p:cNvSpPr>
          <p:nvPr/>
        </p:nvSpPr>
        <p:spPr bwMode="auto">
          <a:xfrm>
            <a:off x="4708721" y="1522709"/>
            <a:ext cx="4001487" cy="543580"/>
          </a:xfrm>
          <a:prstGeom prst="rect">
            <a:avLst/>
          </a:prstGeom>
          <a:solidFill>
            <a:schemeClr val="bg1"/>
          </a:solidFill>
          <a:ln w="57150" cap="sq">
            <a:solidFill>
              <a:schemeClr val="bg1"/>
            </a:solidFill>
            <a:miter lim="800000"/>
            <a:headEnd type="none" w="sm" len="sm"/>
            <a:tailEnd type="none" w="sm" len="sm"/>
          </a:ln>
        </p:spPr>
        <p:txBody>
          <a:bodyPr wrap="square">
            <a:spAutoFit/>
          </a:bodyPr>
          <a:lstStyle/>
          <a:p>
            <a:pPr algn="ctr"/>
            <a:r>
              <a:rPr lang="en-US" sz="2800" b="1" dirty="0">
                <a:latin typeface="Arial" panose="020B0604020202020204" pitchFamily="34" charset="0"/>
              </a:rPr>
              <a:t> (Proprietary)</a:t>
            </a:r>
          </a:p>
        </p:txBody>
      </p:sp>
      <p:sp>
        <p:nvSpPr>
          <p:cNvPr id="7" name="Rectangle 3"/>
          <p:cNvSpPr txBox="1">
            <a:spLocks noChangeArrowheads="1"/>
          </p:cNvSpPr>
          <p:nvPr/>
        </p:nvSpPr>
        <p:spPr>
          <a:xfrm>
            <a:off x="304799" y="5068596"/>
            <a:ext cx="4577360" cy="568272"/>
          </a:xfrm>
          <a:prstGeom prst="rect">
            <a:avLst/>
          </a:prstGeom>
        </p:spPr>
        <p:txBody>
          <a:bodyPr/>
          <a:lstStyle/>
          <a:p>
            <a:pPr marL="231775" lvl="1" indent="-231775">
              <a:spcBef>
                <a:spcPct val="20000"/>
              </a:spcBef>
              <a:buSzPct val="75000"/>
              <a:buFont typeface="Wingdings" pitchFamily="2" charset="2"/>
              <a:buChar char="§"/>
              <a:defRPr/>
            </a:pPr>
            <a:r>
              <a:rPr lang="en-US" sz="2800" kern="0" dirty="0">
                <a:effectLst>
                  <a:outerShdw blurRad="38100" dist="38100" dir="2700000" algn="tl">
                    <a:srgbClr val="FFFFFF"/>
                  </a:outerShdw>
                </a:effectLst>
                <a:latin typeface="Arial" panose="020B0604020202020204" pitchFamily="34" charset="0"/>
              </a:rPr>
              <a:t>Truck-Mounted (TMA)</a:t>
            </a:r>
          </a:p>
        </p:txBody>
      </p:sp>
      <p:sp>
        <p:nvSpPr>
          <p:cNvPr id="8" name="Rectangle 4"/>
          <p:cNvSpPr txBox="1">
            <a:spLocks noChangeArrowheads="1"/>
          </p:cNvSpPr>
          <p:nvPr/>
        </p:nvSpPr>
        <p:spPr bwMode="auto">
          <a:xfrm>
            <a:off x="304799" y="0"/>
            <a:ext cx="8807847" cy="1524000"/>
          </a:xfrm>
          <a:prstGeom prst="rect">
            <a:avLst/>
          </a:prstGeom>
          <a:noFill/>
          <a:ln>
            <a:miter lim="800000"/>
            <a:headEnd/>
            <a:tailEnd/>
          </a:ln>
        </p:spPr>
        <p:txBody>
          <a:bodyPr vert="horz" lIns="91440" tIns="45720" rIns="91440" bIns="45720" rtlCol="0" anchor="ctr">
            <a:normAutofit/>
          </a:bodyPr>
          <a:lstStyle>
            <a:lvl1pPr algn="l" defTabSz="914400" rtl="0" eaLnBrk="1" latinLnBrk="0" hangingPunct="1">
              <a:spcBef>
                <a:spcPct val="0"/>
              </a:spcBef>
              <a:buNone/>
              <a:defRPr sz="3600" b="1" i="0" kern="1200">
                <a:solidFill>
                  <a:srgbClr val="00ACA1"/>
                </a:solidFill>
                <a:latin typeface="Arial" panose="020B0604020202020204" pitchFamily="34" charset="0"/>
                <a:ea typeface="+mj-ea"/>
                <a:cs typeface="Arial" panose="020B0604020202020204" pitchFamily="34" charset="0"/>
              </a:defRPr>
            </a:lvl1pPr>
          </a:lstStyle>
          <a:p>
            <a:r>
              <a:rPr lang="en-US" dirty="0"/>
              <a:t>Categories of Truck-Mounted Attenuators</a:t>
            </a:r>
            <a:endParaRPr lang="en-US" sz="4400" dirty="0"/>
          </a:p>
        </p:txBody>
      </p:sp>
      <p:sp>
        <p:nvSpPr>
          <p:cNvPr id="9" name="Rectangle 3"/>
          <p:cNvSpPr txBox="1">
            <a:spLocks noChangeArrowheads="1"/>
          </p:cNvSpPr>
          <p:nvPr/>
        </p:nvSpPr>
        <p:spPr>
          <a:xfrm>
            <a:off x="4536473" y="4903155"/>
            <a:ext cx="4345983" cy="568272"/>
          </a:xfrm>
          <a:prstGeom prst="rect">
            <a:avLst/>
          </a:prstGeom>
        </p:spPr>
        <p:txBody>
          <a:bodyPr/>
          <a:lstStyle/>
          <a:p>
            <a:pPr marL="231775" lvl="1" indent="-231775">
              <a:spcBef>
                <a:spcPct val="20000"/>
              </a:spcBef>
              <a:buSzPct val="75000"/>
              <a:buFont typeface="Wingdings" pitchFamily="2" charset="2"/>
              <a:buChar char="§"/>
              <a:defRPr/>
            </a:pPr>
            <a:r>
              <a:rPr kumimoji="0" lang="en-US" sz="2800" i="0" u="none" strike="noStrike" kern="0" cap="none" spc="0" normalizeH="0" baseline="0" noProof="0" dirty="0">
                <a:ln>
                  <a:noFill/>
                </a:ln>
                <a:effectLst>
                  <a:outerShdw blurRad="38100" dist="38100" dir="2700000" algn="tl">
                    <a:srgbClr val="FFFFFF"/>
                  </a:outerShdw>
                </a:effectLst>
                <a:uLnTx/>
                <a:uFillTx/>
                <a:latin typeface="Arial" panose="020B0604020202020204" pitchFamily="34" charset="0"/>
              </a:rPr>
              <a:t>Trailer-Mounted (TTMA)</a:t>
            </a:r>
          </a:p>
        </p:txBody>
      </p:sp>
      <p:pic>
        <p:nvPicPr>
          <p:cNvPr id="7170" name="Picture 2" descr="trailer mounted tma on truck with arrow board flashing both directions arrow"/>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23442" y="2231730"/>
            <a:ext cx="4086768" cy="2600671"/>
          </a:xfrm>
          <a:prstGeom prst="rect">
            <a:avLst/>
          </a:prstGeom>
          <a:noFill/>
          <a:extLst>
            <a:ext uri="{909E8E84-426E-40DD-AFC4-6F175D3DCCD1}">
              <a14:hiddenFill xmlns:a14="http://schemas.microsoft.com/office/drawing/2010/main">
                <a:solidFill>
                  <a:srgbClr val="FFFFFF"/>
                </a:solidFill>
              </a14:hiddenFill>
            </a:ext>
          </a:extLst>
        </p:spPr>
      </p:pic>
      <p:sp>
        <p:nvSpPr>
          <p:cNvPr id="2" name="Google Shape;74;p1">
            <a:extLst>
              <a:ext uri="{FF2B5EF4-FFF2-40B4-BE49-F238E27FC236}">
                <a16:creationId xmlns:a16="http://schemas.microsoft.com/office/drawing/2014/main" id="{888CA913-67F8-2F84-BCDF-D25372F80EEE}"/>
              </a:ext>
            </a:extLst>
          </p:cNvPr>
          <p:cNvSpPr/>
          <p:nvPr/>
        </p:nvSpPr>
        <p:spPr>
          <a:xfrm>
            <a:off x="7433408" y="5521472"/>
            <a:ext cx="1625009" cy="23079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dirty="0">
                <a:latin typeface="Arial" panose="020B0604020202020204" pitchFamily="34" charset="0"/>
                <a:ea typeface="Open Sans"/>
                <a:cs typeface="Arial" panose="020B0604020202020204" pitchFamily="34" charset="0"/>
                <a:sym typeface="Open Sans"/>
              </a:rPr>
              <a:t>Images: ATSSA</a:t>
            </a:r>
            <a:endParaRPr sz="900" dirty="0">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557157712"/>
      </p:ext>
    </p:extLst>
  </p:cSld>
  <p:clrMapOvr>
    <a:masterClrMapping/>
  </p:clrMapOvr>
  <p:transition spd="slow"/>
</p:sld>
</file>

<file path=ppt/slides/slide2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7762" name="Picture 2" descr="Scorpion attenuator with side metal frame and panel on back with black and yellow stripes sloping downward to both sides"/>
          <p:cNvPicPr>
            <a:picLocks noChangeAspect="1" noChangeArrowheads="1"/>
          </p:cNvPicPr>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sp>
        <p:nvSpPr>
          <p:cNvPr id="3" name="Rectangle 2"/>
          <p:cNvSpPr>
            <a:spLocks noChangeArrowheads="1"/>
          </p:cNvSpPr>
          <p:nvPr/>
        </p:nvSpPr>
        <p:spPr bwMode="auto">
          <a:xfrm>
            <a:off x="5410200" y="5791200"/>
            <a:ext cx="2971800" cy="523220"/>
          </a:xfrm>
          <a:prstGeom prst="rect">
            <a:avLst/>
          </a:prstGeom>
          <a:solidFill>
            <a:schemeClr val="bg1"/>
          </a:solidFill>
          <a:ln w="57150" cap="sq">
            <a:solidFill>
              <a:schemeClr val="bg1"/>
            </a:solidFill>
            <a:miter lim="800000"/>
            <a:headEnd type="none" w="sm" len="sm"/>
            <a:tailEnd type="none" w="sm" len="sm"/>
          </a:ln>
        </p:spPr>
        <p:txBody>
          <a:bodyPr wrap="square">
            <a:spAutoFit/>
          </a:bodyPr>
          <a:lstStyle/>
          <a:p>
            <a:pPr algn="ctr"/>
            <a:r>
              <a:rPr lang="en-US" sz="2800" b="1" dirty="0">
                <a:latin typeface="Arial" panose="020B0604020202020204" pitchFamily="34" charset="0"/>
              </a:rPr>
              <a:t> (Proprietary)</a:t>
            </a:r>
          </a:p>
        </p:txBody>
      </p:sp>
      <p:sp>
        <p:nvSpPr>
          <p:cNvPr id="2" name="Google Shape;74;p1">
            <a:extLst>
              <a:ext uri="{FF2B5EF4-FFF2-40B4-BE49-F238E27FC236}">
                <a16:creationId xmlns:a16="http://schemas.microsoft.com/office/drawing/2014/main" id="{E28DB26E-CDCD-68CB-9F3D-E3CB6332A8E7}"/>
              </a:ext>
            </a:extLst>
          </p:cNvPr>
          <p:cNvSpPr/>
          <p:nvPr/>
        </p:nvSpPr>
        <p:spPr>
          <a:xfrm>
            <a:off x="7848600" y="6470814"/>
            <a:ext cx="1625009" cy="23079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dirty="0">
                <a:solidFill>
                  <a:schemeClr val="bg1"/>
                </a:solidFill>
                <a:latin typeface="Arial" panose="020B0604020202020204" pitchFamily="34" charset="0"/>
                <a:ea typeface="Open Sans"/>
                <a:cs typeface="Arial" panose="020B0604020202020204" pitchFamily="34" charset="0"/>
                <a:sym typeface="Open Sans"/>
              </a:rPr>
              <a:t>Image: </a:t>
            </a:r>
            <a:r>
              <a:rPr lang="en-US" sz="900" dirty="0" err="1">
                <a:solidFill>
                  <a:schemeClr val="bg1"/>
                </a:solidFill>
                <a:latin typeface="Arial" panose="020B0604020202020204" pitchFamily="34" charset="0"/>
                <a:ea typeface="Open Sans"/>
                <a:cs typeface="Arial" panose="020B0604020202020204" pitchFamily="34" charset="0"/>
                <a:sym typeface="Open Sans"/>
              </a:rPr>
              <a:t>TrafFix</a:t>
            </a:r>
            <a:endParaRPr sz="900" dirty="0">
              <a:solidFill>
                <a:schemeClr val="bg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3815841435"/>
      </p:ext>
    </p:extLst>
  </p:cSld>
  <p:clrMapOvr>
    <a:masterClrMapping/>
  </p:clrMapOvr>
</p:sld>
</file>

<file path=ppt/slides/slide2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Rectangle 2"/>
          <p:cNvSpPr>
            <a:spLocks noGrp="1" noChangeArrowheads="1"/>
          </p:cNvSpPr>
          <p:nvPr>
            <p:ph type="title" idx="4294967295"/>
          </p:nvPr>
        </p:nvSpPr>
        <p:spPr bwMode="auto">
          <a:xfrm>
            <a:off x="304800" y="139485"/>
            <a:ext cx="8464550" cy="1447800"/>
          </a:xfrm>
          <a:prstGeom prst="rect">
            <a:avLst/>
          </a:prstGeom>
          <a:noFill/>
          <a:ln>
            <a:miter lim="800000"/>
            <a:headEnd/>
            <a:tailEnd/>
          </a:ln>
        </p:spPr>
        <p:txBody>
          <a:bodyPr anchor="ctr"/>
          <a:lstStyle/>
          <a:p>
            <a:pPr eaLnBrk="1" hangingPunct="1"/>
            <a:r>
              <a:rPr lang="en-US" dirty="0"/>
              <a:t>Application of</a:t>
            </a:r>
            <a:br>
              <a:rPr lang="en-US" dirty="0"/>
            </a:br>
            <a:r>
              <a:rPr lang="en-US" dirty="0"/>
              <a:t>Truck-Mounted Attenuators</a:t>
            </a:r>
            <a:endParaRPr lang="en-US" sz="4400" dirty="0"/>
          </a:p>
        </p:txBody>
      </p:sp>
      <p:sp>
        <p:nvSpPr>
          <p:cNvPr id="119811" name="Rectangle 3"/>
          <p:cNvSpPr>
            <a:spLocks noGrp="1" noChangeArrowheads="1"/>
          </p:cNvSpPr>
          <p:nvPr>
            <p:ph type="body" idx="1"/>
          </p:nvPr>
        </p:nvSpPr>
        <p:spPr>
          <a:xfrm>
            <a:off x="304800" y="1828800"/>
            <a:ext cx="2514600" cy="3810000"/>
          </a:xfrm>
        </p:spPr>
        <p:txBody>
          <a:bodyPr/>
          <a:lstStyle/>
          <a:p>
            <a:pPr eaLnBrk="1" hangingPunct="1"/>
            <a:r>
              <a:rPr lang="en-US" dirty="0"/>
              <a:t>Barrier vehicles</a:t>
            </a:r>
          </a:p>
          <a:p>
            <a:pPr eaLnBrk="1" hangingPunct="1"/>
            <a:r>
              <a:rPr lang="en-US" dirty="0"/>
              <a:t>Shadow vehicles</a:t>
            </a:r>
          </a:p>
          <a:p>
            <a:pPr eaLnBrk="1" hangingPunct="1"/>
            <a:r>
              <a:rPr lang="en-US" dirty="0"/>
              <a:t>Advance warning vehicles</a:t>
            </a:r>
          </a:p>
        </p:txBody>
      </p:sp>
      <p:pic>
        <p:nvPicPr>
          <p:cNvPr id="31745" name="Picture 1" descr="Dump truck with Truck-Mounted Attenuator and black and yellow stripes sloping downward to both sides on roadway&#10;"/>
          <p:cNvPicPr>
            <a:picLocks noChangeAspect="1" noChangeArrowheads="1"/>
          </p:cNvPicPr>
          <p:nvPr/>
        </p:nvPicPr>
        <p:blipFill>
          <a:blip r:embed="rId3" cstate="print"/>
          <a:srcRect l="16667" t="22222" r="12500" b="11111"/>
          <a:stretch>
            <a:fillRect/>
          </a:stretch>
        </p:blipFill>
        <p:spPr bwMode="auto">
          <a:xfrm>
            <a:off x="3001505" y="1587285"/>
            <a:ext cx="5431294" cy="3833855"/>
          </a:xfrm>
          <a:prstGeom prst="rect">
            <a:avLst/>
          </a:prstGeom>
          <a:noFill/>
        </p:spPr>
      </p:pic>
      <p:sp>
        <p:nvSpPr>
          <p:cNvPr id="3" name="Google Shape;74;p1">
            <a:extLst>
              <a:ext uri="{FF2B5EF4-FFF2-40B4-BE49-F238E27FC236}">
                <a16:creationId xmlns:a16="http://schemas.microsoft.com/office/drawing/2014/main" id="{C2717F2B-462C-A2E1-B94D-44F4055F99A7}"/>
              </a:ext>
            </a:extLst>
          </p:cNvPr>
          <p:cNvSpPr/>
          <p:nvPr/>
        </p:nvSpPr>
        <p:spPr>
          <a:xfrm>
            <a:off x="7433408" y="5521472"/>
            <a:ext cx="1625009" cy="23079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dirty="0">
                <a:latin typeface="Arial" panose="020B0604020202020204" pitchFamily="34" charset="0"/>
                <a:ea typeface="Open Sans"/>
                <a:cs typeface="Arial" panose="020B0604020202020204" pitchFamily="34" charset="0"/>
                <a:sym typeface="Open Sans"/>
              </a:rPr>
              <a:t>Image: ATSSA</a:t>
            </a:r>
            <a:endParaRPr sz="900" dirty="0">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905001106"/>
      </p:ext>
    </p:extLst>
  </p:cSld>
  <p:clrMapOvr>
    <a:masterClrMapping/>
  </p:clrMapOvr>
  <p:transition/>
</p:sld>
</file>

<file path=ppt/slides/slide2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Rectangle 2"/>
          <p:cNvSpPr>
            <a:spLocks noGrp="1" noChangeArrowheads="1"/>
          </p:cNvSpPr>
          <p:nvPr>
            <p:ph type="title" idx="4294967295"/>
          </p:nvPr>
        </p:nvSpPr>
        <p:spPr bwMode="auto">
          <a:xfrm>
            <a:off x="457200" y="0"/>
            <a:ext cx="8305800" cy="1447800"/>
          </a:xfrm>
          <a:prstGeom prst="rect">
            <a:avLst/>
          </a:prstGeom>
          <a:noFill/>
          <a:ln>
            <a:miter lim="800000"/>
            <a:headEnd/>
            <a:tailEnd/>
          </a:ln>
        </p:spPr>
        <p:txBody>
          <a:bodyPr anchor="ctr"/>
          <a:lstStyle/>
          <a:p>
            <a:pPr eaLnBrk="1" hangingPunct="1"/>
            <a:r>
              <a:rPr lang="en-US" sz="4400" dirty="0"/>
              <a:t> </a:t>
            </a:r>
            <a:r>
              <a:rPr lang="en-US" dirty="0"/>
              <a:t>Truck-Mounted Attenuators</a:t>
            </a:r>
            <a:endParaRPr lang="en-US" sz="4400" dirty="0"/>
          </a:p>
        </p:txBody>
      </p:sp>
      <p:sp>
        <p:nvSpPr>
          <p:cNvPr id="120835" name="Rectangle 3"/>
          <p:cNvSpPr>
            <a:spLocks noGrp="1" noChangeArrowheads="1"/>
          </p:cNvSpPr>
          <p:nvPr>
            <p:ph type="body" idx="1"/>
          </p:nvPr>
        </p:nvSpPr>
        <p:spPr>
          <a:xfrm>
            <a:off x="457200" y="1447800"/>
            <a:ext cx="4314986" cy="4724400"/>
          </a:xfrm>
        </p:spPr>
        <p:txBody>
          <a:bodyPr/>
          <a:lstStyle/>
          <a:p>
            <a:pPr eaLnBrk="1" hangingPunct="1"/>
            <a:r>
              <a:rPr lang="en-US" dirty="0"/>
              <a:t>Located in advance of the work area</a:t>
            </a:r>
          </a:p>
          <a:p>
            <a:pPr lvl="1" eaLnBrk="1" hangingPunct="1"/>
            <a:r>
              <a:rPr lang="en-US" dirty="0"/>
              <a:t>Past the buffer!</a:t>
            </a:r>
          </a:p>
          <a:p>
            <a:pPr eaLnBrk="1" hangingPunct="1"/>
            <a:r>
              <a:rPr lang="en-US" dirty="0"/>
              <a:t>Shall be designed for the specific application intended</a:t>
            </a:r>
          </a:p>
          <a:p>
            <a:pPr lvl="1" eaLnBrk="1" hangingPunct="1"/>
            <a:r>
              <a:rPr lang="en-US" dirty="0"/>
              <a:t>Impact speed</a:t>
            </a:r>
          </a:p>
          <a:p>
            <a:pPr eaLnBrk="1" hangingPunct="1">
              <a:buFontTx/>
              <a:buNone/>
            </a:pPr>
            <a:endParaRPr lang="en-US" dirty="0"/>
          </a:p>
        </p:txBody>
      </p:sp>
      <p:pic>
        <p:nvPicPr>
          <p:cNvPr id="120836" name="Picture 4" descr="shadow truck with caution bump ahead sign on back and attenuator"/>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4876800" y="1609241"/>
            <a:ext cx="4270375" cy="4114800"/>
          </a:xfrm>
          <a:prstGeom prst="rect">
            <a:avLst/>
          </a:prstGeom>
          <a:noFill/>
          <a:ln w="9525">
            <a:noFill/>
            <a:miter lim="800000"/>
            <a:headEnd/>
            <a:tailEnd/>
          </a:ln>
        </p:spPr>
      </p:pic>
      <p:sp>
        <p:nvSpPr>
          <p:cNvPr id="2" name="Google Shape;74;p1">
            <a:extLst>
              <a:ext uri="{FF2B5EF4-FFF2-40B4-BE49-F238E27FC236}">
                <a16:creationId xmlns:a16="http://schemas.microsoft.com/office/drawing/2014/main" id="{3380AD56-4D22-D715-B2B3-DFEAFFEAECFF}"/>
              </a:ext>
            </a:extLst>
          </p:cNvPr>
          <p:cNvSpPr/>
          <p:nvPr/>
        </p:nvSpPr>
        <p:spPr>
          <a:xfrm>
            <a:off x="7433408" y="5521472"/>
            <a:ext cx="1625009" cy="23079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dirty="0">
                <a:latin typeface="Arial" panose="020B0604020202020204" pitchFamily="34" charset="0"/>
                <a:ea typeface="Open Sans"/>
                <a:cs typeface="Arial" panose="020B0604020202020204" pitchFamily="34" charset="0"/>
                <a:sym typeface="Open Sans"/>
              </a:rPr>
              <a:t>Image: ATSSA</a:t>
            </a:r>
            <a:endParaRPr sz="900" dirty="0">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3765463351"/>
      </p:ext>
    </p:extLst>
  </p:cSld>
  <p:clrMapOvr>
    <a:masterClrMapping/>
  </p:clrMapOvr>
  <p:transition/>
</p:sld>
</file>

<file path=ppt/slides/slide2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Group 73">
            <a:extLst>
              <a:ext uri="{C183D7F6-B498-43B3-948B-1728B52AA6E4}">
                <adec:decorative xmlns:adec="http://schemas.microsoft.com/office/drawing/2017/decorative" val="1"/>
              </a:ext>
            </a:extLst>
          </p:cNvPr>
          <p:cNvGrpSpPr>
            <a:grpSpLocks/>
          </p:cNvGrpSpPr>
          <p:nvPr/>
        </p:nvGrpSpPr>
        <p:grpSpPr bwMode="auto">
          <a:xfrm>
            <a:off x="4267200" y="5410200"/>
            <a:ext cx="5105400" cy="1295400"/>
            <a:chOff x="2688" y="3408"/>
            <a:chExt cx="3216" cy="816"/>
          </a:xfrm>
        </p:grpSpPr>
        <p:sp>
          <p:nvSpPr>
            <p:cNvPr id="130110" name="Line 36"/>
            <p:cNvSpPr>
              <a:spLocks noChangeShapeType="1"/>
            </p:cNvSpPr>
            <p:nvPr/>
          </p:nvSpPr>
          <p:spPr bwMode="auto">
            <a:xfrm>
              <a:off x="2688" y="3408"/>
              <a:ext cx="2688" cy="0"/>
            </a:xfrm>
            <a:prstGeom prst="line">
              <a:avLst/>
            </a:prstGeom>
            <a:noFill/>
            <a:ln w="38100">
              <a:solidFill>
                <a:schemeClr val="tx1"/>
              </a:solidFill>
              <a:round/>
              <a:headEnd/>
              <a:tailEnd/>
            </a:ln>
          </p:spPr>
          <p:txBody>
            <a:bodyPr anchor="ctr"/>
            <a:lstStyle/>
            <a:p>
              <a:endParaRPr lang="en-US" dirty="0">
                <a:latin typeface="Arial" panose="020B0604020202020204" pitchFamily="34" charset="0"/>
              </a:endParaRPr>
            </a:p>
          </p:txBody>
        </p:sp>
        <p:sp>
          <p:nvSpPr>
            <p:cNvPr id="130111" name="Text Box 2" descr="Advance&#10;Warning Area"/>
            <p:cNvSpPr txBox="1">
              <a:spLocks noChangeArrowheads="1"/>
            </p:cNvSpPr>
            <p:nvPr/>
          </p:nvSpPr>
          <p:spPr bwMode="auto">
            <a:xfrm>
              <a:off x="4080" y="3456"/>
              <a:ext cx="1824" cy="601"/>
            </a:xfrm>
            <a:prstGeom prst="rect">
              <a:avLst/>
            </a:prstGeom>
            <a:noFill/>
            <a:ln w="9525">
              <a:noFill/>
              <a:miter lim="800000"/>
              <a:headEnd/>
              <a:tailEnd/>
            </a:ln>
          </p:spPr>
          <p:txBody>
            <a:bodyPr>
              <a:spAutoFit/>
            </a:bodyPr>
            <a:lstStyle/>
            <a:p>
              <a:pPr algn="ctr"/>
              <a:r>
                <a:rPr lang="en-US" sz="2800" dirty="0">
                  <a:latin typeface="Arial" panose="020B0604020202020204" pitchFamily="34" charset="0"/>
                </a:rPr>
                <a:t>Advance</a:t>
              </a:r>
            </a:p>
            <a:p>
              <a:pPr algn="ctr"/>
              <a:r>
                <a:rPr lang="en-US" sz="2800" dirty="0">
                  <a:latin typeface="Arial" panose="020B0604020202020204" pitchFamily="34" charset="0"/>
                </a:rPr>
                <a:t>Warning Area</a:t>
              </a:r>
            </a:p>
          </p:txBody>
        </p:sp>
        <p:sp>
          <p:nvSpPr>
            <p:cNvPr id="130112" name="Line 37"/>
            <p:cNvSpPr>
              <a:spLocks noChangeShapeType="1"/>
            </p:cNvSpPr>
            <p:nvPr/>
          </p:nvSpPr>
          <p:spPr bwMode="auto">
            <a:xfrm>
              <a:off x="2688" y="4208"/>
              <a:ext cx="2688" cy="0"/>
            </a:xfrm>
            <a:prstGeom prst="line">
              <a:avLst/>
            </a:prstGeom>
            <a:noFill/>
            <a:ln w="38100">
              <a:solidFill>
                <a:schemeClr val="tx1"/>
              </a:solidFill>
              <a:round/>
              <a:headEnd/>
              <a:tailEnd/>
            </a:ln>
          </p:spPr>
          <p:txBody>
            <a:bodyPr anchor="ctr"/>
            <a:lstStyle/>
            <a:p>
              <a:endParaRPr lang="en-US" dirty="0">
                <a:latin typeface="Arial" panose="020B0604020202020204" pitchFamily="34" charset="0"/>
              </a:endParaRPr>
            </a:p>
          </p:txBody>
        </p:sp>
        <p:sp>
          <p:nvSpPr>
            <p:cNvPr id="130113" name="Line 50"/>
            <p:cNvSpPr>
              <a:spLocks noChangeShapeType="1"/>
            </p:cNvSpPr>
            <p:nvPr/>
          </p:nvSpPr>
          <p:spPr bwMode="auto">
            <a:xfrm>
              <a:off x="4128" y="3408"/>
              <a:ext cx="0" cy="816"/>
            </a:xfrm>
            <a:prstGeom prst="line">
              <a:avLst/>
            </a:prstGeom>
            <a:noFill/>
            <a:ln w="57150">
              <a:solidFill>
                <a:schemeClr val="tx1"/>
              </a:solidFill>
              <a:round/>
              <a:headEnd type="triangle" w="med" len="med"/>
              <a:tailEnd type="triangle" w="med" len="med"/>
            </a:ln>
          </p:spPr>
          <p:txBody>
            <a:bodyPr anchor="ctr"/>
            <a:lstStyle/>
            <a:p>
              <a:endParaRPr lang="en-US" dirty="0">
                <a:latin typeface="Arial" panose="020B0604020202020204" pitchFamily="34" charset="0"/>
              </a:endParaRPr>
            </a:p>
          </p:txBody>
        </p:sp>
      </p:grpSp>
      <p:grpSp>
        <p:nvGrpSpPr>
          <p:cNvPr id="3" name="Group 66">
            <a:extLst>
              <a:ext uri="{C183D7F6-B498-43B3-948B-1728B52AA6E4}">
                <adec:decorative xmlns:adec="http://schemas.microsoft.com/office/drawing/2017/decorative" val="1"/>
              </a:ext>
            </a:extLst>
          </p:cNvPr>
          <p:cNvGrpSpPr>
            <a:grpSpLocks/>
          </p:cNvGrpSpPr>
          <p:nvPr/>
        </p:nvGrpSpPr>
        <p:grpSpPr bwMode="auto">
          <a:xfrm>
            <a:off x="4267200" y="4343400"/>
            <a:ext cx="4876800" cy="1066800"/>
            <a:chOff x="2688" y="2736"/>
            <a:chExt cx="3072" cy="672"/>
          </a:xfrm>
        </p:grpSpPr>
        <p:sp>
          <p:nvSpPr>
            <p:cNvPr id="130107" name="Rectangle 3" descr="Transition Area"/>
            <p:cNvSpPr>
              <a:spLocks noChangeArrowheads="1"/>
            </p:cNvSpPr>
            <p:nvPr/>
          </p:nvSpPr>
          <p:spPr bwMode="auto">
            <a:xfrm>
              <a:off x="4222" y="2784"/>
              <a:ext cx="1538" cy="601"/>
            </a:xfrm>
            <a:prstGeom prst="rect">
              <a:avLst/>
            </a:prstGeom>
            <a:noFill/>
            <a:ln w="9525">
              <a:noFill/>
              <a:miter lim="800000"/>
              <a:headEnd/>
              <a:tailEnd/>
            </a:ln>
          </p:spPr>
          <p:txBody>
            <a:bodyPr>
              <a:spAutoFit/>
            </a:bodyPr>
            <a:lstStyle/>
            <a:p>
              <a:pPr algn="ctr"/>
              <a:r>
                <a:rPr lang="en-US" sz="2800" dirty="0">
                  <a:latin typeface="Arial" panose="020B0604020202020204" pitchFamily="34" charset="0"/>
                </a:rPr>
                <a:t>Transition Area</a:t>
              </a:r>
            </a:p>
          </p:txBody>
        </p:sp>
        <p:sp>
          <p:nvSpPr>
            <p:cNvPr id="130108" name="Line 38"/>
            <p:cNvSpPr>
              <a:spLocks noChangeShapeType="1"/>
            </p:cNvSpPr>
            <p:nvPr/>
          </p:nvSpPr>
          <p:spPr bwMode="auto">
            <a:xfrm>
              <a:off x="2688" y="2736"/>
              <a:ext cx="2688" cy="0"/>
            </a:xfrm>
            <a:prstGeom prst="line">
              <a:avLst/>
            </a:prstGeom>
            <a:noFill/>
            <a:ln w="38100">
              <a:solidFill>
                <a:schemeClr val="tx1"/>
              </a:solidFill>
              <a:round/>
              <a:headEnd/>
              <a:tailEnd/>
            </a:ln>
          </p:spPr>
          <p:txBody>
            <a:bodyPr anchor="ctr"/>
            <a:lstStyle/>
            <a:p>
              <a:endParaRPr lang="en-US" dirty="0">
                <a:latin typeface="Arial" panose="020B0604020202020204" pitchFamily="34" charset="0"/>
              </a:endParaRPr>
            </a:p>
          </p:txBody>
        </p:sp>
        <p:sp>
          <p:nvSpPr>
            <p:cNvPr id="130109" name="Line 51"/>
            <p:cNvSpPr>
              <a:spLocks noChangeShapeType="1"/>
            </p:cNvSpPr>
            <p:nvPr/>
          </p:nvSpPr>
          <p:spPr bwMode="auto">
            <a:xfrm>
              <a:off x="4128" y="2736"/>
              <a:ext cx="0" cy="672"/>
            </a:xfrm>
            <a:prstGeom prst="line">
              <a:avLst/>
            </a:prstGeom>
            <a:noFill/>
            <a:ln w="57150">
              <a:solidFill>
                <a:schemeClr val="tx1"/>
              </a:solidFill>
              <a:round/>
              <a:headEnd type="triangle" w="med" len="med"/>
              <a:tailEnd type="triangle" w="med" len="med"/>
            </a:ln>
          </p:spPr>
          <p:txBody>
            <a:bodyPr anchor="ctr"/>
            <a:lstStyle/>
            <a:p>
              <a:endParaRPr lang="en-US" dirty="0">
                <a:latin typeface="Arial" panose="020B0604020202020204" pitchFamily="34" charset="0"/>
              </a:endParaRPr>
            </a:p>
          </p:txBody>
        </p:sp>
      </p:grpSp>
      <p:grpSp>
        <p:nvGrpSpPr>
          <p:cNvPr id="4" name="Group 75">
            <a:extLst>
              <a:ext uri="{C183D7F6-B498-43B3-948B-1728B52AA6E4}">
                <adec:decorative xmlns:adec="http://schemas.microsoft.com/office/drawing/2017/decorative" val="1"/>
              </a:ext>
            </a:extLst>
          </p:cNvPr>
          <p:cNvGrpSpPr>
            <a:grpSpLocks/>
          </p:cNvGrpSpPr>
          <p:nvPr/>
        </p:nvGrpSpPr>
        <p:grpSpPr bwMode="auto">
          <a:xfrm>
            <a:off x="4267200" y="1905000"/>
            <a:ext cx="4495800" cy="2438400"/>
            <a:chOff x="2688" y="1200"/>
            <a:chExt cx="2832" cy="1536"/>
          </a:xfrm>
        </p:grpSpPr>
        <p:sp>
          <p:nvSpPr>
            <p:cNvPr id="130104" name="Line 40"/>
            <p:cNvSpPr>
              <a:spLocks noChangeShapeType="1"/>
            </p:cNvSpPr>
            <p:nvPr/>
          </p:nvSpPr>
          <p:spPr bwMode="auto">
            <a:xfrm>
              <a:off x="2688" y="1200"/>
              <a:ext cx="2736" cy="0"/>
            </a:xfrm>
            <a:prstGeom prst="line">
              <a:avLst/>
            </a:prstGeom>
            <a:noFill/>
            <a:ln w="38100">
              <a:solidFill>
                <a:schemeClr val="tx1"/>
              </a:solidFill>
              <a:round/>
              <a:headEnd/>
              <a:tailEnd/>
            </a:ln>
          </p:spPr>
          <p:txBody>
            <a:bodyPr anchor="ctr"/>
            <a:lstStyle/>
            <a:p>
              <a:endParaRPr lang="en-US" dirty="0">
                <a:latin typeface="Arial" panose="020B0604020202020204" pitchFamily="34" charset="0"/>
              </a:endParaRPr>
            </a:p>
          </p:txBody>
        </p:sp>
        <p:sp>
          <p:nvSpPr>
            <p:cNvPr id="130105" name="Rectangle 4" descr="Activity&#10;Area"/>
            <p:cNvSpPr>
              <a:spLocks noChangeArrowheads="1"/>
            </p:cNvSpPr>
            <p:nvPr/>
          </p:nvSpPr>
          <p:spPr bwMode="auto">
            <a:xfrm>
              <a:off x="4656" y="1488"/>
              <a:ext cx="864" cy="816"/>
            </a:xfrm>
            <a:prstGeom prst="rect">
              <a:avLst/>
            </a:prstGeom>
            <a:noFill/>
            <a:ln w="9525">
              <a:noFill/>
              <a:miter lim="800000"/>
              <a:headEnd/>
              <a:tailEnd/>
            </a:ln>
          </p:spPr>
          <p:txBody>
            <a:bodyPr wrap="none" anchor="ctr"/>
            <a:lstStyle/>
            <a:p>
              <a:pPr algn="ctr"/>
              <a:r>
                <a:rPr lang="en-US" sz="2800" dirty="0">
                  <a:latin typeface="Arial" panose="020B0604020202020204" pitchFamily="34" charset="0"/>
                </a:rPr>
                <a:t>Activity</a:t>
              </a:r>
            </a:p>
            <a:p>
              <a:pPr algn="ctr"/>
              <a:r>
                <a:rPr lang="en-US" sz="2800" dirty="0">
                  <a:latin typeface="Arial" panose="020B0604020202020204" pitchFamily="34" charset="0"/>
                </a:rPr>
                <a:t>Area</a:t>
              </a:r>
            </a:p>
          </p:txBody>
        </p:sp>
        <p:sp>
          <p:nvSpPr>
            <p:cNvPr id="130106" name="Line 52"/>
            <p:cNvSpPr>
              <a:spLocks noChangeShapeType="1"/>
            </p:cNvSpPr>
            <p:nvPr/>
          </p:nvSpPr>
          <p:spPr bwMode="auto">
            <a:xfrm>
              <a:off x="4464" y="1200"/>
              <a:ext cx="0" cy="1536"/>
            </a:xfrm>
            <a:prstGeom prst="line">
              <a:avLst/>
            </a:prstGeom>
            <a:noFill/>
            <a:ln w="57150">
              <a:solidFill>
                <a:schemeClr val="tx1"/>
              </a:solidFill>
              <a:round/>
              <a:headEnd type="triangle" w="med" len="med"/>
              <a:tailEnd type="triangle" w="med" len="med"/>
            </a:ln>
          </p:spPr>
          <p:txBody>
            <a:bodyPr anchor="ctr"/>
            <a:lstStyle/>
            <a:p>
              <a:endParaRPr lang="en-US" dirty="0">
                <a:latin typeface="Arial" panose="020B0604020202020204" pitchFamily="34" charset="0"/>
              </a:endParaRPr>
            </a:p>
          </p:txBody>
        </p:sp>
      </p:grpSp>
      <p:grpSp>
        <p:nvGrpSpPr>
          <p:cNvPr id="5" name="Group 71">
            <a:extLst>
              <a:ext uri="{C183D7F6-B498-43B3-948B-1728B52AA6E4}">
                <adec:decorative xmlns:adec="http://schemas.microsoft.com/office/drawing/2017/decorative" val="1"/>
              </a:ext>
            </a:extLst>
          </p:cNvPr>
          <p:cNvGrpSpPr>
            <a:grpSpLocks/>
          </p:cNvGrpSpPr>
          <p:nvPr/>
        </p:nvGrpSpPr>
        <p:grpSpPr bwMode="auto">
          <a:xfrm>
            <a:off x="4292600" y="381000"/>
            <a:ext cx="4735513" cy="1524000"/>
            <a:chOff x="2704" y="240"/>
            <a:chExt cx="2983" cy="960"/>
          </a:xfrm>
        </p:grpSpPr>
        <p:sp>
          <p:nvSpPr>
            <p:cNvPr id="130101" name="Text Box 8" descr="Termination Area"/>
            <p:cNvSpPr txBox="1">
              <a:spLocks noChangeArrowheads="1"/>
            </p:cNvSpPr>
            <p:nvPr/>
          </p:nvSpPr>
          <p:spPr bwMode="auto">
            <a:xfrm>
              <a:off x="4128" y="432"/>
              <a:ext cx="1559" cy="596"/>
            </a:xfrm>
            <a:prstGeom prst="rect">
              <a:avLst/>
            </a:prstGeom>
            <a:noFill/>
            <a:ln w="9525">
              <a:noFill/>
              <a:miter lim="800000"/>
              <a:headEnd/>
              <a:tailEnd/>
            </a:ln>
          </p:spPr>
          <p:txBody>
            <a:bodyPr>
              <a:spAutoFit/>
            </a:bodyPr>
            <a:lstStyle/>
            <a:p>
              <a:pPr algn="ctr"/>
              <a:r>
                <a:rPr lang="en-US" sz="2800" dirty="0">
                  <a:latin typeface="Arial" panose="020B0604020202020204" pitchFamily="34" charset="0"/>
                </a:rPr>
                <a:t>Termination Area</a:t>
              </a:r>
            </a:p>
          </p:txBody>
        </p:sp>
        <p:sp>
          <p:nvSpPr>
            <p:cNvPr id="130102" name="Line 53"/>
            <p:cNvSpPr>
              <a:spLocks noChangeShapeType="1"/>
            </p:cNvSpPr>
            <p:nvPr/>
          </p:nvSpPr>
          <p:spPr bwMode="auto">
            <a:xfrm>
              <a:off x="2704" y="240"/>
              <a:ext cx="2736" cy="0"/>
            </a:xfrm>
            <a:prstGeom prst="line">
              <a:avLst/>
            </a:prstGeom>
            <a:noFill/>
            <a:ln w="38100">
              <a:solidFill>
                <a:schemeClr val="tx1"/>
              </a:solidFill>
              <a:round/>
              <a:headEnd/>
              <a:tailEnd/>
            </a:ln>
          </p:spPr>
          <p:txBody>
            <a:bodyPr anchor="ctr"/>
            <a:lstStyle/>
            <a:p>
              <a:endParaRPr lang="en-US" dirty="0">
                <a:latin typeface="Arial" panose="020B0604020202020204" pitchFamily="34" charset="0"/>
              </a:endParaRPr>
            </a:p>
          </p:txBody>
        </p:sp>
        <p:sp>
          <p:nvSpPr>
            <p:cNvPr id="130103" name="Line 54"/>
            <p:cNvSpPr>
              <a:spLocks noChangeShapeType="1"/>
            </p:cNvSpPr>
            <p:nvPr/>
          </p:nvSpPr>
          <p:spPr bwMode="auto">
            <a:xfrm>
              <a:off x="4128" y="240"/>
              <a:ext cx="0" cy="960"/>
            </a:xfrm>
            <a:prstGeom prst="line">
              <a:avLst/>
            </a:prstGeom>
            <a:noFill/>
            <a:ln w="57150">
              <a:solidFill>
                <a:schemeClr val="tx1"/>
              </a:solidFill>
              <a:round/>
              <a:headEnd type="triangle" w="med" len="med"/>
              <a:tailEnd type="triangle" w="med" len="med"/>
            </a:ln>
          </p:spPr>
          <p:txBody>
            <a:bodyPr anchor="ctr"/>
            <a:lstStyle/>
            <a:p>
              <a:endParaRPr lang="en-US" dirty="0">
                <a:latin typeface="Arial" panose="020B0604020202020204" pitchFamily="34" charset="0"/>
              </a:endParaRPr>
            </a:p>
          </p:txBody>
        </p:sp>
      </p:grpSp>
      <p:grpSp>
        <p:nvGrpSpPr>
          <p:cNvPr id="6" name="Group 76">
            <a:extLst>
              <a:ext uri="{C183D7F6-B498-43B3-948B-1728B52AA6E4}">
                <adec:decorative xmlns:adec="http://schemas.microsoft.com/office/drawing/2017/decorative" val="1"/>
              </a:ext>
            </a:extLst>
          </p:cNvPr>
          <p:cNvGrpSpPr>
            <a:grpSpLocks/>
          </p:cNvGrpSpPr>
          <p:nvPr/>
        </p:nvGrpSpPr>
        <p:grpSpPr bwMode="auto">
          <a:xfrm>
            <a:off x="4267200" y="3048000"/>
            <a:ext cx="2819400" cy="1295400"/>
            <a:chOff x="2688" y="1920"/>
            <a:chExt cx="1776" cy="816"/>
          </a:xfrm>
        </p:grpSpPr>
        <p:sp>
          <p:nvSpPr>
            <p:cNvPr id="130098" name="Text Box 5" descr="Longitudinal  Buffer Space"/>
            <p:cNvSpPr txBox="1">
              <a:spLocks noChangeArrowheads="1"/>
            </p:cNvSpPr>
            <p:nvPr/>
          </p:nvSpPr>
          <p:spPr bwMode="auto">
            <a:xfrm>
              <a:off x="2928" y="1996"/>
              <a:ext cx="1536" cy="601"/>
            </a:xfrm>
            <a:prstGeom prst="rect">
              <a:avLst/>
            </a:prstGeom>
            <a:noFill/>
            <a:ln w="9525">
              <a:noFill/>
              <a:miter lim="800000"/>
              <a:headEnd/>
              <a:tailEnd/>
            </a:ln>
          </p:spPr>
          <p:txBody>
            <a:bodyPr wrap="square">
              <a:spAutoFit/>
            </a:bodyPr>
            <a:lstStyle/>
            <a:p>
              <a:pPr algn="ctr"/>
              <a:r>
                <a:rPr lang="en-US" sz="2800" dirty="0">
                  <a:latin typeface="Arial" panose="020B0604020202020204" pitchFamily="34" charset="0"/>
                </a:rPr>
                <a:t>Longitudinal  Buffer Space</a:t>
              </a:r>
            </a:p>
          </p:txBody>
        </p:sp>
        <p:sp>
          <p:nvSpPr>
            <p:cNvPr id="130099" name="Line 39"/>
            <p:cNvSpPr>
              <a:spLocks noChangeShapeType="1"/>
            </p:cNvSpPr>
            <p:nvPr/>
          </p:nvSpPr>
          <p:spPr bwMode="auto">
            <a:xfrm>
              <a:off x="2688" y="1920"/>
              <a:ext cx="960" cy="0"/>
            </a:xfrm>
            <a:prstGeom prst="line">
              <a:avLst/>
            </a:prstGeom>
            <a:noFill/>
            <a:ln w="12700">
              <a:solidFill>
                <a:schemeClr val="tx1"/>
              </a:solidFill>
              <a:round/>
              <a:headEnd/>
              <a:tailEnd/>
            </a:ln>
          </p:spPr>
          <p:txBody>
            <a:bodyPr anchor="ctr"/>
            <a:lstStyle/>
            <a:p>
              <a:endParaRPr lang="en-US" dirty="0">
                <a:latin typeface="Arial" panose="020B0604020202020204" pitchFamily="34" charset="0"/>
              </a:endParaRPr>
            </a:p>
          </p:txBody>
        </p:sp>
        <p:sp>
          <p:nvSpPr>
            <p:cNvPr id="130100" name="Line 55"/>
            <p:cNvSpPr>
              <a:spLocks noChangeShapeType="1"/>
            </p:cNvSpPr>
            <p:nvPr/>
          </p:nvSpPr>
          <p:spPr bwMode="auto">
            <a:xfrm>
              <a:off x="2928" y="1920"/>
              <a:ext cx="0" cy="816"/>
            </a:xfrm>
            <a:prstGeom prst="line">
              <a:avLst/>
            </a:prstGeom>
            <a:noFill/>
            <a:ln w="57150">
              <a:solidFill>
                <a:schemeClr val="tx1"/>
              </a:solidFill>
              <a:round/>
              <a:headEnd type="triangle" w="med" len="med"/>
              <a:tailEnd type="triangle" w="med" len="med"/>
            </a:ln>
          </p:spPr>
          <p:txBody>
            <a:bodyPr anchor="ctr"/>
            <a:lstStyle/>
            <a:p>
              <a:endParaRPr lang="en-US" dirty="0">
                <a:latin typeface="Arial" panose="020B0604020202020204" pitchFamily="34" charset="0"/>
              </a:endParaRPr>
            </a:p>
          </p:txBody>
        </p:sp>
      </p:grpSp>
      <p:grpSp>
        <p:nvGrpSpPr>
          <p:cNvPr id="7" name="Group 69">
            <a:extLst>
              <a:ext uri="{C183D7F6-B498-43B3-948B-1728B52AA6E4}">
                <adec:decorative xmlns:adec="http://schemas.microsoft.com/office/drawing/2017/decorative" val="1"/>
              </a:ext>
            </a:extLst>
          </p:cNvPr>
          <p:cNvGrpSpPr>
            <a:grpSpLocks/>
          </p:cNvGrpSpPr>
          <p:nvPr/>
        </p:nvGrpSpPr>
        <p:grpSpPr bwMode="auto">
          <a:xfrm>
            <a:off x="4648200" y="1781017"/>
            <a:ext cx="2209800" cy="1268413"/>
            <a:chOff x="2928" y="1200"/>
            <a:chExt cx="1392" cy="799"/>
          </a:xfrm>
        </p:grpSpPr>
        <p:sp>
          <p:nvSpPr>
            <p:cNvPr id="130096" name="Text Box 6" descr="Work Space&#10;"/>
            <p:cNvSpPr txBox="1">
              <a:spLocks noChangeArrowheads="1"/>
            </p:cNvSpPr>
            <p:nvPr/>
          </p:nvSpPr>
          <p:spPr bwMode="auto">
            <a:xfrm>
              <a:off x="3024" y="1398"/>
              <a:ext cx="1296" cy="601"/>
            </a:xfrm>
            <a:prstGeom prst="rect">
              <a:avLst/>
            </a:prstGeom>
            <a:noFill/>
            <a:ln w="9525">
              <a:noFill/>
              <a:miter lim="800000"/>
              <a:headEnd/>
              <a:tailEnd/>
            </a:ln>
          </p:spPr>
          <p:txBody>
            <a:bodyPr wrap="square">
              <a:spAutoFit/>
            </a:bodyPr>
            <a:lstStyle/>
            <a:p>
              <a:pPr algn="ctr"/>
              <a:r>
                <a:rPr lang="en-US" sz="2800" dirty="0">
                  <a:latin typeface="Arial" panose="020B0604020202020204" pitchFamily="34" charset="0"/>
                </a:rPr>
                <a:t>Work Space</a:t>
              </a:r>
            </a:p>
          </p:txBody>
        </p:sp>
        <p:sp>
          <p:nvSpPr>
            <p:cNvPr id="130097" name="Line 56"/>
            <p:cNvSpPr>
              <a:spLocks noChangeShapeType="1"/>
            </p:cNvSpPr>
            <p:nvPr/>
          </p:nvSpPr>
          <p:spPr bwMode="auto">
            <a:xfrm>
              <a:off x="2928" y="1200"/>
              <a:ext cx="0" cy="720"/>
            </a:xfrm>
            <a:prstGeom prst="line">
              <a:avLst/>
            </a:prstGeom>
            <a:noFill/>
            <a:ln w="57150">
              <a:solidFill>
                <a:schemeClr val="tx1"/>
              </a:solidFill>
              <a:round/>
              <a:headEnd type="triangle" w="med" len="med"/>
              <a:tailEnd type="triangle" w="med" len="med"/>
            </a:ln>
          </p:spPr>
          <p:txBody>
            <a:bodyPr anchor="ctr"/>
            <a:lstStyle/>
            <a:p>
              <a:endParaRPr lang="en-US" dirty="0">
                <a:latin typeface="Arial" panose="020B0604020202020204" pitchFamily="34" charset="0"/>
              </a:endParaRPr>
            </a:p>
          </p:txBody>
        </p:sp>
      </p:grpSp>
      <p:pic>
        <p:nvPicPr>
          <p:cNvPr id="130094" name="Picture 79" descr="arrow panel modes"/>
          <p:cNvPicPr>
            <a:picLocks noChangeAspect="1" noChangeArrowheads="1"/>
          </p:cNvPicPr>
          <p:nvPr/>
        </p:nvPicPr>
        <p:blipFill>
          <a:blip r:embed="rId3" cstate="print"/>
          <a:srcRect l="10684" t="-4175" r="51921" b="74791"/>
          <a:stretch>
            <a:fillRect/>
          </a:stretch>
        </p:blipFill>
        <p:spPr bwMode="auto">
          <a:xfrm>
            <a:off x="4267200" y="5105400"/>
            <a:ext cx="762000" cy="598488"/>
          </a:xfrm>
          <a:prstGeom prst="rect">
            <a:avLst/>
          </a:prstGeom>
          <a:noFill/>
          <a:ln w="9525">
            <a:noFill/>
            <a:miter lim="800000"/>
            <a:headEnd/>
            <a:tailEnd/>
          </a:ln>
        </p:spPr>
      </p:pic>
      <p:sp>
        <p:nvSpPr>
          <p:cNvPr id="70" name="Rectangular Callout 69" descr="TMA goes here!"/>
          <p:cNvSpPr/>
          <p:nvPr/>
        </p:nvSpPr>
        <p:spPr>
          <a:xfrm>
            <a:off x="152400" y="1219200"/>
            <a:ext cx="2057400" cy="1676400"/>
          </a:xfrm>
          <a:prstGeom prst="wedgeRectCallout">
            <a:avLst>
              <a:gd name="adj1" fmla="val 121345"/>
              <a:gd name="adj2" fmla="val 51539"/>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3200" b="1" dirty="0">
                <a:solidFill>
                  <a:srgbClr val="C00000"/>
                </a:solidFill>
                <a:latin typeface="Arial" panose="020B0604020202020204" pitchFamily="34" charset="0"/>
              </a:rPr>
              <a:t>TMA goes here!</a:t>
            </a:r>
          </a:p>
        </p:txBody>
      </p:sp>
      <p:grpSp>
        <p:nvGrpSpPr>
          <p:cNvPr id="8" name="Group 7" descr="Image of stationary lane closure looking from above with work space and components parts shown">
            <a:extLst>
              <a:ext uri="{FF2B5EF4-FFF2-40B4-BE49-F238E27FC236}">
                <a16:creationId xmlns:a16="http://schemas.microsoft.com/office/drawing/2014/main" id="{3306CBCD-26B2-844E-8160-26E712D6B7BE}"/>
              </a:ext>
              <a:ext uri="{C183D7F6-B498-43B3-948B-1728B52AA6E4}">
                <adec:decorative xmlns:adec="http://schemas.microsoft.com/office/drawing/2017/decorative" val="0"/>
              </a:ext>
            </a:extLst>
          </p:cNvPr>
          <p:cNvGrpSpPr/>
          <p:nvPr/>
        </p:nvGrpSpPr>
        <p:grpSpPr>
          <a:xfrm>
            <a:off x="2318291" y="152400"/>
            <a:ext cx="2025109" cy="6705600"/>
            <a:chOff x="2318291" y="152400"/>
            <a:chExt cx="2025109" cy="6705600"/>
          </a:xfrm>
        </p:grpSpPr>
        <p:sp>
          <p:nvSpPr>
            <p:cNvPr id="130050" name="Rectangle 9" descr="Wide upward diagonal"/>
            <p:cNvSpPr>
              <a:spLocks noChangeArrowheads="1"/>
            </p:cNvSpPr>
            <p:nvPr/>
          </p:nvSpPr>
          <p:spPr bwMode="auto">
            <a:xfrm>
              <a:off x="3505200" y="1905000"/>
              <a:ext cx="419100" cy="1143000"/>
            </a:xfrm>
            <a:prstGeom prst="rect">
              <a:avLst/>
            </a:prstGeom>
            <a:pattFill prst="wdUpDiag">
              <a:fgClr>
                <a:srgbClr val="FF6600"/>
              </a:fgClr>
              <a:bgClr>
                <a:srgbClr val="FFFF00"/>
              </a:bgClr>
            </a:pattFill>
            <a:ln w="9525">
              <a:solidFill>
                <a:schemeClr val="tx1"/>
              </a:solidFill>
              <a:miter lim="800000"/>
              <a:headEnd/>
              <a:tailEnd/>
            </a:ln>
          </p:spPr>
          <p:txBody>
            <a:bodyPr wrap="none" anchor="ctr"/>
            <a:lstStyle/>
            <a:p>
              <a:endParaRPr lang="en-US" dirty="0">
                <a:latin typeface="Arial" panose="020B0604020202020204" pitchFamily="34" charset="0"/>
              </a:endParaRPr>
            </a:p>
          </p:txBody>
        </p:sp>
        <p:sp>
          <p:nvSpPr>
            <p:cNvPr id="130051" name="Rectangle 10" descr="75%"/>
            <p:cNvSpPr>
              <a:spLocks noChangeArrowheads="1"/>
            </p:cNvSpPr>
            <p:nvPr/>
          </p:nvSpPr>
          <p:spPr bwMode="auto">
            <a:xfrm>
              <a:off x="2438400" y="152400"/>
              <a:ext cx="228600" cy="6705600"/>
            </a:xfrm>
            <a:prstGeom prst="rect">
              <a:avLst/>
            </a:prstGeom>
            <a:solidFill>
              <a:schemeClr val="bg2">
                <a:lumMod val="20000"/>
                <a:lumOff val="80000"/>
              </a:schemeClr>
            </a:solidFill>
            <a:ln w="19050">
              <a:solidFill>
                <a:schemeClr val="tx1"/>
              </a:solidFill>
              <a:miter lim="800000"/>
              <a:headEnd/>
              <a:tailEnd/>
            </a:ln>
          </p:spPr>
          <p:txBody>
            <a:bodyPr wrap="none" anchor="ctr"/>
            <a:lstStyle/>
            <a:p>
              <a:endParaRPr lang="en-US" dirty="0">
                <a:latin typeface="Arial" panose="020B0604020202020204" pitchFamily="34" charset="0"/>
              </a:endParaRPr>
            </a:p>
          </p:txBody>
        </p:sp>
        <p:sp>
          <p:nvSpPr>
            <p:cNvPr id="130052" name="Rectangle 11" descr="75%"/>
            <p:cNvSpPr>
              <a:spLocks noChangeArrowheads="1"/>
            </p:cNvSpPr>
            <p:nvPr/>
          </p:nvSpPr>
          <p:spPr bwMode="auto">
            <a:xfrm>
              <a:off x="4013200" y="152400"/>
              <a:ext cx="228600" cy="6705600"/>
            </a:xfrm>
            <a:prstGeom prst="rect">
              <a:avLst/>
            </a:prstGeom>
            <a:solidFill>
              <a:schemeClr val="bg2">
                <a:lumMod val="20000"/>
                <a:lumOff val="80000"/>
              </a:schemeClr>
            </a:solidFill>
            <a:ln w="12700">
              <a:solidFill>
                <a:schemeClr val="tx1"/>
              </a:solidFill>
              <a:miter lim="800000"/>
              <a:headEnd/>
              <a:tailEnd/>
            </a:ln>
          </p:spPr>
          <p:txBody>
            <a:bodyPr wrap="none" anchor="ctr"/>
            <a:lstStyle/>
            <a:p>
              <a:endParaRPr lang="en-US" dirty="0">
                <a:latin typeface="Arial" panose="020B0604020202020204" pitchFamily="34" charset="0"/>
              </a:endParaRPr>
            </a:p>
          </p:txBody>
        </p:sp>
        <p:sp>
          <p:nvSpPr>
            <p:cNvPr id="130053" name="Rectangle 12"/>
            <p:cNvSpPr>
              <a:spLocks noChangeArrowheads="1"/>
            </p:cNvSpPr>
            <p:nvPr/>
          </p:nvSpPr>
          <p:spPr bwMode="auto">
            <a:xfrm>
              <a:off x="3429000" y="457200"/>
              <a:ext cx="533400" cy="6248400"/>
            </a:xfrm>
            <a:prstGeom prst="rect">
              <a:avLst/>
            </a:prstGeom>
            <a:noFill/>
            <a:ln w="57150">
              <a:noFill/>
              <a:miter lim="800000"/>
              <a:headEnd/>
              <a:tailEnd/>
            </a:ln>
          </p:spPr>
          <p:txBody>
            <a:bodyPr wrap="none" anchor="ctr"/>
            <a:lstStyle/>
            <a:p>
              <a:endParaRPr lang="en-US" dirty="0">
                <a:latin typeface="Arial" panose="020B0604020202020204" pitchFamily="34" charset="0"/>
              </a:endParaRPr>
            </a:p>
          </p:txBody>
        </p:sp>
        <p:sp>
          <p:nvSpPr>
            <p:cNvPr id="130054" name="Line 13"/>
            <p:cNvSpPr>
              <a:spLocks noChangeShapeType="1"/>
            </p:cNvSpPr>
            <p:nvPr/>
          </p:nvSpPr>
          <p:spPr bwMode="auto">
            <a:xfrm>
              <a:off x="3352800" y="152400"/>
              <a:ext cx="1588" cy="6705600"/>
            </a:xfrm>
            <a:prstGeom prst="line">
              <a:avLst/>
            </a:prstGeom>
            <a:noFill/>
            <a:ln w="28575">
              <a:solidFill>
                <a:schemeClr val="tx1"/>
              </a:solidFill>
              <a:prstDash val="lgDash"/>
              <a:round/>
              <a:headEnd/>
              <a:tailEnd/>
            </a:ln>
          </p:spPr>
          <p:txBody>
            <a:bodyPr anchor="ctr"/>
            <a:lstStyle/>
            <a:p>
              <a:endParaRPr lang="en-US" dirty="0">
                <a:latin typeface="Arial" panose="020B0604020202020204" pitchFamily="34" charset="0"/>
              </a:endParaRPr>
            </a:p>
          </p:txBody>
        </p:sp>
        <p:sp>
          <p:nvSpPr>
            <p:cNvPr id="130055" name="Line 14"/>
            <p:cNvSpPr>
              <a:spLocks noChangeShapeType="1"/>
            </p:cNvSpPr>
            <p:nvPr/>
          </p:nvSpPr>
          <p:spPr bwMode="auto">
            <a:xfrm flipV="1">
              <a:off x="3048000" y="5943600"/>
              <a:ext cx="0" cy="381000"/>
            </a:xfrm>
            <a:prstGeom prst="line">
              <a:avLst/>
            </a:prstGeom>
            <a:noFill/>
            <a:ln w="57150">
              <a:solidFill>
                <a:schemeClr val="tx1"/>
              </a:solidFill>
              <a:round/>
              <a:headEnd/>
              <a:tailEnd type="triangle" w="med" len="med"/>
            </a:ln>
          </p:spPr>
          <p:txBody>
            <a:bodyPr anchor="ctr"/>
            <a:lstStyle/>
            <a:p>
              <a:endParaRPr lang="en-US" dirty="0">
                <a:latin typeface="Arial" panose="020B0604020202020204" pitchFamily="34" charset="0"/>
              </a:endParaRPr>
            </a:p>
          </p:txBody>
        </p:sp>
        <p:sp>
          <p:nvSpPr>
            <p:cNvPr id="130056" name="Line 15"/>
            <p:cNvSpPr>
              <a:spLocks noChangeShapeType="1"/>
            </p:cNvSpPr>
            <p:nvPr/>
          </p:nvSpPr>
          <p:spPr bwMode="auto">
            <a:xfrm flipV="1">
              <a:off x="3886200" y="5943600"/>
              <a:ext cx="0" cy="381000"/>
            </a:xfrm>
            <a:prstGeom prst="line">
              <a:avLst/>
            </a:prstGeom>
            <a:noFill/>
            <a:ln w="57150">
              <a:solidFill>
                <a:schemeClr val="tx1"/>
              </a:solidFill>
              <a:round/>
              <a:headEnd/>
              <a:tailEnd type="triangle" w="med" len="med"/>
            </a:ln>
          </p:spPr>
          <p:txBody>
            <a:bodyPr anchor="ctr"/>
            <a:lstStyle/>
            <a:p>
              <a:endParaRPr lang="en-US" dirty="0">
                <a:latin typeface="Arial" panose="020B0604020202020204" pitchFamily="34" charset="0"/>
              </a:endParaRPr>
            </a:p>
          </p:txBody>
        </p:sp>
        <p:sp>
          <p:nvSpPr>
            <p:cNvPr id="130057" name="Line 16"/>
            <p:cNvSpPr>
              <a:spLocks noChangeShapeType="1"/>
            </p:cNvSpPr>
            <p:nvPr/>
          </p:nvSpPr>
          <p:spPr bwMode="auto">
            <a:xfrm flipV="1">
              <a:off x="3048000" y="533400"/>
              <a:ext cx="0" cy="381000"/>
            </a:xfrm>
            <a:prstGeom prst="line">
              <a:avLst/>
            </a:prstGeom>
            <a:noFill/>
            <a:ln w="57150">
              <a:solidFill>
                <a:schemeClr val="tx1"/>
              </a:solidFill>
              <a:round/>
              <a:headEnd/>
              <a:tailEnd type="triangle" w="med" len="med"/>
            </a:ln>
          </p:spPr>
          <p:txBody>
            <a:bodyPr anchor="ctr"/>
            <a:lstStyle/>
            <a:p>
              <a:endParaRPr lang="en-US" dirty="0">
                <a:latin typeface="Arial" panose="020B0604020202020204" pitchFamily="34" charset="0"/>
              </a:endParaRPr>
            </a:p>
          </p:txBody>
        </p:sp>
        <p:sp>
          <p:nvSpPr>
            <p:cNvPr id="130058" name="Line 17"/>
            <p:cNvSpPr>
              <a:spLocks noChangeShapeType="1"/>
            </p:cNvSpPr>
            <p:nvPr/>
          </p:nvSpPr>
          <p:spPr bwMode="auto">
            <a:xfrm flipV="1">
              <a:off x="3644900" y="533400"/>
              <a:ext cx="0" cy="381000"/>
            </a:xfrm>
            <a:prstGeom prst="line">
              <a:avLst/>
            </a:prstGeom>
            <a:noFill/>
            <a:ln w="57150">
              <a:solidFill>
                <a:schemeClr val="tx1"/>
              </a:solidFill>
              <a:round/>
              <a:headEnd/>
              <a:tailEnd type="triangle" w="med" len="med"/>
            </a:ln>
          </p:spPr>
          <p:txBody>
            <a:bodyPr anchor="ctr"/>
            <a:lstStyle/>
            <a:p>
              <a:endParaRPr lang="en-US" dirty="0">
                <a:latin typeface="Arial" panose="020B0604020202020204" pitchFamily="34" charset="0"/>
              </a:endParaRPr>
            </a:p>
          </p:txBody>
        </p:sp>
        <p:sp>
          <p:nvSpPr>
            <p:cNvPr id="130059" name="Rectangle 18"/>
            <p:cNvSpPr>
              <a:spLocks noChangeArrowheads="1"/>
            </p:cNvSpPr>
            <p:nvPr/>
          </p:nvSpPr>
          <p:spPr bwMode="auto">
            <a:xfrm>
              <a:off x="3733800" y="5029200"/>
              <a:ext cx="152400" cy="152400"/>
            </a:xfrm>
            <a:prstGeom prst="rect">
              <a:avLst/>
            </a:prstGeom>
            <a:solidFill>
              <a:srgbClr val="FF6600"/>
            </a:solidFill>
            <a:ln w="9525">
              <a:solidFill>
                <a:schemeClr val="tx1"/>
              </a:solidFill>
              <a:miter lim="800000"/>
              <a:headEnd/>
              <a:tailEnd/>
            </a:ln>
          </p:spPr>
          <p:txBody>
            <a:bodyPr wrap="none" anchor="ctr"/>
            <a:lstStyle/>
            <a:p>
              <a:endParaRPr lang="en-US" dirty="0">
                <a:latin typeface="Arial" panose="020B0604020202020204" pitchFamily="34" charset="0"/>
              </a:endParaRPr>
            </a:p>
          </p:txBody>
        </p:sp>
        <p:sp>
          <p:nvSpPr>
            <p:cNvPr id="130060" name="Rectangle 19"/>
            <p:cNvSpPr>
              <a:spLocks noChangeArrowheads="1"/>
            </p:cNvSpPr>
            <p:nvPr/>
          </p:nvSpPr>
          <p:spPr bwMode="auto">
            <a:xfrm>
              <a:off x="3352800" y="2438400"/>
              <a:ext cx="152400" cy="152400"/>
            </a:xfrm>
            <a:prstGeom prst="rect">
              <a:avLst/>
            </a:prstGeom>
            <a:solidFill>
              <a:srgbClr val="FF6600"/>
            </a:solidFill>
            <a:ln w="9525">
              <a:solidFill>
                <a:schemeClr val="tx1"/>
              </a:solidFill>
              <a:miter lim="800000"/>
              <a:headEnd/>
              <a:tailEnd/>
            </a:ln>
          </p:spPr>
          <p:txBody>
            <a:bodyPr wrap="none" anchor="ctr"/>
            <a:lstStyle/>
            <a:p>
              <a:endParaRPr lang="en-US" dirty="0">
                <a:latin typeface="Arial" panose="020B0604020202020204" pitchFamily="34" charset="0"/>
              </a:endParaRPr>
            </a:p>
          </p:txBody>
        </p:sp>
        <p:sp>
          <p:nvSpPr>
            <p:cNvPr id="130061" name="Rectangle 20"/>
            <p:cNvSpPr>
              <a:spLocks noChangeArrowheads="1"/>
            </p:cNvSpPr>
            <p:nvPr/>
          </p:nvSpPr>
          <p:spPr bwMode="auto">
            <a:xfrm>
              <a:off x="3352800" y="1752600"/>
              <a:ext cx="152400" cy="152400"/>
            </a:xfrm>
            <a:prstGeom prst="rect">
              <a:avLst/>
            </a:prstGeom>
            <a:solidFill>
              <a:srgbClr val="FF6600"/>
            </a:solidFill>
            <a:ln w="9525">
              <a:solidFill>
                <a:schemeClr val="tx1"/>
              </a:solidFill>
              <a:miter lim="800000"/>
              <a:headEnd/>
              <a:tailEnd/>
            </a:ln>
          </p:spPr>
          <p:txBody>
            <a:bodyPr wrap="none" anchor="ctr"/>
            <a:lstStyle/>
            <a:p>
              <a:endParaRPr lang="en-US" dirty="0">
                <a:latin typeface="Arial" panose="020B0604020202020204" pitchFamily="34" charset="0"/>
              </a:endParaRPr>
            </a:p>
          </p:txBody>
        </p:sp>
        <p:sp>
          <p:nvSpPr>
            <p:cNvPr id="130062" name="Rectangle 21"/>
            <p:cNvSpPr>
              <a:spLocks noChangeArrowheads="1"/>
            </p:cNvSpPr>
            <p:nvPr/>
          </p:nvSpPr>
          <p:spPr bwMode="auto">
            <a:xfrm>
              <a:off x="3352800" y="3810000"/>
              <a:ext cx="152400" cy="152400"/>
            </a:xfrm>
            <a:prstGeom prst="rect">
              <a:avLst/>
            </a:prstGeom>
            <a:solidFill>
              <a:srgbClr val="FF6600"/>
            </a:solidFill>
            <a:ln w="9525">
              <a:solidFill>
                <a:schemeClr val="tx1"/>
              </a:solidFill>
              <a:miter lim="800000"/>
              <a:headEnd/>
              <a:tailEnd/>
            </a:ln>
          </p:spPr>
          <p:txBody>
            <a:bodyPr wrap="none" anchor="ctr"/>
            <a:lstStyle/>
            <a:p>
              <a:endParaRPr lang="en-US" dirty="0">
                <a:latin typeface="Arial" panose="020B0604020202020204" pitchFamily="34" charset="0"/>
              </a:endParaRPr>
            </a:p>
          </p:txBody>
        </p:sp>
        <p:sp>
          <p:nvSpPr>
            <p:cNvPr id="130063" name="Rectangle 22"/>
            <p:cNvSpPr>
              <a:spLocks noChangeArrowheads="1"/>
            </p:cNvSpPr>
            <p:nvPr/>
          </p:nvSpPr>
          <p:spPr bwMode="auto">
            <a:xfrm>
              <a:off x="3352800" y="3124200"/>
              <a:ext cx="152400" cy="152400"/>
            </a:xfrm>
            <a:prstGeom prst="rect">
              <a:avLst/>
            </a:prstGeom>
            <a:solidFill>
              <a:srgbClr val="FF6600"/>
            </a:solidFill>
            <a:ln w="9525">
              <a:solidFill>
                <a:schemeClr val="tx1"/>
              </a:solidFill>
              <a:miter lim="800000"/>
              <a:headEnd/>
              <a:tailEnd/>
            </a:ln>
          </p:spPr>
          <p:txBody>
            <a:bodyPr wrap="none" anchor="ctr"/>
            <a:lstStyle/>
            <a:p>
              <a:endParaRPr lang="en-US" dirty="0">
                <a:latin typeface="Arial" panose="020B0604020202020204" pitchFamily="34" charset="0"/>
              </a:endParaRPr>
            </a:p>
          </p:txBody>
        </p:sp>
        <p:sp>
          <p:nvSpPr>
            <p:cNvPr id="130064" name="Rectangle 23"/>
            <p:cNvSpPr>
              <a:spLocks noChangeArrowheads="1"/>
            </p:cNvSpPr>
            <p:nvPr/>
          </p:nvSpPr>
          <p:spPr bwMode="auto">
            <a:xfrm>
              <a:off x="3352800" y="2895600"/>
              <a:ext cx="152400" cy="152400"/>
            </a:xfrm>
            <a:prstGeom prst="rect">
              <a:avLst/>
            </a:prstGeom>
            <a:solidFill>
              <a:srgbClr val="FF6600"/>
            </a:solidFill>
            <a:ln w="9525">
              <a:solidFill>
                <a:schemeClr val="tx1"/>
              </a:solidFill>
              <a:miter lim="800000"/>
              <a:headEnd/>
              <a:tailEnd/>
            </a:ln>
          </p:spPr>
          <p:txBody>
            <a:bodyPr wrap="none" anchor="ctr"/>
            <a:lstStyle/>
            <a:p>
              <a:endParaRPr lang="en-US" dirty="0">
                <a:latin typeface="Arial" panose="020B0604020202020204" pitchFamily="34" charset="0"/>
              </a:endParaRPr>
            </a:p>
          </p:txBody>
        </p:sp>
        <p:sp>
          <p:nvSpPr>
            <p:cNvPr id="130065" name="Rectangle 24"/>
            <p:cNvSpPr>
              <a:spLocks noChangeArrowheads="1"/>
            </p:cNvSpPr>
            <p:nvPr/>
          </p:nvSpPr>
          <p:spPr bwMode="auto">
            <a:xfrm>
              <a:off x="3352800" y="2667000"/>
              <a:ext cx="152400" cy="152400"/>
            </a:xfrm>
            <a:prstGeom prst="rect">
              <a:avLst/>
            </a:prstGeom>
            <a:solidFill>
              <a:srgbClr val="FF6600"/>
            </a:solidFill>
            <a:ln w="9525">
              <a:solidFill>
                <a:schemeClr val="tx1"/>
              </a:solidFill>
              <a:miter lim="800000"/>
              <a:headEnd/>
              <a:tailEnd/>
            </a:ln>
          </p:spPr>
          <p:txBody>
            <a:bodyPr wrap="none" anchor="ctr"/>
            <a:lstStyle/>
            <a:p>
              <a:endParaRPr lang="en-US" dirty="0">
                <a:latin typeface="Arial" panose="020B0604020202020204" pitchFamily="34" charset="0"/>
              </a:endParaRPr>
            </a:p>
          </p:txBody>
        </p:sp>
        <p:sp>
          <p:nvSpPr>
            <p:cNvPr id="130066" name="Rectangle 25"/>
            <p:cNvSpPr>
              <a:spLocks noChangeArrowheads="1"/>
            </p:cNvSpPr>
            <p:nvPr/>
          </p:nvSpPr>
          <p:spPr bwMode="auto">
            <a:xfrm>
              <a:off x="3352800" y="3352800"/>
              <a:ext cx="152400" cy="152400"/>
            </a:xfrm>
            <a:prstGeom prst="rect">
              <a:avLst/>
            </a:prstGeom>
            <a:solidFill>
              <a:srgbClr val="FF6600"/>
            </a:solidFill>
            <a:ln w="9525">
              <a:solidFill>
                <a:schemeClr val="tx1"/>
              </a:solidFill>
              <a:miter lim="800000"/>
              <a:headEnd/>
              <a:tailEnd/>
            </a:ln>
          </p:spPr>
          <p:txBody>
            <a:bodyPr wrap="none" anchor="ctr"/>
            <a:lstStyle/>
            <a:p>
              <a:endParaRPr lang="en-US" dirty="0">
                <a:latin typeface="Arial" panose="020B0604020202020204" pitchFamily="34" charset="0"/>
              </a:endParaRPr>
            </a:p>
          </p:txBody>
        </p:sp>
        <p:sp>
          <p:nvSpPr>
            <p:cNvPr id="130067" name="Rectangle 26"/>
            <p:cNvSpPr>
              <a:spLocks noChangeArrowheads="1"/>
            </p:cNvSpPr>
            <p:nvPr/>
          </p:nvSpPr>
          <p:spPr bwMode="auto">
            <a:xfrm>
              <a:off x="3352800" y="3581400"/>
              <a:ext cx="152400" cy="152400"/>
            </a:xfrm>
            <a:prstGeom prst="rect">
              <a:avLst/>
            </a:prstGeom>
            <a:solidFill>
              <a:srgbClr val="FF6600"/>
            </a:solidFill>
            <a:ln w="9525">
              <a:solidFill>
                <a:schemeClr val="tx1"/>
              </a:solidFill>
              <a:miter lim="800000"/>
              <a:headEnd/>
              <a:tailEnd/>
            </a:ln>
          </p:spPr>
          <p:txBody>
            <a:bodyPr wrap="none" anchor="ctr"/>
            <a:lstStyle/>
            <a:p>
              <a:endParaRPr lang="en-US" dirty="0">
                <a:latin typeface="Arial" panose="020B0604020202020204" pitchFamily="34" charset="0"/>
              </a:endParaRPr>
            </a:p>
          </p:txBody>
        </p:sp>
        <p:sp>
          <p:nvSpPr>
            <p:cNvPr id="130068" name="Rectangle 27"/>
            <p:cNvSpPr>
              <a:spLocks noChangeArrowheads="1"/>
            </p:cNvSpPr>
            <p:nvPr/>
          </p:nvSpPr>
          <p:spPr bwMode="auto">
            <a:xfrm>
              <a:off x="3429000" y="4419600"/>
              <a:ext cx="152400" cy="152400"/>
            </a:xfrm>
            <a:prstGeom prst="rect">
              <a:avLst/>
            </a:prstGeom>
            <a:solidFill>
              <a:srgbClr val="FF6600"/>
            </a:solidFill>
            <a:ln w="9525">
              <a:solidFill>
                <a:schemeClr val="tx1"/>
              </a:solidFill>
              <a:miter lim="800000"/>
              <a:headEnd/>
              <a:tailEnd/>
            </a:ln>
          </p:spPr>
          <p:txBody>
            <a:bodyPr wrap="none" anchor="ctr"/>
            <a:lstStyle/>
            <a:p>
              <a:endParaRPr lang="en-US" dirty="0">
                <a:latin typeface="Arial" panose="020B0604020202020204" pitchFamily="34" charset="0"/>
              </a:endParaRPr>
            </a:p>
          </p:txBody>
        </p:sp>
        <p:sp>
          <p:nvSpPr>
            <p:cNvPr id="130069" name="Rectangle 28"/>
            <p:cNvSpPr>
              <a:spLocks noChangeArrowheads="1"/>
            </p:cNvSpPr>
            <p:nvPr/>
          </p:nvSpPr>
          <p:spPr bwMode="auto">
            <a:xfrm>
              <a:off x="3505200" y="4572000"/>
              <a:ext cx="152400" cy="152400"/>
            </a:xfrm>
            <a:prstGeom prst="rect">
              <a:avLst/>
            </a:prstGeom>
            <a:solidFill>
              <a:srgbClr val="FF6600"/>
            </a:solidFill>
            <a:ln w="9525">
              <a:solidFill>
                <a:schemeClr val="tx1"/>
              </a:solidFill>
              <a:miter lim="800000"/>
              <a:headEnd/>
              <a:tailEnd/>
            </a:ln>
          </p:spPr>
          <p:txBody>
            <a:bodyPr wrap="none" anchor="ctr"/>
            <a:lstStyle/>
            <a:p>
              <a:endParaRPr lang="en-US" dirty="0">
                <a:latin typeface="Arial" panose="020B0604020202020204" pitchFamily="34" charset="0"/>
              </a:endParaRPr>
            </a:p>
          </p:txBody>
        </p:sp>
        <p:sp>
          <p:nvSpPr>
            <p:cNvPr id="130070" name="Rectangle 29"/>
            <p:cNvSpPr>
              <a:spLocks noChangeArrowheads="1"/>
            </p:cNvSpPr>
            <p:nvPr/>
          </p:nvSpPr>
          <p:spPr bwMode="auto">
            <a:xfrm>
              <a:off x="3581400" y="4724400"/>
              <a:ext cx="152400" cy="152400"/>
            </a:xfrm>
            <a:prstGeom prst="rect">
              <a:avLst/>
            </a:prstGeom>
            <a:solidFill>
              <a:srgbClr val="FF6600"/>
            </a:solidFill>
            <a:ln w="9525">
              <a:solidFill>
                <a:schemeClr val="tx1"/>
              </a:solidFill>
              <a:miter lim="800000"/>
              <a:headEnd/>
              <a:tailEnd/>
            </a:ln>
          </p:spPr>
          <p:txBody>
            <a:bodyPr wrap="none" anchor="ctr"/>
            <a:lstStyle/>
            <a:p>
              <a:endParaRPr lang="en-US" dirty="0">
                <a:latin typeface="Arial" panose="020B0604020202020204" pitchFamily="34" charset="0"/>
              </a:endParaRPr>
            </a:p>
          </p:txBody>
        </p:sp>
        <p:sp>
          <p:nvSpPr>
            <p:cNvPr id="130071" name="Rectangle 30"/>
            <p:cNvSpPr>
              <a:spLocks noChangeArrowheads="1"/>
            </p:cNvSpPr>
            <p:nvPr/>
          </p:nvSpPr>
          <p:spPr bwMode="auto">
            <a:xfrm>
              <a:off x="3657600" y="4876800"/>
              <a:ext cx="152400" cy="152400"/>
            </a:xfrm>
            <a:prstGeom prst="rect">
              <a:avLst/>
            </a:prstGeom>
            <a:solidFill>
              <a:srgbClr val="FF6600"/>
            </a:solidFill>
            <a:ln w="9525">
              <a:solidFill>
                <a:schemeClr val="tx1"/>
              </a:solidFill>
              <a:miter lim="800000"/>
              <a:headEnd/>
              <a:tailEnd/>
            </a:ln>
          </p:spPr>
          <p:txBody>
            <a:bodyPr wrap="none" anchor="ctr"/>
            <a:lstStyle/>
            <a:p>
              <a:endParaRPr lang="en-US" dirty="0">
                <a:latin typeface="Arial" panose="020B0604020202020204" pitchFamily="34" charset="0"/>
              </a:endParaRPr>
            </a:p>
          </p:txBody>
        </p:sp>
        <p:sp>
          <p:nvSpPr>
            <p:cNvPr id="130072" name="Line 31"/>
            <p:cNvSpPr>
              <a:spLocks noChangeShapeType="1"/>
            </p:cNvSpPr>
            <p:nvPr/>
          </p:nvSpPr>
          <p:spPr bwMode="auto">
            <a:xfrm>
              <a:off x="2717800" y="152400"/>
              <a:ext cx="0" cy="6705600"/>
            </a:xfrm>
            <a:prstGeom prst="line">
              <a:avLst/>
            </a:prstGeom>
            <a:noFill/>
            <a:ln w="38100">
              <a:solidFill>
                <a:schemeClr val="tx1"/>
              </a:solidFill>
              <a:round/>
              <a:headEnd/>
              <a:tailEnd/>
            </a:ln>
          </p:spPr>
          <p:txBody>
            <a:bodyPr anchor="ctr"/>
            <a:lstStyle/>
            <a:p>
              <a:endParaRPr lang="en-US" dirty="0">
                <a:latin typeface="Arial" panose="020B0604020202020204" pitchFamily="34" charset="0"/>
              </a:endParaRPr>
            </a:p>
          </p:txBody>
        </p:sp>
        <p:sp>
          <p:nvSpPr>
            <p:cNvPr id="130073" name="Rectangle 32"/>
            <p:cNvSpPr>
              <a:spLocks noChangeArrowheads="1"/>
            </p:cNvSpPr>
            <p:nvPr/>
          </p:nvSpPr>
          <p:spPr bwMode="auto">
            <a:xfrm>
              <a:off x="3505200" y="1600200"/>
              <a:ext cx="152400" cy="152400"/>
            </a:xfrm>
            <a:prstGeom prst="rect">
              <a:avLst/>
            </a:prstGeom>
            <a:solidFill>
              <a:srgbClr val="FF6600"/>
            </a:solidFill>
            <a:ln w="9525">
              <a:solidFill>
                <a:schemeClr val="tx1"/>
              </a:solidFill>
              <a:miter lim="800000"/>
              <a:headEnd/>
              <a:tailEnd/>
            </a:ln>
          </p:spPr>
          <p:txBody>
            <a:bodyPr wrap="none" anchor="ctr"/>
            <a:lstStyle/>
            <a:p>
              <a:endParaRPr lang="en-US" dirty="0">
                <a:latin typeface="Arial" panose="020B0604020202020204" pitchFamily="34" charset="0"/>
              </a:endParaRPr>
            </a:p>
          </p:txBody>
        </p:sp>
        <p:sp>
          <p:nvSpPr>
            <p:cNvPr id="130074" name="Rectangle 33"/>
            <p:cNvSpPr>
              <a:spLocks noChangeArrowheads="1"/>
            </p:cNvSpPr>
            <p:nvPr/>
          </p:nvSpPr>
          <p:spPr bwMode="auto">
            <a:xfrm>
              <a:off x="3657600" y="1447800"/>
              <a:ext cx="152400" cy="152400"/>
            </a:xfrm>
            <a:prstGeom prst="rect">
              <a:avLst/>
            </a:prstGeom>
            <a:solidFill>
              <a:srgbClr val="FF6600"/>
            </a:solidFill>
            <a:ln w="9525">
              <a:solidFill>
                <a:schemeClr val="tx1"/>
              </a:solidFill>
              <a:miter lim="800000"/>
              <a:headEnd/>
              <a:tailEnd/>
            </a:ln>
          </p:spPr>
          <p:txBody>
            <a:bodyPr wrap="none" anchor="ctr"/>
            <a:lstStyle/>
            <a:p>
              <a:endParaRPr lang="en-US" dirty="0">
                <a:latin typeface="Arial" panose="020B0604020202020204" pitchFamily="34" charset="0"/>
              </a:endParaRPr>
            </a:p>
          </p:txBody>
        </p:sp>
        <p:sp>
          <p:nvSpPr>
            <p:cNvPr id="130075" name="Rectangle 34"/>
            <p:cNvSpPr>
              <a:spLocks noChangeArrowheads="1"/>
            </p:cNvSpPr>
            <p:nvPr/>
          </p:nvSpPr>
          <p:spPr bwMode="auto">
            <a:xfrm>
              <a:off x="3352800" y="4038600"/>
              <a:ext cx="152400" cy="152400"/>
            </a:xfrm>
            <a:prstGeom prst="rect">
              <a:avLst/>
            </a:prstGeom>
            <a:solidFill>
              <a:srgbClr val="FF6600"/>
            </a:solidFill>
            <a:ln w="9525">
              <a:solidFill>
                <a:schemeClr val="tx1"/>
              </a:solidFill>
              <a:miter lim="800000"/>
              <a:headEnd/>
              <a:tailEnd/>
            </a:ln>
          </p:spPr>
          <p:txBody>
            <a:bodyPr wrap="none" anchor="ctr"/>
            <a:lstStyle/>
            <a:p>
              <a:endParaRPr lang="en-US" dirty="0">
                <a:latin typeface="Arial" panose="020B0604020202020204" pitchFamily="34" charset="0"/>
              </a:endParaRPr>
            </a:p>
          </p:txBody>
        </p:sp>
        <p:sp>
          <p:nvSpPr>
            <p:cNvPr id="130076" name="Rectangle 35"/>
            <p:cNvSpPr>
              <a:spLocks noChangeArrowheads="1"/>
            </p:cNvSpPr>
            <p:nvPr/>
          </p:nvSpPr>
          <p:spPr bwMode="auto">
            <a:xfrm>
              <a:off x="3352800" y="4267200"/>
              <a:ext cx="152400" cy="152400"/>
            </a:xfrm>
            <a:prstGeom prst="rect">
              <a:avLst/>
            </a:prstGeom>
            <a:solidFill>
              <a:srgbClr val="FF6600"/>
            </a:solidFill>
            <a:ln w="9525">
              <a:solidFill>
                <a:schemeClr val="tx1"/>
              </a:solidFill>
              <a:miter lim="800000"/>
              <a:headEnd/>
              <a:tailEnd/>
            </a:ln>
          </p:spPr>
          <p:txBody>
            <a:bodyPr wrap="none" anchor="ctr"/>
            <a:lstStyle/>
            <a:p>
              <a:endParaRPr lang="en-US" dirty="0">
                <a:latin typeface="Arial" panose="020B0604020202020204" pitchFamily="34" charset="0"/>
              </a:endParaRPr>
            </a:p>
          </p:txBody>
        </p:sp>
        <p:sp>
          <p:nvSpPr>
            <p:cNvPr id="130077" name="Line 41"/>
            <p:cNvSpPr>
              <a:spLocks noChangeShapeType="1"/>
            </p:cNvSpPr>
            <p:nvPr/>
          </p:nvSpPr>
          <p:spPr bwMode="auto">
            <a:xfrm>
              <a:off x="3962400" y="152400"/>
              <a:ext cx="0" cy="6705600"/>
            </a:xfrm>
            <a:prstGeom prst="line">
              <a:avLst/>
            </a:prstGeom>
            <a:noFill/>
            <a:ln w="38100">
              <a:solidFill>
                <a:schemeClr val="tx1"/>
              </a:solidFill>
              <a:round/>
              <a:headEnd/>
              <a:tailEnd/>
            </a:ln>
          </p:spPr>
          <p:txBody>
            <a:bodyPr anchor="ctr"/>
            <a:lstStyle/>
            <a:p>
              <a:endParaRPr lang="en-US" dirty="0">
                <a:latin typeface="Arial" panose="020B0604020202020204" pitchFamily="34" charset="0"/>
              </a:endParaRPr>
            </a:p>
          </p:txBody>
        </p:sp>
        <p:sp>
          <p:nvSpPr>
            <p:cNvPr id="130078" name="Rectangle 42"/>
            <p:cNvSpPr>
              <a:spLocks noChangeArrowheads="1"/>
            </p:cNvSpPr>
            <p:nvPr/>
          </p:nvSpPr>
          <p:spPr bwMode="auto">
            <a:xfrm>
              <a:off x="3921125" y="1168400"/>
              <a:ext cx="152400" cy="152400"/>
            </a:xfrm>
            <a:prstGeom prst="rect">
              <a:avLst/>
            </a:prstGeom>
            <a:solidFill>
              <a:srgbClr val="FF6600"/>
            </a:solidFill>
            <a:ln w="9525">
              <a:solidFill>
                <a:schemeClr val="tx1"/>
              </a:solidFill>
              <a:miter lim="800000"/>
              <a:headEnd/>
              <a:tailEnd/>
            </a:ln>
          </p:spPr>
          <p:txBody>
            <a:bodyPr wrap="none" anchor="ctr"/>
            <a:lstStyle/>
            <a:p>
              <a:endParaRPr lang="en-US" dirty="0">
                <a:latin typeface="Arial" panose="020B0604020202020204" pitchFamily="34" charset="0"/>
              </a:endParaRPr>
            </a:p>
          </p:txBody>
        </p:sp>
        <p:sp>
          <p:nvSpPr>
            <p:cNvPr id="130079" name="Rectangle 45"/>
            <p:cNvSpPr>
              <a:spLocks noChangeArrowheads="1"/>
            </p:cNvSpPr>
            <p:nvPr/>
          </p:nvSpPr>
          <p:spPr bwMode="auto">
            <a:xfrm>
              <a:off x="3810000" y="5181600"/>
              <a:ext cx="152400" cy="152400"/>
            </a:xfrm>
            <a:prstGeom prst="rect">
              <a:avLst/>
            </a:prstGeom>
            <a:solidFill>
              <a:srgbClr val="FF6600"/>
            </a:solidFill>
            <a:ln w="9525">
              <a:solidFill>
                <a:schemeClr val="tx1"/>
              </a:solidFill>
              <a:miter lim="800000"/>
              <a:headEnd/>
              <a:tailEnd/>
            </a:ln>
          </p:spPr>
          <p:txBody>
            <a:bodyPr wrap="none" anchor="ctr"/>
            <a:lstStyle/>
            <a:p>
              <a:endParaRPr lang="en-US" dirty="0">
                <a:latin typeface="Arial" panose="020B0604020202020204" pitchFamily="34" charset="0"/>
              </a:endParaRPr>
            </a:p>
          </p:txBody>
        </p:sp>
        <p:sp>
          <p:nvSpPr>
            <p:cNvPr id="130080" name="Rectangle 46"/>
            <p:cNvSpPr>
              <a:spLocks noChangeArrowheads="1"/>
            </p:cNvSpPr>
            <p:nvPr/>
          </p:nvSpPr>
          <p:spPr bwMode="auto">
            <a:xfrm>
              <a:off x="3962400" y="5334000"/>
              <a:ext cx="152400" cy="152400"/>
            </a:xfrm>
            <a:prstGeom prst="rect">
              <a:avLst/>
            </a:prstGeom>
            <a:solidFill>
              <a:srgbClr val="FF6600"/>
            </a:solidFill>
            <a:ln w="9525">
              <a:solidFill>
                <a:schemeClr val="tx1"/>
              </a:solidFill>
              <a:miter lim="800000"/>
              <a:headEnd/>
              <a:tailEnd/>
            </a:ln>
          </p:spPr>
          <p:txBody>
            <a:bodyPr wrap="none" anchor="ctr"/>
            <a:lstStyle/>
            <a:p>
              <a:endParaRPr lang="en-US" dirty="0">
                <a:latin typeface="Arial" panose="020B0604020202020204" pitchFamily="34" charset="0"/>
              </a:endParaRPr>
            </a:p>
          </p:txBody>
        </p:sp>
        <p:sp>
          <p:nvSpPr>
            <p:cNvPr id="130081" name="Rectangle 47"/>
            <p:cNvSpPr>
              <a:spLocks noChangeArrowheads="1"/>
            </p:cNvSpPr>
            <p:nvPr/>
          </p:nvSpPr>
          <p:spPr bwMode="auto">
            <a:xfrm>
              <a:off x="3352800" y="2209800"/>
              <a:ext cx="152400" cy="152400"/>
            </a:xfrm>
            <a:prstGeom prst="rect">
              <a:avLst/>
            </a:prstGeom>
            <a:solidFill>
              <a:srgbClr val="FF6600"/>
            </a:solidFill>
            <a:ln w="9525">
              <a:solidFill>
                <a:schemeClr val="tx1"/>
              </a:solidFill>
              <a:miter lim="800000"/>
              <a:headEnd/>
              <a:tailEnd/>
            </a:ln>
          </p:spPr>
          <p:txBody>
            <a:bodyPr wrap="none" anchor="ctr"/>
            <a:lstStyle/>
            <a:p>
              <a:endParaRPr lang="en-US" dirty="0">
                <a:latin typeface="Arial" panose="020B0604020202020204" pitchFamily="34" charset="0"/>
              </a:endParaRPr>
            </a:p>
          </p:txBody>
        </p:sp>
        <p:sp>
          <p:nvSpPr>
            <p:cNvPr id="130082" name="Rectangle 48"/>
            <p:cNvSpPr>
              <a:spLocks noChangeArrowheads="1"/>
            </p:cNvSpPr>
            <p:nvPr/>
          </p:nvSpPr>
          <p:spPr bwMode="auto">
            <a:xfrm>
              <a:off x="3352800" y="1981200"/>
              <a:ext cx="152400" cy="152400"/>
            </a:xfrm>
            <a:prstGeom prst="rect">
              <a:avLst/>
            </a:prstGeom>
            <a:solidFill>
              <a:srgbClr val="FF6600"/>
            </a:solidFill>
            <a:ln w="9525">
              <a:solidFill>
                <a:schemeClr val="tx1"/>
              </a:solidFill>
              <a:miter lim="800000"/>
              <a:headEnd/>
              <a:tailEnd/>
            </a:ln>
          </p:spPr>
          <p:txBody>
            <a:bodyPr wrap="none" anchor="ctr"/>
            <a:lstStyle/>
            <a:p>
              <a:endParaRPr lang="en-US" dirty="0">
                <a:latin typeface="Arial" panose="020B0604020202020204" pitchFamily="34" charset="0"/>
              </a:endParaRPr>
            </a:p>
          </p:txBody>
        </p:sp>
        <p:sp>
          <p:nvSpPr>
            <p:cNvPr id="130083" name="Rectangle 49"/>
            <p:cNvSpPr>
              <a:spLocks noChangeArrowheads="1"/>
            </p:cNvSpPr>
            <p:nvPr/>
          </p:nvSpPr>
          <p:spPr bwMode="auto">
            <a:xfrm>
              <a:off x="3810000" y="1295400"/>
              <a:ext cx="152400" cy="152400"/>
            </a:xfrm>
            <a:prstGeom prst="rect">
              <a:avLst/>
            </a:prstGeom>
            <a:solidFill>
              <a:srgbClr val="FF6600"/>
            </a:solidFill>
            <a:ln w="9525">
              <a:solidFill>
                <a:schemeClr val="tx1"/>
              </a:solidFill>
              <a:miter lim="800000"/>
              <a:headEnd/>
              <a:tailEnd/>
            </a:ln>
          </p:spPr>
          <p:txBody>
            <a:bodyPr wrap="none" anchor="ctr"/>
            <a:lstStyle/>
            <a:p>
              <a:endParaRPr lang="en-US" dirty="0">
                <a:latin typeface="Arial" panose="020B0604020202020204" pitchFamily="34" charset="0"/>
              </a:endParaRPr>
            </a:p>
          </p:txBody>
        </p:sp>
        <p:sp>
          <p:nvSpPr>
            <p:cNvPr id="130090" name="AutoShape 59"/>
            <p:cNvSpPr>
              <a:spLocks noChangeArrowheads="1"/>
            </p:cNvSpPr>
            <p:nvPr/>
          </p:nvSpPr>
          <p:spPr bwMode="auto">
            <a:xfrm>
              <a:off x="4038600" y="5715000"/>
              <a:ext cx="304800" cy="304800"/>
            </a:xfrm>
            <a:prstGeom prst="diamond">
              <a:avLst/>
            </a:prstGeom>
            <a:solidFill>
              <a:srgbClr val="FF6600"/>
            </a:solidFill>
            <a:ln w="28575">
              <a:solidFill>
                <a:schemeClr val="tx1"/>
              </a:solidFill>
              <a:miter lim="800000"/>
              <a:headEnd/>
              <a:tailEnd/>
            </a:ln>
          </p:spPr>
          <p:txBody>
            <a:bodyPr wrap="none" anchor="ctr"/>
            <a:lstStyle/>
            <a:p>
              <a:endParaRPr lang="en-US" dirty="0">
                <a:latin typeface="Arial" panose="020B0604020202020204" pitchFamily="34" charset="0"/>
              </a:endParaRPr>
            </a:p>
          </p:txBody>
        </p:sp>
        <p:sp>
          <p:nvSpPr>
            <p:cNvPr id="130091" name="AutoShape 60"/>
            <p:cNvSpPr>
              <a:spLocks noChangeArrowheads="1"/>
            </p:cNvSpPr>
            <p:nvPr/>
          </p:nvSpPr>
          <p:spPr bwMode="auto">
            <a:xfrm>
              <a:off x="3886200" y="228600"/>
              <a:ext cx="457200" cy="228600"/>
            </a:xfrm>
            <a:prstGeom prst="roundRect">
              <a:avLst>
                <a:gd name="adj" fmla="val 16667"/>
              </a:avLst>
            </a:prstGeom>
            <a:solidFill>
              <a:srgbClr val="FF6600"/>
            </a:solidFill>
            <a:ln w="9525">
              <a:solidFill>
                <a:schemeClr val="tx1"/>
              </a:solidFill>
              <a:round/>
              <a:headEnd/>
              <a:tailEnd/>
            </a:ln>
          </p:spPr>
          <p:txBody>
            <a:bodyPr wrap="none" anchor="ctr"/>
            <a:lstStyle/>
            <a:p>
              <a:endParaRPr lang="en-US" dirty="0">
                <a:latin typeface="Arial" panose="020B0604020202020204" pitchFamily="34" charset="0"/>
              </a:endParaRPr>
            </a:p>
          </p:txBody>
        </p:sp>
        <p:sp>
          <p:nvSpPr>
            <p:cNvPr id="130092" name="AutoShape 61"/>
            <p:cNvSpPr>
              <a:spLocks noChangeArrowheads="1"/>
            </p:cNvSpPr>
            <p:nvPr/>
          </p:nvSpPr>
          <p:spPr bwMode="auto">
            <a:xfrm>
              <a:off x="4038600" y="6096000"/>
              <a:ext cx="304800" cy="304800"/>
            </a:xfrm>
            <a:prstGeom prst="diamond">
              <a:avLst/>
            </a:prstGeom>
            <a:solidFill>
              <a:srgbClr val="FF6600"/>
            </a:solidFill>
            <a:ln w="28575">
              <a:solidFill>
                <a:schemeClr val="tx1"/>
              </a:solidFill>
              <a:miter lim="800000"/>
              <a:headEnd/>
              <a:tailEnd/>
            </a:ln>
          </p:spPr>
          <p:txBody>
            <a:bodyPr wrap="none" anchor="ctr"/>
            <a:lstStyle/>
            <a:p>
              <a:endParaRPr lang="en-US" dirty="0">
                <a:latin typeface="Arial" panose="020B0604020202020204" pitchFamily="34" charset="0"/>
              </a:endParaRPr>
            </a:p>
          </p:txBody>
        </p:sp>
        <p:sp>
          <p:nvSpPr>
            <p:cNvPr id="130093" name="AutoShape 62"/>
            <p:cNvSpPr>
              <a:spLocks noChangeArrowheads="1"/>
            </p:cNvSpPr>
            <p:nvPr/>
          </p:nvSpPr>
          <p:spPr bwMode="auto">
            <a:xfrm>
              <a:off x="4038600" y="6477000"/>
              <a:ext cx="304800" cy="304800"/>
            </a:xfrm>
            <a:prstGeom prst="diamond">
              <a:avLst/>
            </a:prstGeom>
            <a:solidFill>
              <a:srgbClr val="FF6600"/>
            </a:solidFill>
            <a:ln w="28575">
              <a:solidFill>
                <a:schemeClr val="tx1"/>
              </a:solidFill>
              <a:miter lim="800000"/>
              <a:headEnd/>
              <a:tailEnd/>
            </a:ln>
          </p:spPr>
          <p:txBody>
            <a:bodyPr wrap="none" anchor="ctr"/>
            <a:lstStyle/>
            <a:p>
              <a:endParaRPr lang="en-US" dirty="0">
                <a:latin typeface="Arial" panose="020B0604020202020204" pitchFamily="34" charset="0"/>
              </a:endParaRPr>
            </a:p>
          </p:txBody>
        </p:sp>
        <p:sp>
          <p:nvSpPr>
            <p:cNvPr id="66" name="AutoShape 59"/>
            <p:cNvSpPr>
              <a:spLocks noChangeArrowheads="1"/>
            </p:cNvSpPr>
            <p:nvPr/>
          </p:nvSpPr>
          <p:spPr bwMode="auto">
            <a:xfrm>
              <a:off x="2470691" y="5758914"/>
              <a:ext cx="304800" cy="304800"/>
            </a:xfrm>
            <a:prstGeom prst="diamond">
              <a:avLst/>
            </a:prstGeom>
            <a:solidFill>
              <a:srgbClr val="FF6600"/>
            </a:solidFill>
            <a:ln w="28575">
              <a:solidFill>
                <a:schemeClr val="tx1"/>
              </a:solidFill>
              <a:miter lim="800000"/>
              <a:headEnd/>
              <a:tailEnd/>
            </a:ln>
          </p:spPr>
          <p:txBody>
            <a:bodyPr wrap="none" anchor="ctr"/>
            <a:lstStyle/>
            <a:p>
              <a:endParaRPr lang="en-US" dirty="0">
                <a:latin typeface="Arial" panose="020B0604020202020204" pitchFamily="34" charset="0"/>
              </a:endParaRPr>
            </a:p>
          </p:txBody>
        </p:sp>
        <p:sp>
          <p:nvSpPr>
            <p:cNvPr id="67" name="AutoShape 60"/>
            <p:cNvSpPr>
              <a:spLocks noChangeArrowheads="1"/>
            </p:cNvSpPr>
            <p:nvPr/>
          </p:nvSpPr>
          <p:spPr bwMode="auto">
            <a:xfrm>
              <a:off x="2318291" y="272514"/>
              <a:ext cx="457200" cy="228600"/>
            </a:xfrm>
            <a:prstGeom prst="roundRect">
              <a:avLst>
                <a:gd name="adj" fmla="val 16667"/>
              </a:avLst>
            </a:prstGeom>
            <a:solidFill>
              <a:srgbClr val="FF6600"/>
            </a:solidFill>
            <a:ln w="9525">
              <a:solidFill>
                <a:schemeClr val="tx1"/>
              </a:solidFill>
              <a:round/>
              <a:headEnd/>
              <a:tailEnd/>
            </a:ln>
          </p:spPr>
          <p:txBody>
            <a:bodyPr wrap="none" anchor="ctr"/>
            <a:lstStyle/>
            <a:p>
              <a:endParaRPr lang="en-US" dirty="0">
                <a:latin typeface="Arial" panose="020B0604020202020204" pitchFamily="34" charset="0"/>
              </a:endParaRPr>
            </a:p>
          </p:txBody>
        </p:sp>
        <p:sp>
          <p:nvSpPr>
            <p:cNvPr id="68" name="AutoShape 61"/>
            <p:cNvSpPr>
              <a:spLocks noChangeArrowheads="1"/>
            </p:cNvSpPr>
            <p:nvPr/>
          </p:nvSpPr>
          <p:spPr bwMode="auto">
            <a:xfrm>
              <a:off x="2470691" y="6139914"/>
              <a:ext cx="304800" cy="304800"/>
            </a:xfrm>
            <a:prstGeom prst="diamond">
              <a:avLst/>
            </a:prstGeom>
            <a:solidFill>
              <a:srgbClr val="FF6600"/>
            </a:solidFill>
            <a:ln w="28575">
              <a:solidFill>
                <a:schemeClr val="tx1"/>
              </a:solidFill>
              <a:miter lim="800000"/>
              <a:headEnd/>
              <a:tailEnd/>
            </a:ln>
          </p:spPr>
          <p:txBody>
            <a:bodyPr wrap="none" anchor="ctr"/>
            <a:lstStyle/>
            <a:p>
              <a:endParaRPr lang="en-US" dirty="0">
                <a:latin typeface="Arial" panose="020B0604020202020204" pitchFamily="34" charset="0"/>
              </a:endParaRPr>
            </a:p>
          </p:txBody>
        </p:sp>
        <p:sp>
          <p:nvSpPr>
            <p:cNvPr id="69" name="AutoShape 62"/>
            <p:cNvSpPr>
              <a:spLocks noChangeArrowheads="1"/>
            </p:cNvSpPr>
            <p:nvPr/>
          </p:nvSpPr>
          <p:spPr bwMode="auto">
            <a:xfrm>
              <a:off x="2470691" y="6520914"/>
              <a:ext cx="304800" cy="304800"/>
            </a:xfrm>
            <a:prstGeom prst="diamond">
              <a:avLst/>
            </a:prstGeom>
            <a:solidFill>
              <a:srgbClr val="FF6600"/>
            </a:solidFill>
            <a:ln w="28575">
              <a:solidFill>
                <a:schemeClr val="tx1"/>
              </a:solidFill>
              <a:miter lim="800000"/>
              <a:headEnd/>
              <a:tailEnd/>
            </a:ln>
          </p:spPr>
          <p:txBody>
            <a:bodyPr wrap="none" anchor="ctr"/>
            <a:lstStyle/>
            <a:p>
              <a:endParaRPr lang="en-US" dirty="0">
                <a:latin typeface="Arial" panose="020B0604020202020204" pitchFamily="34" charset="0"/>
              </a:endParaRPr>
            </a:p>
          </p:txBody>
        </p:sp>
      </p:grpSp>
      <p:sp>
        <p:nvSpPr>
          <p:cNvPr id="9" name="Google Shape;74;p1">
            <a:extLst>
              <a:ext uri="{FF2B5EF4-FFF2-40B4-BE49-F238E27FC236}">
                <a16:creationId xmlns:a16="http://schemas.microsoft.com/office/drawing/2014/main" id="{780CEED9-C4CD-5BCA-49AB-CF53E2CBBE76}"/>
              </a:ext>
            </a:extLst>
          </p:cNvPr>
          <p:cNvSpPr/>
          <p:nvPr/>
        </p:nvSpPr>
        <p:spPr>
          <a:xfrm>
            <a:off x="991191" y="6449408"/>
            <a:ext cx="1625009" cy="23079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dirty="0">
                <a:latin typeface="Arial" panose="020B0604020202020204" pitchFamily="34" charset="0"/>
                <a:ea typeface="Open Sans"/>
                <a:cs typeface="Arial" panose="020B0604020202020204" pitchFamily="34" charset="0"/>
                <a:sym typeface="Open Sans"/>
              </a:rPr>
              <a:t>Image: ATSSA</a:t>
            </a:r>
            <a:endParaRPr sz="900" dirty="0">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104888905"/>
      </p:ext>
    </p:extLst>
  </p:cSld>
  <p:clrMapOvr>
    <a:masterClrMapping/>
  </p:clrMapOvr>
</p:sld>
</file>

<file path=ppt/slides/slide2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Title 1"/>
          <p:cNvSpPr>
            <a:spLocks noGrp="1"/>
          </p:cNvSpPr>
          <p:nvPr>
            <p:ph type="title"/>
          </p:nvPr>
        </p:nvSpPr>
        <p:spPr bwMode="auto">
          <a:noFill/>
          <a:ln>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131075" name="Content Placeholder 2"/>
          <p:cNvSpPr>
            <a:spLocks noGrp="1"/>
          </p:cNvSpPr>
          <p:nvPr>
            <p:ph idx="1"/>
          </p:nvPr>
        </p:nvSpPr>
        <p:spPr/>
        <p:txBody>
          <a:bodyPr/>
          <a:lstStyle/>
          <a:p>
            <a:endParaRPr lang="en-US" dirty="0"/>
          </a:p>
        </p:txBody>
      </p:sp>
      <p:pic>
        <p:nvPicPr>
          <p:cNvPr id="131076" name="Picture 2" descr="Position of shadow truck downstream of the buffer space and with attenuator behind lane closure on multi lane divided roadway"/>
          <p:cNvPicPr>
            <a:picLocks noChangeAspect="1" noChangeArrowheads="1"/>
          </p:cNvPicPr>
          <p:nvPr/>
        </p:nvPicPr>
        <p:blipFill rotWithShape="1">
          <a:blip r:embed="rId3" cstate="print"/>
          <a:srcRect b="14226"/>
          <a:stretch/>
        </p:blipFill>
        <p:spPr bwMode="auto">
          <a:xfrm>
            <a:off x="0" y="0"/>
            <a:ext cx="9144000" cy="5882396"/>
          </a:xfrm>
          <a:prstGeom prst="rect">
            <a:avLst/>
          </a:prstGeom>
          <a:noFill/>
          <a:ln w="9525">
            <a:noFill/>
            <a:miter lim="800000"/>
            <a:headEnd/>
            <a:tailEnd/>
          </a:ln>
        </p:spPr>
      </p:pic>
      <p:sp>
        <p:nvSpPr>
          <p:cNvPr id="5" name="Flowchart: Data 4" descr="Buffer Space"/>
          <p:cNvSpPr/>
          <p:nvPr/>
        </p:nvSpPr>
        <p:spPr>
          <a:xfrm rot="9888239" flipV="1">
            <a:off x="-2141538" y="4303713"/>
            <a:ext cx="9058276" cy="398462"/>
          </a:xfrm>
          <a:prstGeom prst="flowChartInputOutpu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4000" b="1" dirty="0">
                <a:solidFill>
                  <a:srgbClr val="C00000"/>
                </a:solidFill>
                <a:latin typeface="Arial" panose="020B0604020202020204" pitchFamily="34" charset="0"/>
              </a:rPr>
              <a:t>BUFFER SPACE</a:t>
            </a:r>
          </a:p>
        </p:txBody>
      </p:sp>
      <p:sp>
        <p:nvSpPr>
          <p:cNvPr id="6" name="Rectangular Callout 5" descr="TMA"/>
          <p:cNvSpPr/>
          <p:nvPr/>
        </p:nvSpPr>
        <p:spPr>
          <a:xfrm>
            <a:off x="3733800" y="381000"/>
            <a:ext cx="1676400" cy="609600"/>
          </a:xfrm>
          <a:prstGeom prst="wedgeRectCallout">
            <a:avLst>
              <a:gd name="adj1" fmla="val 97349"/>
              <a:gd name="adj2" fmla="val 334792"/>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4000" b="1" dirty="0">
                <a:solidFill>
                  <a:srgbClr val="C00000"/>
                </a:solidFill>
                <a:latin typeface="Arial" panose="020B0604020202020204" pitchFamily="34" charset="0"/>
              </a:rPr>
              <a:t>TMA</a:t>
            </a:r>
          </a:p>
        </p:txBody>
      </p:sp>
      <p:sp>
        <p:nvSpPr>
          <p:cNvPr id="3" name="Google Shape;74;p1">
            <a:extLst>
              <a:ext uri="{FF2B5EF4-FFF2-40B4-BE49-F238E27FC236}">
                <a16:creationId xmlns:a16="http://schemas.microsoft.com/office/drawing/2014/main" id="{A29E0578-8438-EE73-6BD5-394CCE894A81}"/>
              </a:ext>
            </a:extLst>
          </p:cNvPr>
          <p:cNvSpPr/>
          <p:nvPr/>
        </p:nvSpPr>
        <p:spPr>
          <a:xfrm>
            <a:off x="7433408" y="5521472"/>
            <a:ext cx="1625009" cy="23079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dirty="0">
                <a:solidFill>
                  <a:schemeClr val="bg1"/>
                </a:solidFill>
                <a:latin typeface="Arial" panose="020B0604020202020204" pitchFamily="34" charset="0"/>
                <a:ea typeface="Open Sans"/>
                <a:cs typeface="Arial" panose="020B0604020202020204" pitchFamily="34" charset="0"/>
                <a:sym typeface="Open Sans"/>
              </a:rPr>
              <a:t>Image: ATSSA</a:t>
            </a:r>
            <a:endParaRPr sz="900" dirty="0">
              <a:solidFill>
                <a:schemeClr val="bg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19221438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882" name="Picture 7" descr="protective vehicle closing left lane with arrow board and attenuator mounted on truck"/>
          <p:cNvPicPr>
            <a:picLocks noChangeAspect="1" noChangeArrowheads="1"/>
          </p:cNvPicPr>
          <p:nvPr/>
        </p:nvPicPr>
        <p:blipFill>
          <a:blip r:embed="rId3" cstate="print"/>
          <a:srcRect/>
          <a:stretch>
            <a:fillRect/>
          </a:stretch>
        </p:blipFill>
        <p:spPr bwMode="auto">
          <a:xfrm>
            <a:off x="613475" y="1278802"/>
            <a:ext cx="3230105" cy="4402764"/>
          </a:xfrm>
          <a:prstGeom prst="rect">
            <a:avLst/>
          </a:prstGeom>
          <a:noFill/>
          <a:ln w="9525">
            <a:noFill/>
            <a:miter lim="800000"/>
            <a:headEnd/>
            <a:tailEnd/>
          </a:ln>
        </p:spPr>
      </p:pic>
      <p:sp>
        <p:nvSpPr>
          <p:cNvPr id="122883" name="Rectangle 2"/>
          <p:cNvSpPr>
            <a:spLocks noGrp="1" noChangeArrowheads="1"/>
          </p:cNvSpPr>
          <p:nvPr>
            <p:ph type="title" idx="4294967295"/>
          </p:nvPr>
        </p:nvSpPr>
        <p:spPr bwMode="auto">
          <a:xfrm>
            <a:off x="381000" y="0"/>
            <a:ext cx="8382000" cy="1447800"/>
          </a:xfrm>
          <a:prstGeom prst="rect">
            <a:avLst/>
          </a:prstGeom>
          <a:noFill/>
          <a:ln>
            <a:miter lim="800000"/>
            <a:headEnd/>
            <a:tailEnd/>
          </a:ln>
        </p:spPr>
        <p:txBody>
          <a:bodyPr anchor="ctr"/>
          <a:lstStyle/>
          <a:p>
            <a:pPr eaLnBrk="1" hangingPunct="1"/>
            <a:r>
              <a:rPr lang="en-US" dirty="0">
                <a:solidFill>
                  <a:srgbClr val="C00000"/>
                </a:solidFill>
              </a:rPr>
              <a:t> </a:t>
            </a:r>
            <a:r>
              <a:rPr lang="en-US" dirty="0"/>
              <a:t>Truck-Mounted Attenuators</a:t>
            </a:r>
            <a:endParaRPr lang="en-US" sz="4400" dirty="0"/>
          </a:p>
        </p:txBody>
      </p:sp>
      <p:sp>
        <p:nvSpPr>
          <p:cNvPr id="122884" name="Rectangle 3"/>
          <p:cNvSpPr>
            <a:spLocks noGrp="1" noChangeArrowheads="1"/>
          </p:cNvSpPr>
          <p:nvPr>
            <p:ph type="body" idx="1"/>
          </p:nvPr>
        </p:nvSpPr>
        <p:spPr>
          <a:xfrm>
            <a:off x="3952070" y="1447800"/>
            <a:ext cx="4448012" cy="4233766"/>
          </a:xfrm>
        </p:spPr>
        <p:txBody>
          <a:bodyPr/>
          <a:lstStyle/>
          <a:p>
            <a:pPr eaLnBrk="1" hangingPunct="1"/>
            <a:r>
              <a:rPr lang="en-US" dirty="0"/>
              <a:t>Work as a system</a:t>
            </a:r>
          </a:p>
          <a:p>
            <a:pPr eaLnBrk="1" hangingPunct="1"/>
            <a:r>
              <a:rPr lang="en-US" dirty="0"/>
              <a:t>Follow manufacturer’s recommendations &amp; local agency specifications</a:t>
            </a:r>
          </a:p>
          <a:p>
            <a:pPr eaLnBrk="1" hangingPunct="1"/>
            <a:r>
              <a:rPr lang="en-US" dirty="0"/>
              <a:t>10,000 pounds or more on host vehicle</a:t>
            </a:r>
          </a:p>
          <a:p>
            <a:pPr lvl="1"/>
            <a:r>
              <a:rPr lang="en-US" dirty="0"/>
              <a:t>Pickups unacceptable on TTMAs</a:t>
            </a:r>
          </a:p>
        </p:txBody>
      </p:sp>
      <p:sp>
        <p:nvSpPr>
          <p:cNvPr id="2" name="TextBox 1" descr="http://epg.modot.org/files/thumb/4/47/612_Impact_Attenuators.jpg/325px-612_Impact_Attenuators.jpg">
            <a:extLst>
              <a:ext uri="{FF2B5EF4-FFF2-40B4-BE49-F238E27FC236}">
                <a16:creationId xmlns:a16="http://schemas.microsoft.com/office/drawing/2014/main" id="{B21DC6EE-7E17-4E44-94EF-372E8BF414D3}"/>
              </a:ext>
            </a:extLst>
          </p:cNvPr>
          <p:cNvSpPr txBox="1"/>
          <p:nvPr/>
        </p:nvSpPr>
        <p:spPr>
          <a:xfrm>
            <a:off x="533401" y="5681566"/>
            <a:ext cx="3418670" cy="276999"/>
          </a:xfrm>
          <a:prstGeom prst="rect">
            <a:avLst/>
          </a:prstGeom>
          <a:noFill/>
        </p:spPr>
        <p:txBody>
          <a:bodyPr wrap="square" rtlCol="0">
            <a:spAutoFit/>
          </a:bodyPr>
          <a:lstStyle/>
          <a:p>
            <a:r>
              <a:rPr lang="en-US" sz="600" dirty="0"/>
              <a:t>http://</a:t>
            </a:r>
            <a:r>
              <a:rPr lang="en-US" sz="600" dirty="0" err="1"/>
              <a:t>epg.modot.org</a:t>
            </a:r>
            <a:r>
              <a:rPr lang="en-US" sz="600" dirty="0"/>
              <a:t>/files/thumb/4/47/612_Impact_Attenuators.jpg/325px-612_Impact_Attenuators.jpg</a:t>
            </a:r>
          </a:p>
        </p:txBody>
      </p:sp>
    </p:spTree>
    <p:extLst>
      <p:ext uri="{BB962C8B-B14F-4D97-AF65-F5344CB8AC3E}">
        <p14:creationId xmlns:p14="http://schemas.microsoft.com/office/powerpoint/2010/main" val="1442728524"/>
      </p:ext>
    </p:extLst>
  </p:cSld>
  <p:clrMapOvr>
    <a:masterClrMapping/>
  </p:clrMapOvr>
  <p:transition/>
</p:sld>
</file>

<file path=ppt/slides/slide2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2"/>
          <p:cNvSpPr>
            <a:spLocks noGrp="1" noChangeArrowheads="1"/>
          </p:cNvSpPr>
          <p:nvPr>
            <p:ph type="title" idx="4294967295"/>
          </p:nvPr>
        </p:nvSpPr>
        <p:spPr bwMode="auto">
          <a:xfrm>
            <a:off x="381000" y="0"/>
            <a:ext cx="8229600" cy="1447800"/>
          </a:xfrm>
          <a:prstGeom prst="rect">
            <a:avLst/>
          </a:prstGeom>
          <a:noFill/>
          <a:ln>
            <a:miter lim="800000"/>
            <a:headEnd/>
            <a:tailEnd/>
          </a:ln>
        </p:spPr>
        <p:txBody>
          <a:bodyPr anchor="ctr"/>
          <a:lstStyle/>
          <a:p>
            <a:pPr eaLnBrk="1" hangingPunct="1"/>
            <a:r>
              <a:rPr lang="en-US" sz="4400" dirty="0"/>
              <a:t> </a:t>
            </a:r>
            <a:r>
              <a:rPr lang="en-US" dirty="0"/>
              <a:t>Truck-Mounted Attenuators</a:t>
            </a:r>
            <a:endParaRPr lang="en-US" sz="4400" dirty="0"/>
          </a:p>
        </p:txBody>
      </p:sp>
      <p:sp>
        <p:nvSpPr>
          <p:cNvPr id="123907" name="Rectangle 3"/>
          <p:cNvSpPr>
            <a:spLocks noGrp="1" noChangeArrowheads="1"/>
          </p:cNvSpPr>
          <p:nvPr>
            <p:ph type="body" idx="1"/>
          </p:nvPr>
        </p:nvSpPr>
        <p:spPr>
          <a:xfrm>
            <a:off x="381000" y="1500753"/>
            <a:ext cx="6705599" cy="4271075"/>
          </a:xfrm>
        </p:spPr>
        <p:txBody>
          <a:bodyPr>
            <a:normAutofit/>
          </a:bodyPr>
          <a:lstStyle/>
          <a:p>
            <a:pPr eaLnBrk="1" hangingPunct="1">
              <a:lnSpc>
                <a:spcPct val="90000"/>
              </a:lnSpc>
            </a:pPr>
            <a:r>
              <a:rPr lang="en-US" dirty="0"/>
              <a:t>Usually equipped with</a:t>
            </a:r>
          </a:p>
          <a:p>
            <a:pPr lvl="1" eaLnBrk="1" hangingPunct="1">
              <a:lnSpc>
                <a:spcPct val="90000"/>
              </a:lnSpc>
            </a:pPr>
            <a:r>
              <a:rPr lang="en-US" dirty="0"/>
              <a:t>Arrows boards</a:t>
            </a:r>
          </a:p>
          <a:p>
            <a:pPr lvl="1" eaLnBrk="1" hangingPunct="1">
              <a:lnSpc>
                <a:spcPct val="90000"/>
              </a:lnSpc>
            </a:pPr>
            <a:r>
              <a:rPr lang="en-US" dirty="0"/>
              <a:t>Rotating/strobe lights</a:t>
            </a:r>
          </a:p>
          <a:p>
            <a:pPr lvl="1" eaLnBrk="1" hangingPunct="1">
              <a:lnSpc>
                <a:spcPct val="90000"/>
              </a:lnSpc>
            </a:pPr>
            <a:r>
              <a:rPr lang="en-US" dirty="0"/>
              <a:t>Changeable message signs</a:t>
            </a:r>
          </a:p>
          <a:p>
            <a:pPr>
              <a:lnSpc>
                <a:spcPct val="90000"/>
              </a:lnSpc>
            </a:pPr>
            <a:r>
              <a:rPr lang="en-US" dirty="0"/>
              <a:t>Their application is state-specific</a:t>
            </a:r>
          </a:p>
          <a:p>
            <a:pPr lvl="1" eaLnBrk="1" hangingPunct="1">
              <a:lnSpc>
                <a:spcPct val="90000"/>
              </a:lnSpc>
            </a:pPr>
            <a:endParaRPr lang="en-US" dirty="0"/>
          </a:p>
        </p:txBody>
      </p:sp>
    </p:spTree>
    <p:extLst>
      <p:ext uri="{BB962C8B-B14F-4D97-AF65-F5344CB8AC3E}">
        <p14:creationId xmlns:p14="http://schemas.microsoft.com/office/powerpoint/2010/main" val="4069788325"/>
      </p:ext>
    </p:extLst>
  </p:cSld>
  <p:clrMapOvr>
    <a:masterClrMapping/>
  </p:clrMapOvr>
  <p:transition/>
</p:sld>
</file>

<file path=ppt/slides/slide2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Rectangle 3"/>
          <p:cNvSpPr>
            <a:spLocks noGrp="1" noChangeArrowheads="1"/>
          </p:cNvSpPr>
          <p:nvPr>
            <p:ph type="body" idx="1"/>
          </p:nvPr>
        </p:nvSpPr>
        <p:spPr>
          <a:xfrm>
            <a:off x="380999" y="1676400"/>
            <a:ext cx="4547461" cy="3562027"/>
          </a:xfrm>
        </p:spPr>
        <p:txBody>
          <a:bodyPr/>
          <a:lstStyle/>
          <a:p>
            <a:pPr eaLnBrk="1" hangingPunct="1">
              <a:lnSpc>
                <a:spcPct val="90000"/>
              </a:lnSpc>
            </a:pPr>
            <a:r>
              <a:rPr lang="en-US" dirty="0"/>
              <a:t>Typically (if stationary):</a:t>
            </a:r>
          </a:p>
          <a:p>
            <a:pPr marL="558800" lvl="1" eaLnBrk="1" hangingPunct="1">
              <a:lnSpc>
                <a:spcPct val="90000"/>
              </a:lnSpc>
            </a:pPr>
            <a:r>
              <a:rPr lang="en-US" dirty="0"/>
              <a:t>Parking brake set</a:t>
            </a:r>
          </a:p>
          <a:p>
            <a:pPr marL="558800" lvl="1" eaLnBrk="1" hangingPunct="1">
              <a:lnSpc>
                <a:spcPct val="90000"/>
              </a:lnSpc>
            </a:pPr>
            <a:r>
              <a:rPr lang="en-US" dirty="0"/>
              <a:t>Transmission in gear</a:t>
            </a:r>
          </a:p>
          <a:p>
            <a:pPr marL="558800" lvl="1">
              <a:lnSpc>
                <a:spcPct val="90000"/>
              </a:lnSpc>
            </a:pPr>
            <a:r>
              <a:rPr lang="en-US" dirty="0"/>
              <a:t>Wheels straight ahead</a:t>
            </a:r>
          </a:p>
          <a:p>
            <a:pPr marL="558800" lvl="1" eaLnBrk="1" hangingPunct="1">
              <a:lnSpc>
                <a:spcPct val="90000"/>
              </a:lnSpc>
            </a:pPr>
            <a:r>
              <a:rPr lang="en-US" dirty="0"/>
              <a:t>Allow for roll-ahead distance</a:t>
            </a:r>
          </a:p>
          <a:p>
            <a:pPr eaLnBrk="1" hangingPunct="1">
              <a:lnSpc>
                <a:spcPct val="90000"/>
              </a:lnSpc>
            </a:pPr>
            <a:endParaRPr lang="en-US" dirty="0"/>
          </a:p>
        </p:txBody>
      </p:sp>
      <p:pic>
        <p:nvPicPr>
          <p:cNvPr id="124931" name="Picture 4" descr="shadow truck with caution bump ahead sign on back and attenuator"/>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5042116" y="1676400"/>
            <a:ext cx="3962400" cy="3818222"/>
          </a:xfrm>
          <a:prstGeom prst="rect">
            <a:avLst/>
          </a:prstGeom>
          <a:noFill/>
          <a:ln w="9525">
            <a:noFill/>
            <a:miter lim="800000"/>
            <a:headEnd/>
            <a:tailEnd/>
          </a:ln>
        </p:spPr>
      </p:pic>
      <p:sp>
        <p:nvSpPr>
          <p:cNvPr id="124932" name="Rectangle 2" descr=" Truck-Mounted Attenuators"/>
          <p:cNvSpPr>
            <a:spLocks noGrp="1" noChangeArrowheads="1"/>
          </p:cNvSpPr>
          <p:nvPr>
            <p:ph type="title" idx="4294967295"/>
          </p:nvPr>
        </p:nvSpPr>
        <p:spPr bwMode="auto">
          <a:xfrm>
            <a:off x="380999" y="381000"/>
            <a:ext cx="8763001" cy="838200"/>
          </a:xfrm>
          <a:prstGeom prst="rect">
            <a:avLst/>
          </a:prstGeom>
          <a:noFill/>
          <a:ln>
            <a:miter lim="800000"/>
            <a:headEnd/>
            <a:tailEnd/>
          </a:ln>
        </p:spPr>
        <p:txBody>
          <a:bodyPr anchor="ctr">
            <a:normAutofit/>
          </a:bodyPr>
          <a:lstStyle/>
          <a:p>
            <a:pPr eaLnBrk="1" hangingPunct="1"/>
            <a:r>
              <a:rPr lang="en-US" i="0" dirty="0"/>
              <a:t> </a:t>
            </a:r>
            <a:r>
              <a:rPr lang="en-US" dirty="0"/>
              <a:t>Truck-Mounted Attenuators</a:t>
            </a:r>
            <a:endParaRPr lang="en-US" sz="4400" dirty="0"/>
          </a:p>
        </p:txBody>
      </p:sp>
      <p:sp>
        <p:nvSpPr>
          <p:cNvPr id="2" name="Google Shape;74;p1">
            <a:extLst>
              <a:ext uri="{FF2B5EF4-FFF2-40B4-BE49-F238E27FC236}">
                <a16:creationId xmlns:a16="http://schemas.microsoft.com/office/drawing/2014/main" id="{C33AD15F-93C3-8BD2-6062-E140F2664082}"/>
              </a:ext>
            </a:extLst>
          </p:cNvPr>
          <p:cNvSpPr/>
          <p:nvPr/>
        </p:nvSpPr>
        <p:spPr>
          <a:xfrm>
            <a:off x="7379507" y="5263830"/>
            <a:ext cx="1625009" cy="23079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dirty="0">
                <a:latin typeface="Arial" panose="020B0604020202020204" pitchFamily="34" charset="0"/>
                <a:ea typeface="Open Sans"/>
                <a:cs typeface="Arial" panose="020B0604020202020204" pitchFamily="34" charset="0"/>
                <a:sym typeface="Open Sans"/>
              </a:rPr>
              <a:t>Image: ATSSA</a:t>
            </a:r>
            <a:endParaRPr sz="900" dirty="0">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416726293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48834" name="Rectangle 2"/>
          <p:cNvSpPr>
            <a:spLocks noGrp="1" noChangeArrowheads="1"/>
          </p:cNvSpPr>
          <p:nvPr>
            <p:ph type="title"/>
          </p:nvPr>
        </p:nvSpPr>
        <p:spPr>
          <a:xfrm>
            <a:off x="272845" y="342900"/>
            <a:ext cx="8642555" cy="1295400"/>
          </a:xfrm>
        </p:spPr>
        <p:txBody>
          <a:bodyPr/>
          <a:lstStyle/>
          <a:p>
            <a:pPr eaLnBrk="1" hangingPunct="1">
              <a:buClr>
                <a:schemeClr val="bg2"/>
              </a:buClr>
              <a:defRPr/>
            </a:pPr>
            <a:r>
              <a:rPr lang="en-US" dirty="0"/>
              <a:t>Project-Specific Plans</a:t>
            </a:r>
            <a:br>
              <a:rPr lang="en-US" dirty="0"/>
            </a:br>
            <a:r>
              <a:rPr lang="en-US" dirty="0"/>
              <a:t>&amp; Special Provisions</a:t>
            </a:r>
            <a:endParaRPr lang="en-US" sz="5400" dirty="0"/>
          </a:p>
        </p:txBody>
      </p:sp>
      <p:sp>
        <p:nvSpPr>
          <p:cNvPr id="26627" name="Rectangle 3"/>
          <p:cNvSpPr>
            <a:spLocks noGrp="1" noChangeArrowheads="1"/>
          </p:cNvSpPr>
          <p:nvPr>
            <p:ph type="body" idx="1"/>
          </p:nvPr>
        </p:nvSpPr>
        <p:spPr>
          <a:xfrm>
            <a:off x="4626079" y="1683774"/>
            <a:ext cx="4114800" cy="4953000"/>
          </a:xfrm>
        </p:spPr>
        <p:txBody>
          <a:bodyPr/>
          <a:lstStyle/>
          <a:p>
            <a:pPr eaLnBrk="1" hangingPunct="1">
              <a:lnSpc>
                <a:spcPct val="70000"/>
              </a:lnSpc>
            </a:pPr>
            <a:endParaRPr lang="en-US" dirty="0"/>
          </a:p>
          <a:p>
            <a:pPr eaLnBrk="1" hangingPunct="1">
              <a:lnSpc>
                <a:spcPct val="70000"/>
              </a:lnSpc>
            </a:pPr>
            <a:r>
              <a:rPr lang="en-US" dirty="0"/>
              <a:t>Site-specific</a:t>
            </a:r>
          </a:p>
          <a:p>
            <a:pPr eaLnBrk="1" hangingPunct="1">
              <a:lnSpc>
                <a:spcPct val="90000"/>
              </a:lnSpc>
            </a:pPr>
            <a:r>
              <a:rPr lang="en-US" dirty="0"/>
              <a:t>Contain the most specific requirements for that particular project</a:t>
            </a:r>
          </a:p>
          <a:p>
            <a:pPr eaLnBrk="1" hangingPunct="1">
              <a:lnSpc>
                <a:spcPct val="90000"/>
              </a:lnSpc>
            </a:pPr>
            <a:r>
              <a:rPr lang="en-US" dirty="0"/>
              <a:t>These requirements will govern</a:t>
            </a:r>
          </a:p>
        </p:txBody>
      </p:sp>
      <p:pic>
        <p:nvPicPr>
          <p:cNvPr id="26628" name="Picture 4" descr="Rolled up project plans"/>
          <p:cNvPicPr>
            <a:picLocks noChangeAspect="1" noChangeArrowheads="1"/>
          </p:cNvPicPr>
          <p:nvPr/>
        </p:nvPicPr>
        <p:blipFill>
          <a:blip r:embed="rId3" cstate="print"/>
          <a:srcRect/>
          <a:stretch>
            <a:fillRect/>
          </a:stretch>
        </p:blipFill>
        <p:spPr bwMode="auto">
          <a:xfrm>
            <a:off x="403123" y="1885950"/>
            <a:ext cx="4114800" cy="3086100"/>
          </a:xfrm>
          <a:prstGeom prst="rect">
            <a:avLst/>
          </a:prstGeom>
          <a:noFill/>
          <a:ln w="9525">
            <a:noFill/>
            <a:miter lim="800000"/>
            <a:headEnd/>
            <a:tailEnd/>
          </a:ln>
        </p:spPr>
      </p:pic>
      <p:sp>
        <p:nvSpPr>
          <p:cNvPr id="2" name="Google Shape;74;p1">
            <a:extLst>
              <a:ext uri="{FF2B5EF4-FFF2-40B4-BE49-F238E27FC236}">
                <a16:creationId xmlns:a16="http://schemas.microsoft.com/office/drawing/2014/main" id="{84A4B1EB-D1A0-6143-8927-4DFB3D586A40}"/>
              </a:ext>
            </a:extLst>
          </p:cNvPr>
          <p:cNvSpPr/>
          <p:nvPr/>
        </p:nvSpPr>
        <p:spPr>
          <a:xfrm>
            <a:off x="3581400" y="5058830"/>
            <a:ext cx="1371600" cy="23079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dirty="0">
                <a:solidFill>
                  <a:srgbClr val="000000"/>
                </a:solidFill>
                <a:latin typeface="Arial" panose="020B0604020202020204" pitchFamily="34" charset="0"/>
                <a:ea typeface="Open Sans"/>
                <a:cs typeface="Arial" panose="020B0604020202020204" pitchFamily="34" charset="0"/>
                <a:sym typeface="Open Sans"/>
              </a:rPr>
              <a:t>Image: ATSSA</a:t>
            </a:r>
            <a:endParaRPr sz="9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1846535859"/>
      </p:ext>
    </p:extLst>
  </p:cSld>
  <p:clrMapOvr>
    <a:masterClrMapping/>
  </p:clrMapOvr>
  <p:transition/>
</p:sld>
</file>

<file path=ppt/slides/slide2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Rectangle 2" descr="TMA Roll-Ahead Distance"/>
          <p:cNvSpPr>
            <a:spLocks noGrp="1" noChangeArrowheads="1"/>
          </p:cNvSpPr>
          <p:nvPr>
            <p:ph type="title" idx="4294967295"/>
          </p:nvPr>
        </p:nvSpPr>
        <p:spPr bwMode="auto">
          <a:xfrm>
            <a:off x="609600" y="280258"/>
            <a:ext cx="8229600" cy="847726"/>
          </a:xfrm>
          <a:prstGeom prst="rect">
            <a:avLst/>
          </a:prstGeom>
          <a:noFill/>
          <a:ln>
            <a:miter lim="800000"/>
            <a:headEnd/>
            <a:tailEnd/>
          </a:ln>
        </p:spPr>
        <p:txBody>
          <a:bodyPr>
            <a:normAutofit/>
          </a:bodyPr>
          <a:lstStyle/>
          <a:p>
            <a:pPr eaLnBrk="1" hangingPunct="1">
              <a:spcBef>
                <a:spcPts val="900"/>
              </a:spcBef>
              <a:spcAft>
                <a:spcPts val="900"/>
              </a:spcAft>
            </a:pPr>
            <a:r>
              <a:rPr lang="en-US" dirty="0"/>
              <a:t>TMA</a:t>
            </a:r>
            <a:r>
              <a:rPr lang="es-PR" dirty="0"/>
              <a:t> Roll</a:t>
            </a:r>
            <a:r>
              <a:rPr lang="en-US" dirty="0"/>
              <a:t>-Ahead Distance</a:t>
            </a:r>
            <a:endParaRPr lang="en-US" b="0" dirty="0"/>
          </a:p>
        </p:txBody>
      </p:sp>
      <p:sp>
        <p:nvSpPr>
          <p:cNvPr id="125955" name="Rectangle 3"/>
          <p:cNvSpPr>
            <a:spLocks noGrp="1" noChangeArrowheads="1"/>
          </p:cNvSpPr>
          <p:nvPr>
            <p:ph type="body" idx="1"/>
          </p:nvPr>
        </p:nvSpPr>
        <p:spPr>
          <a:xfrm>
            <a:off x="3403599" y="1397431"/>
            <a:ext cx="4473844" cy="3050583"/>
          </a:xfrm>
        </p:spPr>
        <p:txBody>
          <a:bodyPr/>
          <a:lstStyle/>
          <a:p>
            <a:pPr eaLnBrk="1" hangingPunct="1">
              <a:lnSpc>
                <a:spcPct val="90000"/>
              </a:lnSpc>
            </a:pPr>
            <a:r>
              <a:rPr lang="en-US" dirty="0"/>
              <a:t>Sufficient distance in advance of the workers or equipment being protected but</a:t>
            </a:r>
          </a:p>
          <a:p>
            <a:pPr eaLnBrk="1" hangingPunct="1">
              <a:lnSpc>
                <a:spcPct val="90000"/>
              </a:lnSpc>
            </a:pPr>
            <a:r>
              <a:rPr lang="en-US" dirty="0"/>
              <a:t>Not so much that the errant vehicle will travel around</a:t>
            </a:r>
          </a:p>
        </p:txBody>
      </p:sp>
      <p:grpSp>
        <p:nvGrpSpPr>
          <p:cNvPr id="2" name="Group 11">
            <a:extLst>
              <a:ext uri="{C183D7F6-B498-43B3-948B-1728B52AA6E4}">
                <adec:decorative xmlns:adec="http://schemas.microsoft.com/office/drawing/2017/decorative" val="1"/>
              </a:ext>
            </a:extLst>
          </p:cNvPr>
          <p:cNvGrpSpPr>
            <a:grpSpLocks/>
          </p:cNvGrpSpPr>
          <p:nvPr/>
        </p:nvGrpSpPr>
        <p:grpSpPr bwMode="auto">
          <a:xfrm>
            <a:off x="2057400" y="3023459"/>
            <a:ext cx="5562600" cy="2590800"/>
            <a:chOff x="2016" y="2352"/>
            <a:chExt cx="3504" cy="1632"/>
          </a:xfrm>
          <a:solidFill>
            <a:schemeClr val="bg1"/>
          </a:solidFill>
        </p:grpSpPr>
        <p:sp>
          <p:nvSpPr>
            <p:cNvPr id="111630" name="AutoShape 12" descr="“Roll-ahead distance"/>
            <p:cNvSpPr>
              <a:spLocks noChangeArrowheads="1"/>
            </p:cNvSpPr>
            <p:nvPr/>
          </p:nvSpPr>
          <p:spPr bwMode="auto">
            <a:xfrm>
              <a:off x="2496" y="3600"/>
              <a:ext cx="3024" cy="384"/>
            </a:xfrm>
            <a:prstGeom prst="wedgeRoundRectCallout">
              <a:avLst>
                <a:gd name="adj1" fmla="val -58947"/>
                <a:gd name="adj2" fmla="val -268409"/>
                <a:gd name="adj3" fmla="val 16667"/>
              </a:avLst>
            </a:prstGeom>
            <a:grpFill/>
            <a:ln w="9525">
              <a:solidFill>
                <a:schemeClr val="tx1"/>
              </a:solidFill>
              <a:miter lim="800000"/>
              <a:headEnd/>
              <a:tailEnd/>
            </a:ln>
          </p:spPr>
          <p:txBody>
            <a:bodyPr/>
            <a:lstStyle/>
            <a:p>
              <a:pPr algn="ctr">
                <a:defRPr/>
              </a:pPr>
              <a:r>
                <a:rPr lang="en-US" sz="3200" b="1" dirty="0">
                  <a:latin typeface="Arial" panose="020B0604020202020204" pitchFamily="34" charset="0"/>
                </a:rPr>
                <a:t>“Roll-ahead distance”</a:t>
              </a:r>
            </a:p>
          </p:txBody>
        </p:sp>
        <p:sp>
          <p:nvSpPr>
            <p:cNvPr id="111631" name="WordArt 13"/>
            <p:cNvSpPr>
              <a:spLocks noChangeArrowheads="1" noChangeShapeType="1" noTextEdit="1"/>
            </p:cNvSpPr>
            <p:nvPr/>
          </p:nvSpPr>
          <p:spPr bwMode="auto">
            <a:xfrm>
              <a:off x="2016" y="2352"/>
              <a:ext cx="480" cy="534"/>
            </a:xfrm>
            <a:prstGeom prst="rect">
              <a:avLst/>
            </a:prstGeom>
            <a:noFill/>
          </p:spPr>
          <p:txBody>
            <a:bodyPr wrap="none" fromWordArt="1">
              <a:prstTxWarp prst="textSlantUp">
                <a:avLst>
                  <a:gd name="adj" fmla="val 55556"/>
                </a:avLst>
              </a:prstTxWarp>
            </a:bodyPr>
            <a:lstStyle/>
            <a:p>
              <a:pPr algn="ctr">
                <a:defRPr/>
              </a:pPr>
              <a:r>
                <a:rPr lang="en-US" sz="3600" kern="10" dirty="0">
                  <a:ln w="9525">
                    <a:solidFill>
                      <a:srgbClr val="000000"/>
                    </a:solidFill>
                    <a:round/>
                    <a:headEnd/>
                    <a:tailEnd/>
                  </a:ln>
                  <a:solidFill>
                    <a:srgbClr val="000000"/>
                  </a:solidFill>
                  <a:latin typeface="Arial Black"/>
                </a:rPr>
                <a:t>RAD</a:t>
              </a:r>
            </a:p>
          </p:txBody>
        </p:sp>
      </p:grpSp>
      <p:grpSp>
        <p:nvGrpSpPr>
          <p:cNvPr id="3" name="Group 2" descr="Two lane roadway with protective vehicle and showing Roll-Ahead Distance">
            <a:extLst>
              <a:ext uri="{FF2B5EF4-FFF2-40B4-BE49-F238E27FC236}">
                <a16:creationId xmlns:a16="http://schemas.microsoft.com/office/drawing/2014/main" id="{DB409271-22D7-7147-AA0E-6DF7CDFA77A4}"/>
              </a:ext>
            </a:extLst>
          </p:cNvPr>
          <p:cNvGrpSpPr/>
          <p:nvPr/>
        </p:nvGrpSpPr>
        <p:grpSpPr>
          <a:xfrm>
            <a:off x="609600" y="1257300"/>
            <a:ext cx="1981200" cy="4343400"/>
            <a:chOff x="609600" y="1270859"/>
            <a:chExt cx="1981200" cy="4343400"/>
          </a:xfrm>
        </p:grpSpPr>
        <p:sp>
          <p:nvSpPr>
            <p:cNvPr id="125957" name="Rectangle 5"/>
            <p:cNvSpPr>
              <a:spLocks noChangeArrowheads="1"/>
            </p:cNvSpPr>
            <p:nvPr/>
          </p:nvSpPr>
          <p:spPr bwMode="auto">
            <a:xfrm>
              <a:off x="609600" y="1270859"/>
              <a:ext cx="1295400" cy="4343400"/>
            </a:xfrm>
            <a:prstGeom prst="rect">
              <a:avLst/>
            </a:prstGeom>
            <a:solidFill>
              <a:srgbClr val="969696"/>
            </a:solidFill>
            <a:ln w="9525">
              <a:solidFill>
                <a:schemeClr val="tx1"/>
              </a:solidFill>
              <a:miter lim="800000"/>
              <a:headEnd/>
              <a:tailEnd/>
            </a:ln>
          </p:spPr>
          <p:txBody>
            <a:bodyPr wrap="none" anchor="ctr"/>
            <a:lstStyle/>
            <a:p>
              <a:endParaRPr lang="en-US" dirty="0">
                <a:latin typeface="Arial" panose="020B0604020202020204" pitchFamily="34" charset="0"/>
              </a:endParaRPr>
            </a:p>
          </p:txBody>
        </p:sp>
        <p:sp>
          <p:nvSpPr>
            <p:cNvPr id="125958" name="Rectangle 6" descr="Wide downward diagonal"/>
            <p:cNvSpPr>
              <a:spLocks noChangeArrowheads="1"/>
            </p:cNvSpPr>
            <p:nvPr/>
          </p:nvSpPr>
          <p:spPr bwMode="auto">
            <a:xfrm>
              <a:off x="1371600" y="2261459"/>
              <a:ext cx="457200" cy="685800"/>
            </a:xfrm>
            <a:prstGeom prst="rect">
              <a:avLst/>
            </a:prstGeom>
            <a:pattFill prst="wdDnDiag">
              <a:fgClr>
                <a:schemeClr val="tx2"/>
              </a:fgClr>
              <a:bgClr>
                <a:srgbClr val="FFFFFF"/>
              </a:bgClr>
            </a:pattFill>
            <a:ln w="9525">
              <a:solidFill>
                <a:schemeClr val="tx1"/>
              </a:solidFill>
              <a:miter lim="800000"/>
              <a:headEnd/>
              <a:tailEnd/>
            </a:ln>
          </p:spPr>
          <p:txBody>
            <a:bodyPr wrap="none" anchor="ctr"/>
            <a:lstStyle/>
            <a:p>
              <a:endParaRPr lang="en-US" dirty="0">
                <a:latin typeface="Arial" panose="020B0604020202020204" pitchFamily="34" charset="0"/>
              </a:endParaRPr>
            </a:p>
          </p:txBody>
        </p:sp>
        <p:sp>
          <p:nvSpPr>
            <p:cNvPr id="125959" name="Line 7"/>
            <p:cNvSpPr>
              <a:spLocks noChangeShapeType="1"/>
            </p:cNvSpPr>
            <p:nvPr/>
          </p:nvSpPr>
          <p:spPr bwMode="auto">
            <a:xfrm>
              <a:off x="1244600" y="1270859"/>
              <a:ext cx="0" cy="4343400"/>
            </a:xfrm>
            <a:prstGeom prst="line">
              <a:avLst/>
            </a:prstGeom>
            <a:noFill/>
            <a:ln w="38100">
              <a:solidFill>
                <a:srgbClr val="FFFF00"/>
              </a:solidFill>
              <a:round/>
              <a:headEnd/>
              <a:tailEnd/>
            </a:ln>
          </p:spPr>
          <p:txBody>
            <a:bodyPr/>
            <a:lstStyle/>
            <a:p>
              <a:endParaRPr lang="en-US" dirty="0">
                <a:latin typeface="Arial" panose="020B0604020202020204" pitchFamily="34" charset="0"/>
              </a:endParaRPr>
            </a:p>
          </p:txBody>
        </p:sp>
        <p:sp>
          <p:nvSpPr>
            <p:cNvPr id="125960" name="Line 8"/>
            <p:cNvSpPr>
              <a:spLocks noChangeShapeType="1"/>
            </p:cNvSpPr>
            <p:nvPr/>
          </p:nvSpPr>
          <p:spPr bwMode="auto">
            <a:xfrm>
              <a:off x="1295400" y="1270859"/>
              <a:ext cx="0" cy="4343400"/>
            </a:xfrm>
            <a:prstGeom prst="line">
              <a:avLst/>
            </a:prstGeom>
            <a:noFill/>
            <a:ln w="38100">
              <a:solidFill>
                <a:srgbClr val="FFFF00"/>
              </a:solidFill>
              <a:round/>
              <a:headEnd/>
              <a:tailEnd/>
            </a:ln>
          </p:spPr>
          <p:txBody>
            <a:bodyPr/>
            <a:lstStyle/>
            <a:p>
              <a:endParaRPr lang="en-US" dirty="0">
                <a:latin typeface="Arial" panose="020B0604020202020204" pitchFamily="34" charset="0"/>
              </a:endParaRPr>
            </a:p>
          </p:txBody>
        </p:sp>
        <p:sp>
          <p:nvSpPr>
            <p:cNvPr id="125961" name="Line 9"/>
            <p:cNvSpPr>
              <a:spLocks noChangeShapeType="1"/>
            </p:cNvSpPr>
            <p:nvPr/>
          </p:nvSpPr>
          <p:spPr bwMode="auto">
            <a:xfrm>
              <a:off x="1981200" y="3861659"/>
              <a:ext cx="609600" cy="0"/>
            </a:xfrm>
            <a:prstGeom prst="line">
              <a:avLst/>
            </a:prstGeom>
            <a:noFill/>
            <a:ln w="38100">
              <a:solidFill>
                <a:srgbClr val="000000"/>
              </a:solidFill>
              <a:round/>
              <a:headEnd/>
              <a:tailEnd/>
            </a:ln>
          </p:spPr>
          <p:txBody>
            <a:bodyPr/>
            <a:lstStyle/>
            <a:p>
              <a:endParaRPr lang="en-US" dirty="0">
                <a:latin typeface="Arial" panose="020B0604020202020204" pitchFamily="34" charset="0"/>
              </a:endParaRPr>
            </a:p>
          </p:txBody>
        </p:sp>
        <p:sp>
          <p:nvSpPr>
            <p:cNvPr id="125962" name="Line 10"/>
            <p:cNvSpPr>
              <a:spLocks noChangeShapeType="1"/>
            </p:cNvSpPr>
            <p:nvPr/>
          </p:nvSpPr>
          <p:spPr bwMode="auto">
            <a:xfrm>
              <a:off x="1981200" y="2947259"/>
              <a:ext cx="609600" cy="0"/>
            </a:xfrm>
            <a:prstGeom prst="line">
              <a:avLst/>
            </a:prstGeom>
            <a:noFill/>
            <a:ln w="38100">
              <a:solidFill>
                <a:srgbClr val="000000"/>
              </a:solidFill>
              <a:round/>
              <a:headEnd/>
              <a:tailEnd/>
            </a:ln>
          </p:spPr>
          <p:txBody>
            <a:bodyPr/>
            <a:lstStyle/>
            <a:p>
              <a:endParaRPr lang="en-US" dirty="0">
                <a:latin typeface="Arial" panose="020B0604020202020204" pitchFamily="34" charset="0"/>
              </a:endParaRPr>
            </a:p>
          </p:txBody>
        </p:sp>
        <p:pic>
          <p:nvPicPr>
            <p:cNvPr id="125964" name="Picture 14"/>
            <p:cNvPicPr>
              <a:picLocks noChangeAspect="1" noChangeArrowheads="1"/>
            </p:cNvPicPr>
            <p:nvPr/>
          </p:nvPicPr>
          <p:blipFill>
            <a:blip r:embed="rId3" cstate="print"/>
            <a:srcRect/>
            <a:stretch>
              <a:fillRect/>
            </a:stretch>
          </p:blipFill>
          <p:spPr bwMode="auto">
            <a:xfrm>
              <a:off x="1447800" y="3785459"/>
              <a:ext cx="352425" cy="1052513"/>
            </a:xfrm>
            <a:prstGeom prst="rect">
              <a:avLst/>
            </a:prstGeom>
            <a:noFill/>
            <a:ln w="9525">
              <a:noFill/>
              <a:miter lim="800000"/>
              <a:headEnd/>
              <a:tailEnd/>
            </a:ln>
          </p:spPr>
        </p:pic>
      </p:grpSp>
      <p:sp>
        <p:nvSpPr>
          <p:cNvPr id="4" name="Google Shape;74;p1">
            <a:extLst>
              <a:ext uri="{FF2B5EF4-FFF2-40B4-BE49-F238E27FC236}">
                <a16:creationId xmlns:a16="http://schemas.microsoft.com/office/drawing/2014/main" id="{87E07557-DA20-E0E0-F422-83518EB527E4}"/>
              </a:ext>
            </a:extLst>
          </p:cNvPr>
          <p:cNvSpPr/>
          <p:nvPr/>
        </p:nvSpPr>
        <p:spPr>
          <a:xfrm>
            <a:off x="1092495" y="5662613"/>
            <a:ext cx="1625009" cy="23079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dirty="0">
                <a:latin typeface="Arial" panose="020B0604020202020204" pitchFamily="34" charset="0"/>
                <a:ea typeface="Open Sans"/>
                <a:cs typeface="Arial" panose="020B0604020202020204" pitchFamily="34" charset="0"/>
                <a:sym typeface="Open Sans"/>
              </a:rPr>
              <a:t>Image: ATSSA</a:t>
            </a:r>
            <a:endParaRPr sz="900" dirty="0">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91543148"/>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499"/>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9" name="Rectangle 3"/>
          <p:cNvSpPr>
            <a:spLocks noGrp="1" noChangeArrowheads="1"/>
          </p:cNvSpPr>
          <p:nvPr>
            <p:ph type="title" idx="4294967295"/>
          </p:nvPr>
        </p:nvSpPr>
        <p:spPr bwMode="auto">
          <a:xfrm>
            <a:off x="381000" y="0"/>
            <a:ext cx="8382000" cy="1524000"/>
          </a:xfrm>
          <a:prstGeom prst="rect">
            <a:avLst/>
          </a:prstGeom>
          <a:noFill/>
          <a:ln>
            <a:miter lim="800000"/>
            <a:headEnd/>
            <a:tailEnd/>
          </a:ln>
        </p:spPr>
        <p:txBody>
          <a:bodyPr>
            <a:normAutofit/>
          </a:bodyPr>
          <a:lstStyle/>
          <a:p>
            <a:pPr eaLnBrk="1" hangingPunct="1"/>
            <a:r>
              <a:rPr lang="en-US" dirty="0"/>
              <a:t>Roll-Ahead Distance</a:t>
            </a:r>
          </a:p>
        </p:txBody>
      </p:sp>
      <p:sp>
        <p:nvSpPr>
          <p:cNvPr id="126980" name="Rectangle 4"/>
          <p:cNvSpPr>
            <a:spLocks noGrp="1" noChangeArrowheads="1"/>
          </p:cNvSpPr>
          <p:nvPr>
            <p:ph type="body" idx="1"/>
          </p:nvPr>
        </p:nvSpPr>
        <p:spPr>
          <a:xfrm>
            <a:off x="639950" y="1336784"/>
            <a:ext cx="5592953" cy="4396353"/>
          </a:xfrm>
        </p:spPr>
        <p:txBody>
          <a:bodyPr/>
          <a:lstStyle/>
          <a:p>
            <a:pPr eaLnBrk="1" hangingPunct="1"/>
            <a:r>
              <a:rPr lang="en-US" dirty="0"/>
              <a:t>The distance a TMA will displace when impacted</a:t>
            </a:r>
          </a:p>
          <a:p>
            <a:pPr eaLnBrk="1" hangingPunct="1"/>
            <a:r>
              <a:rPr lang="en-US" dirty="0"/>
              <a:t>It depends on</a:t>
            </a:r>
          </a:p>
          <a:p>
            <a:pPr lvl="1" eaLnBrk="1" hangingPunct="1"/>
            <a:r>
              <a:rPr lang="en-US" dirty="0"/>
              <a:t>Weight of TMA</a:t>
            </a:r>
          </a:p>
          <a:p>
            <a:pPr lvl="1" eaLnBrk="1" hangingPunct="1"/>
            <a:r>
              <a:rPr lang="en-US" dirty="0"/>
              <a:t>Speed of impact</a:t>
            </a:r>
          </a:p>
          <a:p>
            <a:pPr lvl="1" eaLnBrk="1" hangingPunct="1"/>
            <a:r>
              <a:rPr lang="en-US" dirty="0"/>
              <a:t>Weight of impacting vehicle</a:t>
            </a:r>
          </a:p>
          <a:p>
            <a:pPr eaLnBrk="1" hangingPunct="1">
              <a:buFontTx/>
              <a:buNone/>
            </a:pPr>
            <a:endParaRPr lang="en-US" dirty="0"/>
          </a:p>
        </p:txBody>
      </p:sp>
      <p:sp>
        <p:nvSpPr>
          <p:cNvPr id="344073" name="Rectangle 9"/>
          <p:cNvSpPr>
            <a:spLocks noChangeArrowheads="1"/>
          </p:cNvSpPr>
          <p:nvPr/>
        </p:nvSpPr>
        <p:spPr bwMode="auto">
          <a:xfrm>
            <a:off x="533400" y="4562931"/>
            <a:ext cx="5791200" cy="1077218"/>
          </a:xfrm>
          <a:prstGeom prst="rect">
            <a:avLst/>
          </a:prstGeom>
          <a:solidFill>
            <a:schemeClr val="bg1"/>
          </a:solidFill>
          <a:ln w="9525">
            <a:solidFill>
              <a:srgbClr val="FF3300"/>
            </a:solidFill>
            <a:miter lim="800000"/>
            <a:headEnd/>
            <a:tailEnd/>
          </a:ln>
        </p:spPr>
        <p:txBody>
          <a:bodyPr anchor="ctr">
            <a:spAutoFit/>
          </a:bodyPr>
          <a:lstStyle/>
          <a:p>
            <a:pPr algn="ctr"/>
            <a:r>
              <a:rPr lang="en-US" sz="3200" b="1" dirty="0">
                <a:solidFill>
                  <a:srgbClr val="000000"/>
                </a:solidFill>
                <a:latin typeface="Arial" panose="020B0604020202020204" pitchFamily="34" charset="0"/>
              </a:rPr>
              <a:t>Check with the manufacturer!</a:t>
            </a:r>
          </a:p>
        </p:txBody>
      </p:sp>
      <p:grpSp>
        <p:nvGrpSpPr>
          <p:cNvPr id="2" name="Group 1" descr="Two lane roadway with protective vehicle and showing Roll-Ahead Distance">
            <a:extLst>
              <a:ext uri="{FF2B5EF4-FFF2-40B4-BE49-F238E27FC236}">
                <a16:creationId xmlns:a16="http://schemas.microsoft.com/office/drawing/2014/main" id="{3F0647FB-A172-A44B-B932-763A428B31E2}"/>
              </a:ext>
              <a:ext uri="{C183D7F6-B498-43B3-948B-1728B52AA6E4}">
                <adec:decorative xmlns:adec="http://schemas.microsoft.com/office/drawing/2017/decorative" val="0"/>
              </a:ext>
            </a:extLst>
          </p:cNvPr>
          <p:cNvGrpSpPr/>
          <p:nvPr/>
        </p:nvGrpSpPr>
        <p:grpSpPr>
          <a:xfrm>
            <a:off x="6718518" y="1207571"/>
            <a:ext cx="2205038" cy="4343400"/>
            <a:chOff x="6718518" y="1207571"/>
            <a:chExt cx="2205038" cy="4343400"/>
          </a:xfrm>
        </p:grpSpPr>
        <p:sp>
          <p:nvSpPr>
            <p:cNvPr id="126978" name="Rectangle 2"/>
            <p:cNvSpPr>
              <a:spLocks noChangeArrowheads="1"/>
            </p:cNvSpPr>
            <p:nvPr/>
          </p:nvSpPr>
          <p:spPr bwMode="auto">
            <a:xfrm>
              <a:off x="6718518" y="1207571"/>
              <a:ext cx="1295400" cy="4343400"/>
            </a:xfrm>
            <a:prstGeom prst="rect">
              <a:avLst/>
            </a:prstGeom>
            <a:solidFill>
              <a:srgbClr val="969696"/>
            </a:solidFill>
            <a:ln w="9525">
              <a:solidFill>
                <a:schemeClr val="tx1"/>
              </a:solidFill>
              <a:miter lim="800000"/>
              <a:headEnd/>
              <a:tailEnd/>
            </a:ln>
          </p:spPr>
          <p:txBody>
            <a:bodyPr wrap="none" anchor="ctr"/>
            <a:lstStyle/>
            <a:p>
              <a:endParaRPr lang="en-US" dirty="0">
                <a:latin typeface="Arial" panose="020B0604020202020204" pitchFamily="34" charset="0"/>
              </a:endParaRPr>
            </a:p>
          </p:txBody>
        </p:sp>
        <p:sp>
          <p:nvSpPr>
            <p:cNvPr id="126981" name="Line 5"/>
            <p:cNvSpPr>
              <a:spLocks noChangeShapeType="1"/>
            </p:cNvSpPr>
            <p:nvPr/>
          </p:nvSpPr>
          <p:spPr bwMode="auto">
            <a:xfrm>
              <a:off x="7353518" y="1207571"/>
              <a:ext cx="0" cy="4343400"/>
            </a:xfrm>
            <a:prstGeom prst="line">
              <a:avLst/>
            </a:prstGeom>
            <a:noFill/>
            <a:ln w="38100">
              <a:solidFill>
                <a:srgbClr val="FFFF00"/>
              </a:solidFill>
              <a:round/>
              <a:headEnd/>
              <a:tailEnd/>
            </a:ln>
          </p:spPr>
          <p:txBody>
            <a:bodyPr/>
            <a:lstStyle/>
            <a:p>
              <a:endParaRPr lang="en-US" dirty="0">
                <a:latin typeface="Arial" panose="020B0604020202020204" pitchFamily="34" charset="0"/>
              </a:endParaRPr>
            </a:p>
          </p:txBody>
        </p:sp>
        <p:sp>
          <p:nvSpPr>
            <p:cNvPr id="126982" name="Line 6"/>
            <p:cNvSpPr>
              <a:spLocks noChangeShapeType="1"/>
            </p:cNvSpPr>
            <p:nvPr/>
          </p:nvSpPr>
          <p:spPr bwMode="auto">
            <a:xfrm>
              <a:off x="7404318" y="1207571"/>
              <a:ext cx="0" cy="4343400"/>
            </a:xfrm>
            <a:prstGeom prst="line">
              <a:avLst/>
            </a:prstGeom>
            <a:noFill/>
            <a:ln w="38100">
              <a:solidFill>
                <a:srgbClr val="FFFF00"/>
              </a:solidFill>
              <a:round/>
              <a:headEnd/>
              <a:tailEnd/>
            </a:ln>
          </p:spPr>
          <p:txBody>
            <a:bodyPr/>
            <a:lstStyle/>
            <a:p>
              <a:endParaRPr lang="en-US" dirty="0">
                <a:latin typeface="Arial" panose="020B0604020202020204" pitchFamily="34" charset="0"/>
              </a:endParaRPr>
            </a:p>
          </p:txBody>
        </p:sp>
        <p:sp>
          <p:nvSpPr>
            <p:cNvPr id="126983" name="Line 7"/>
            <p:cNvSpPr>
              <a:spLocks noChangeShapeType="1"/>
            </p:cNvSpPr>
            <p:nvPr/>
          </p:nvSpPr>
          <p:spPr bwMode="auto">
            <a:xfrm>
              <a:off x="8090118" y="3569771"/>
              <a:ext cx="609600" cy="0"/>
            </a:xfrm>
            <a:prstGeom prst="line">
              <a:avLst/>
            </a:prstGeom>
            <a:noFill/>
            <a:ln w="38100">
              <a:solidFill>
                <a:srgbClr val="000000"/>
              </a:solidFill>
              <a:round/>
              <a:headEnd/>
              <a:tailEnd/>
            </a:ln>
          </p:spPr>
          <p:txBody>
            <a:bodyPr/>
            <a:lstStyle/>
            <a:p>
              <a:endParaRPr lang="en-US" dirty="0">
                <a:latin typeface="Arial" panose="020B0604020202020204" pitchFamily="34" charset="0"/>
              </a:endParaRPr>
            </a:p>
          </p:txBody>
        </p:sp>
        <p:sp>
          <p:nvSpPr>
            <p:cNvPr id="126984" name="Line 8"/>
            <p:cNvSpPr>
              <a:spLocks noChangeShapeType="1"/>
            </p:cNvSpPr>
            <p:nvPr/>
          </p:nvSpPr>
          <p:spPr bwMode="auto">
            <a:xfrm>
              <a:off x="8090118" y="2883971"/>
              <a:ext cx="609600" cy="0"/>
            </a:xfrm>
            <a:prstGeom prst="line">
              <a:avLst/>
            </a:prstGeom>
            <a:noFill/>
            <a:ln w="38100">
              <a:solidFill>
                <a:srgbClr val="000000"/>
              </a:solidFill>
              <a:round/>
              <a:headEnd/>
              <a:tailEnd/>
            </a:ln>
          </p:spPr>
          <p:txBody>
            <a:bodyPr/>
            <a:lstStyle/>
            <a:p>
              <a:endParaRPr lang="en-US" dirty="0">
                <a:latin typeface="Arial" panose="020B0604020202020204" pitchFamily="34" charset="0"/>
              </a:endParaRPr>
            </a:p>
          </p:txBody>
        </p:sp>
        <p:sp>
          <p:nvSpPr>
            <p:cNvPr id="126986" name="Rectangle 10" descr="Wide downward diagonal"/>
            <p:cNvSpPr>
              <a:spLocks noChangeArrowheads="1"/>
            </p:cNvSpPr>
            <p:nvPr/>
          </p:nvSpPr>
          <p:spPr bwMode="auto">
            <a:xfrm>
              <a:off x="7480518" y="2121971"/>
              <a:ext cx="457200" cy="685800"/>
            </a:xfrm>
            <a:prstGeom prst="rect">
              <a:avLst/>
            </a:prstGeom>
            <a:pattFill prst="wdDnDiag">
              <a:fgClr>
                <a:schemeClr val="tx2"/>
              </a:fgClr>
              <a:bgClr>
                <a:srgbClr val="FFFFFF"/>
              </a:bgClr>
            </a:pattFill>
            <a:ln w="9525">
              <a:solidFill>
                <a:schemeClr val="tx1"/>
              </a:solidFill>
              <a:miter lim="800000"/>
              <a:headEnd/>
              <a:tailEnd/>
            </a:ln>
          </p:spPr>
          <p:txBody>
            <a:bodyPr wrap="none" anchor="ctr"/>
            <a:lstStyle/>
            <a:p>
              <a:endParaRPr lang="en-US" dirty="0">
                <a:latin typeface="Arial" panose="020B0604020202020204" pitchFamily="34" charset="0"/>
              </a:endParaRPr>
            </a:p>
          </p:txBody>
        </p:sp>
        <p:pic>
          <p:nvPicPr>
            <p:cNvPr id="126987" name="Picture 11"/>
            <p:cNvPicPr>
              <a:picLocks noChangeAspect="1" noChangeArrowheads="1"/>
            </p:cNvPicPr>
            <p:nvPr/>
          </p:nvPicPr>
          <p:blipFill>
            <a:blip r:embed="rId3" cstate="print"/>
            <a:srcRect/>
            <a:stretch>
              <a:fillRect/>
            </a:stretch>
          </p:blipFill>
          <p:spPr bwMode="auto">
            <a:xfrm>
              <a:off x="7556718" y="3569771"/>
              <a:ext cx="352425" cy="1052513"/>
            </a:xfrm>
            <a:prstGeom prst="rect">
              <a:avLst/>
            </a:prstGeom>
            <a:noFill/>
            <a:ln w="9525">
              <a:noFill/>
              <a:miter lim="800000"/>
              <a:headEnd/>
              <a:tailEnd/>
            </a:ln>
          </p:spPr>
        </p:pic>
        <p:sp>
          <p:nvSpPr>
            <p:cNvPr id="126988" name="WordArt 12"/>
            <p:cNvSpPr>
              <a:spLocks noChangeArrowheads="1" noChangeShapeType="1" noTextEdit="1"/>
            </p:cNvSpPr>
            <p:nvPr/>
          </p:nvSpPr>
          <p:spPr bwMode="auto">
            <a:xfrm>
              <a:off x="8166318" y="2731571"/>
              <a:ext cx="757238" cy="881063"/>
            </a:xfrm>
            <a:prstGeom prst="rect">
              <a:avLst/>
            </a:prstGeom>
          </p:spPr>
          <p:txBody>
            <a:bodyPr wrap="none" fromWordArt="1">
              <a:prstTxWarp prst="textSlantUp">
                <a:avLst>
                  <a:gd name="adj" fmla="val 55556"/>
                </a:avLst>
              </a:prstTxWarp>
            </a:bodyPr>
            <a:lstStyle/>
            <a:p>
              <a:pPr algn="ctr"/>
              <a:r>
                <a:rPr lang="en-US" sz="3600" kern="10" dirty="0">
                  <a:ln w="9525">
                    <a:solidFill>
                      <a:srgbClr val="000000"/>
                    </a:solidFill>
                    <a:round/>
                    <a:headEnd/>
                    <a:tailEnd/>
                  </a:ln>
                  <a:solidFill>
                    <a:srgbClr val="000000"/>
                  </a:solidFill>
                  <a:latin typeface="Arial Black"/>
                </a:rPr>
                <a:t>RAD</a:t>
              </a:r>
            </a:p>
          </p:txBody>
        </p:sp>
      </p:grpSp>
      <p:sp>
        <p:nvSpPr>
          <p:cNvPr id="3" name="Google Shape;74;p1">
            <a:extLst>
              <a:ext uri="{FF2B5EF4-FFF2-40B4-BE49-F238E27FC236}">
                <a16:creationId xmlns:a16="http://schemas.microsoft.com/office/drawing/2014/main" id="{2D881B7F-26F7-955A-1A13-BD86E8B18766}"/>
              </a:ext>
            </a:extLst>
          </p:cNvPr>
          <p:cNvSpPr/>
          <p:nvPr/>
        </p:nvSpPr>
        <p:spPr>
          <a:xfrm>
            <a:off x="7137991" y="5648344"/>
            <a:ext cx="1625009" cy="23079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dirty="0">
                <a:latin typeface="Arial" panose="020B0604020202020204" pitchFamily="34" charset="0"/>
                <a:ea typeface="Open Sans"/>
                <a:cs typeface="Arial" panose="020B0604020202020204" pitchFamily="34" charset="0"/>
                <a:sym typeface="Open Sans"/>
              </a:rPr>
              <a:t>Image: ATSSA</a:t>
            </a:r>
            <a:endParaRPr sz="900" dirty="0">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38502706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344073"/>
                                        </p:tgtEl>
                                        <p:attrNameLst>
                                          <p:attrName>style.visibility</p:attrName>
                                        </p:attrNameLst>
                                      </p:cBhvr>
                                      <p:to>
                                        <p:strVal val="visible"/>
                                      </p:to>
                                    </p:set>
                                    <p:animEffect transition="in" filter="slide(fromBottom)">
                                      <p:cBhvr>
                                        <p:cTn id="7" dur="500"/>
                                        <p:tgtEl>
                                          <p:spTgt spid="3440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4073" grpId="0" animBg="1" autoUpdateAnimBg="0"/>
    </p:bldLst>
  </p:timing>
</p:sld>
</file>

<file path=ppt/slides/slide2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Example of the Roll-Ahead Distance on four lane highway with workers downstream and cones in place"/>
          <p:cNvPicPr>
            <a:picLocks noChangeAspect="1" noChangeArrowheads="1"/>
          </p:cNvPicPr>
          <p:nvPr/>
        </p:nvPicPr>
        <p:blipFill>
          <a:blip r:embed="rId3" cstate="print"/>
          <a:srcRect t="9375" r="33821" b="9209"/>
          <a:stretch>
            <a:fillRect/>
          </a:stretch>
        </p:blipFill>
        <p:spPr bwMode="auto">
          <a:xfrm>
            <a:off x="0" y="609600"/>
            <a:ext cx="9144000" cy="5334000"/>
          </a:xfrm>
          <a:prstGeom prst="rect">
            <a:avLst/>
          </a:prstGeom>
          <a:noFill/>
          <a:ln w="9525">
            <a:noFill/>
            <a:miter lim="800000"/>
            <a:headEnd/>
            <a:tailEnd/>
          </a:ln>
        </p:spPr>
      </p:pic>
      <p:sp>
        <p:nvSpPr>
          <p:cNvPr id="2" name="Title 1"/>
          <p:cNvSpPr>
            <a:spLocks noGrp="1"/>
          </p:cNvSpPr>
          <p:nvPr>
            <p:ph type="title"/>
          </p:nvPr>
        </p:nvSpPr>
        <p:spPr>
          <a:xfrm>
            <a:off x="0" y="0"/>
            <a:ext cx="9144000" cy="838199"/>
          </a:xfrm>
          <a:solidFill>
            <a:schemeClr val="bg1"/>
          </a:solidFill>
        </p:spPr>
        <p:txBody>
          <a:bodyPr>
            <a:normAutofit/>
          </a:bodyPr>
          <a:lstStyle/>
          <a:p>
            <a:r>
              <a:rPr lang="en-US" dirty="0"/>
              <a:t>Roll-Ahead Distance</a:t>
            </a:r>
          </a:p>
        </p:txBody>
      </p:sp>
      <p:sp>
        <p:nvSpPr>
          <p:cNvPr id="3" name="Google Shape;74;p1">
            <a:extLst>
              <a:ext uri="{FF2B5EF4-FFF2-40B4-BE49-F238E27FC236}">
                <a16:creationId xmlns:a16="http://schemas.microsoft.com/office/drawing/2014/main" id="{9C3767FF-9D92-85F7-4A92-1058033FB39D}"/>
              </a:ext>
            </a:extLst>
          </p:cNvPr>
          <p:cNvSpPr/>
          <p:nvPr/>
        </p:nvSpPr>
        <p:spPr>
          <a:xfrm>
            <a:off x="8077200" y="5943600"/>
            <a:ext cx="1625009" cy="23079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dirty="0">
                <a:latin typeface="Arial" panose="020B0604020202020204" pitchFamily="34" charset="0"/>
                <a:ea typeface="Open Sans"/>
                <a:cs typeface="Arial" panose="020B0604020202020204" pitchFamily="34" charset="0"/>
                <a:sym typeface="Open Sans"/>
              </a:rPr>
              <a:t>Image: ATSSA</a:t>
            </a:r>
            <a:endParaRPr sz="900" dirty="0">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2116366787"/>
      </p:ext>
    </p:extLst>
  </p:cSld>
  <p:clrMapOvr>
    <a:masterClrMapping/>
  </p:clrMapOvr>
</p:sld>
</file>

<file path=ppt/slides/slide2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9026" name="Rectangle 2"/>
          <p:cNvSpPr>
            <a:spLocks noGrp="1" noChangeArrowheads="1"/>
          </p:cNvSpPr>
          <p:nvPr>
            <p:ph type="title" idx="4294967295"/>
          </p:nvPr>
        </p:nvSpPr>
        <p:spPr bwMode="auto">
          <a:xfrm>
            <a:off x="480446" y="0"/>
            <a:ext cx="8663553" cy="1447800"/>
          </a:xfrm>
          <a:prstGeom prst="rect">
            <a:avLst/>
          </a:prstGeom>
          <a:noFill/>
          <a:ln>
            <a:miter lim="800000"/>
            <a:headEnd/>
            <a:tailEnd/>
          </a:ln>
        </p:spPr>
        <p:txBody>
          <a:bodyPr>
            <a:normAutofit/>
          </a:bodyPr>
          <a:lstStyle/>
          <a:p>
            <a:pPr eaLnBrk="1" hangingPunct="1"/>
            <a:r>
              <a:rPr lang="en-US" dirty="0"/>
              <a:t>Sample TMA “Roll-Ahead Distances” </a:t>
            </a:r>
            <a:br>
              <a:rPr lang="en-US" dirty="0"/>
            </a:br>
            <a:r>
              <a:rPr lang="en-US" dirty="0"/>
              <a:t>for 55 mph Impact</a:t>
            </a:r>
          </a:p>
        </p:txBody>
      </p:sp>
      <p:graphicFrame>
        <p:nvGraphicFramePr>
          <p:cNvPr id="346158" name="Group 46">
            <a:extLst>
              <a:ext uri="{C183D7F6-B498-43B3-948B-1728B52AA6E4}">
                <adec:decorative xmlns:adec="http://schemas.microsoft.com/office/drawing/2017/decorative" val="1"/>
              </a:ext>
            </a:extLst>
          </p:cNvPr>
          <p:cNvGraphicFramePr>
            <a:graphicFrameLocks noGrp="1"/>
          </p:cNvGraphicFramePr>
          <p:nvPr>
            <p:extLst>
              <p:ext uri="{D42A27DB-BD31-4B8C-83A1-F6EECF244321}">
                <p14:modId xmlns:p14="http://schemas.microsoft.com/office/powerpoint/2010/main" val="2912524721"/>
              </p:ext>
            </p:extLst>
          </p:nvPr>
        </p:nvGraphicFramePr>
        <p:xfrm>
          <a:off x="685800" y="1497606"/>
          <a:ext cx="7620000" cy="3833814"/>
        </p:xfrm>
        <a:graphic>
          <a:graphicData uri="http://schemas.openxmlformats.org/drawingml/2006/table">
            <a:tbl>
              <a:tblPr firstRow="1"/>
              <a:tblGrid>
                <a:gridCol w="3581400">
                  <a:extLst>
                    <a:ext uri="{9D8B030D-6E8A-4147-A177-3AD203B41FA5}">
                      <a16:colId xmlns:a16="http://schemas.microsoft.com/office/drawing/2014/main" val="20000"/>
                    </a:ext>
                  </a:extLst>
                </a:gridCol>
                <a:gridCol w="1203325">
                  <a:extLst>
                    <a:ext uri="{9D8B030D-6E8A-4147-A177-3AD203B41FA5}">
                      <a16:colId xmlns:a16="http://schemas.microsoft.com/office/drawing/2014/main" val="20001"/>
                    </a:ext>
                  </a:extLst>
                </a:gridCol>
                <a:gridCol w="1400175">
                  <a:extLst>
                    <a:ext uri="{9D8B030D-6E8A-4147-A177-3AD203B41FA5}">
                      <a16:colId xmlns:a16="http://schemas.microsoft.com/office/drawing/2014/main" val="20002"/>
                    </a:ext>
                  </a:extLst>
                </a:gridCol>
                <a:gridCol w="1435100">
                  <a:extLst>
                    <a:ext uri="{9D8B030D-6E8A-4147-A177-3AD203B41FA5}">
                      <a16:colId xmlns:a16="http://schemas.microsoft.com/office/drawing/2014/main" val="20003"/>
                    </a:ext>
                  </a:extLst>
                </a:gridCol>
              </a:tblGrid>
              <a:tr h="1219200">
                <a:tc rowSpan="2">
                  <a:txBody>
                    <a:bodyPr/>
                    <a:lstStyle/>
                    <a:p>
                      <a:pPr marL="0" marR="0" lvl="0" indent="0" algn="ctr" defTabSz="914400" rtl="0" eaLnBrk="1" fontAlgn="base" latinLnBrk="0" hangingPunct="1">
                        <a:lnSpc>
                          <a:spcPct val="100000"/>
                        </a:lnSpc>
                        <a:spcBef>
                          <a:spcPct val="20000"/>
                        </a:spcBef>
                        <a:spcAft>
                          <a:spcPct val="0"/>
                        </a:spcAft>
                        <a:buClrTx/>
                        <a:buSzPct val="90000"/>
                        <a:buFontTx/>
                        <a:buNone/>
                        <a:tabLst/>
                      </a:pPr>
                      <a:r>
                        <a:rPr kumimoji="0" lang="en-US" sz="2800" b="1" i="0" u="none" strike="noStrike" cap="none" normalizeH="0" baseline="0" dirty="0">
                          <a:ln>
                            <a:noFill/>
                          </a:ln>
                          <a:solidFill>
                            <a:schemeClr val="tx1"/>
                          </a:solidFill>
                          <a:effectLst/>
                          <a:latin typeface="Arial" panose="020B0604020202020204" pitchFamily="34" charset="0"/>
                        </a:rPr>
                        <a:t>Weight</a:t>
                      </a:r>
                    </a:p>
                    <a:p>
                      <a:pPr marL="0" marR="0" lvl="0" indent="0" algn="ctr" defTabSz="914400" rtl="0" eaLnBrk="1" fontAlgn="base" latinLnBrk="0" hangingPunct="1">
                        <a:lnSpc>
                          <a:spcPct val="100000"/>
                        </a:lnSpc>
                        <a:spcBef>
                          <a:spcPct val="20000"/>
                        </a:spcBef>
                        <a:spcAft>
                          <a:spcPct val="0"/>
                        </a:spcAft>
                        <a:buClrTx/>
                        <a:buSzPct val="90000"/>
                        <a:buFontTx/>
                        <a:buNone/>
                        <a:tabLst/>
                      </a:pPr>
                      <a:r>
                        <a:rPr kumimoji="0" lang="en-US" sz="2800" b="1" i="0" u="none" strike="noStrike" cap="none" normalizeH="0" baseline="0" dirty="0">
                          <a:ln>
                            <a:noFill/>
                          </a:ln>
                          <a:solidFill>
                            <a:schemeClr val="tx1"/>
                          </a:solidFill>
                          <a:effectLst/>
                          <a:latin typeface="Arial" panose="020B0604020202020204" pitchFamily="34" charset="0"/>
                        </a:rPr>
                        <a:t>of TMA</a:t>
                      </a:r>
                    </a:p>
                    <a:p>
                      <a:pPr marL="0" marR="0" lvl="0" indent="0" algn="ctr" defTabSz="914400" rtl="0" eaLnBrk="1" fontAlgn="base" latinLnBrk="0" hangingPunct="1">
                        <a:lnSpc>
                          <a:spcPct val="100000"/>
                        </a:lnSpc>
                        <a:spcBef>
                          <a:spcPct val="20000"/>
                        </a:spcBef>
                        <a:spcAft>
                          <a:spcPct val="0"/>
                        </a:spcAft>
                        <a:buClrTx/>
                        <a:buSzPct val="90000"/>
                        <a:buFontTx/>
                        <a:buNone/>
                        <a:tabLst/>
                      </a:pPr>
                      <a:r>
                        <a:rPr kumimoji="0" lang="en-US" sz="2800" b="1" i="0" u="none" strike="noStrike" cap="none" normalizeH="0" baseline="0" dirty="0">
                          <a:ln>
                            <a:noFill/>
                          </a:ln>
                          <a:solidFill>
                            <a:schemeClr val="tx1"/>
                          </a:solidFill>
                          <a:effectLst/>
                          <a:latin typeface="Arial" panose="020B0604020202020204" pitchFamily="34" charset="0"/>
                        </a:rPr>
                        <a:t>(lbs)</a:t>
                      </a:r>
                    </a:p>
                  </a:txBody>
                  <a:tcPr anchor="ctr" horzOverflow="overflow">
                    <a:lnL w="57150" cap="flat" cmpd="sng" algn="ctr">
                      <a:solidFill>
                        <a:srgbClr val="FF3300"/>
                      </a:solidFill>
                      <a:prstDash val="solid"/>
                      <a:round/>
                      <a:headEnd type="none" w="med" len="med"/>
                      <a:tailEnd type="none" w="med" len="med"/>
                    </a:lnL>
                    <a:lnR w="57150" cap="flat" cmpd="sng" algn="ctr">
                      <a:solidFill>
                        <a:srgbClr val="FF3300"/>
                      </a:solidFill>
                      <a:prstDash val="solid"/>
                      <a:round/>
                      <a:headEnd type="none" w="med" len="med"/>
                      <a:tailEnd type="none" w="med" len="med"/>
                    </a:lnR>
                    <a:lnT w="57150" cap="flat" cmpd="sng" algn="ctr">
                      <a:solidFill>
                        <a:srgbClr val="FF3300"/>
                      </a:solidFill>
                      <a:prstDash val="solid"/>
                      <a:round/>
                      <a:headEnd type="none" w="med" len="med"/>
                      <a:tailEnd type="none" w="med" len="med"/>
                    </a:lnT>
                    <a:lnB w="57150" cap="flat" cmpd="sng" algn="ctr">
                      <a:solidFill>
                        <a:srgbClr val="FF3300"/>
                      </a:solidFill>
                      <a:prstDash val="solid"/>
                      <a:round/>
                      <a:headEnd type="none" w="med" len="med"/>
                      <a:tailEnd type="none" w="med" len="med"/>
                    </a:lnB>
                    <a:lnTlToBr>
                      <a:noFill/>
                    </a:lnTlToBr>
                    <a:lnBlToTr>
                      <a:noFill/>
                    </a:lnBlToTr>
                    <a:solidFill>
                      <a:schemeClr val="bg1"/>
                    </a:solidFill>
                  </a:tcPr>
                </a:tc>
                <a:tc gridSpan="3">
                  <a:txBody>
                    <a:bodyPr/>
                    <a:lstStyle/>
                    <a:p>
                      <a:pPr marL="0" marR="0" lvl="0" indent="0" algn="ctr" defTabSz="914400" rtl="0" eaLnBrk="1" fontAlgn="base" latinLnBrk="0" hangingPunct="1">
                        <a:lnSpc>
                          <a:spcPct val="100000"/>
                        </a:lnSpc>
                        <a:spcBef>
                          <a:spcPct val="20000"/>
                        </a:spcBef>
                        <a:spcAft>
                          <a:spcPct val="0"/>
                        </a:spcAft>
                        <a:buClrTx/>
                        <a:buSzPct val="90000"/>
                        <a:buFontTx/>
                        <a:buNone/>
                        <a:tabLst/>
                      </a:pPr>
                      <a:r>
                        <a:rPr kumimoji="0" lang="en-US" sz="2800" b="1" i="0" u="none" strike="noStrike" cap="none" normalizeH="0" baseline="0" dirty="0">
                          <a:ln>
                            <a:noFill/>
                          </a:ln>
                          <a:solidFill>
                            <a:schemeClr val="tx1"/>
                          </a:solidFill>
                          <a:effectLst/>
                          <a:latin typeface="Arial" panose="020B0604020202020204" pitchFamily="34" charset="0"/>
                        </a:rPr>
                        <a:t>Weight of Impacting Vehicle (lbs)*</a:t>
                      </a:r>
                    </a:p>
                  </a:txBody>
                  <a:tcPr anchor="ctr" horzOverflow="overflow">
                    <a:lnL w="57150" cap="flat" cmpd="sng" algn="ctr">
                      <a:solidFill>
                        <a:srgbClr val="FF3300"/>
                      </a:solidFill>
                      <a:prstDash val="solid"/>
                      <a:round/>
                      <a:headEnd type="none" w="med" len="med"/>
                      <a:tailEnd type="none" w="med" len="med"/>
                    </a:lnL>
                    <a:lnR w="57150" cap="flat" cmpd="sng" algn="ctr">
                      <a:solidFill>
                        <a:srgbClr val="FF3300"/>
                      </a:solidFill>
                      <a:prstDash val="solid"/>
                      <a:round/>
                      <a:headEnd type="none" w="med" len="med"/>
                      <a:tailEnd type="none" w="med" len="med"/>
                    </a:lnR>
                    <a:lnT w="57150" cap="flat" cmpd="sng" algn="ctr">
                      <a:solidFill>
                        <a:srgbClr val="FF3300"/>
                      </a:solidFill>
                      <a:prstDash val="solid"/>
                      <a:round/>
                      <a:headEnd type="none" w="med" len="med"/>
                      <a:tailEnd type="none" w="med" len="med"/>
                    </a:lnT>
                    <a:lnB w="57150" cap="flat" cmpd="sng" algn="ctr">
                      <a:solidFill>
                        <a:srgbClr val="FF3300"/>
                      </a:solidFill>
                      <a:prstDash val="solid"/>
                      <a:round/>
                      <a:headEnd type="none" w="med" len="med"/>
                      <a:tailEnd type="none" w="med" len="med"/>
                    </a:lnB>
                    <a:lnTlToBr>
                      <a:noFill/>
                    </a:lnTlToBr>
                    <a:lnBlToTr>
                      <a:noFill/>
                    </a:lnBlToTr>
                    <a:solidFill>
                      <a:schemeClr val="bg1"/>
                    </a:solidFill>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522288">
                <a:tc vMerge="1">
                  <a:txBody>
                    <a:bodyPr/>
                    <a:lstStyle/>
                    <a:p>
                      <a:endParaRPr lang="en-US"/>
                    </a:p>
                  </a:txBody>
                  <a:tcPr/>
                </a:tc>
                <a:tc>
                  <a:txBody>
                    <a:bodyPr/>
                    <a:lstStyle/>
                    <a:p>
                      <a:pPr marL="0" marR="0" lvl="0" indent="0" algn="ctr" defTabSz="914400" rtl="0" eaLnBrk="1" fontAlgn="base" latinLnBrk="0" hangingPunct="1">
                        <a:lnSpc>
                          <a:spcPct val="100000"/>
                        </a:lnSpc>
                        <a:spcBef>
                          <a:spcPct val="20000"/>
                        </a:spcBef>
                        <a:spcAft>
                          <a:spcPct val="0"/>
                        </a:spcAft>
                        <a:buClrTx/>
                        <a:buSzPct val="90000"/>
                        <a:buFontTx/>
                        <a:buNone/>
                        <a:tabLst/>
                      </a:pPr>
                      <a:r>
                        <a:rPr kumimoji="0" lang="en-US" sz="2800" b="1" i="0" u="none" strike="noStrike" cap="none" normalizeH="0" baseline="0" dirty="0">
                          <a:ln>
                            <a:noFill/>
                          </a:ln>
                          <a:solidFill>
                            <a:schemeClr val="tx1"/>
                          </a:solidFill>
                          <a:effectLst/>
                          <a:latin typeface="Arial" panose="020B0604020202020204" pitchFamily="34" charset="0"/>
                        </a:rPr>
                        <a:t>4,500</a:t>
                      </a:r>
                    </a:p>
                  </a:txBody>
                  <a:tcPr horzOverflow="overflow">
                    <a:lnL w="57150" cap="flat" cmpd="sng" algn="ctr">
                      <a:solidFill>
                        <a:srgbClr val="FF3300"/>
                      </a:solidFill>
                      <a:prstDash val="solid"/>
                      <a:round/>
                      <a:headEnd type="none" w="med" len="med"/>
                      <a:tailEnd type="none" w="med" len="med"/>
                    </a:lnL>
                    <a:lnR w="57150" cap="flat" cmpd="sng" algn="ctr">
                      <a:solidFill>
                        <a:srgbClr val="FF3300"/>
                      </a:solidFill>
                      <a:prstDash val="solid"/>
                      <a:round/>
                      <a:headEnd type="none" w="med" len="med"/>
                      <a:tailEnd type="none" w="med" len="med"/>
                    </a:lnR>
                    <a:lnT w="57150" cap="flat" cmpd="sng" algn="ctr">
                      <a:solidFill>
                        <a:srgbClr val="FF3300"/>
                      </a:solidFill>
                      <a:prstDash val="solid"/>
                      <a:round/>
                      <a:headEnd type="none" w="med" len="med"/>
                      <a:tailEnd type="none" w="med" len="med"/>
                    </a:lnT>
                    <a:lnB w="57150" cap="flat" cmpd="sng" algn="ctr">
                      <a:solidFill>
                        <a:srgbClr val="FF33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Tx/>
                        <a:buNone/>
                        <a:tabLst/>
                      </a:pPr>
                      <a:r>
                        <a:rPr kumimoji="0" lang="en-US" sz="2800" b="1" i="0" u="none" strike="noStrike" cap="none" normalizeH="0" baseline="0" dirty="0">
                          <a:ln>
                            <a:noFill/>
                          </a:ln>
                          <a:solidFill>
                            <a:schemeClr val="tx1"/>
                          </a:solidFill>
                          <a:effectLst/>
                          <a:latin typeface="Arial" panose="020B0604020202020204" pitchFamily="34" charset="0"/>
                        </a:rPr>
                        <a:t>10,000</a:t>
                      </a:r>
                    </a:p>
                  </a:txBody>
                  <a:tcPr horzOverflow="overflow">
                    <a:lnL w="57150" cap="flat" cmpd="sng" algn="ctr">
                      <a:solidFill>
                        <a:srgbClr val="FF3300"/>
                      </a:solidFill>
                      <a:prstDash val="solid"/>
                      <a:round/>
                      <a:headEnd type="none" w="med" len="med"/>
                      <a:tailEnd type="none" w="med" len="med"/>
                    </a:lnL>
                    <a:lnR w="57150" cap="flat" cmpd="sng" algn="ctr">
                      <a:solidFill>
                        <a:srgbClr val="FF3300"/>
                      </a:solidFill>
                      <a:prstDash val="solid"/>
                      <a:round/>
                      <a:headEnd type="none" w="med" len="med"/>
                      <a:tailEnd type="none" w="med" len="med"/>
                    </a:lnR>
                    <a:lnT w="57150" cap="flat" cmpd="sng" algn="ctr">
                      <a:solidFill>
                        <a:srgbClr val="FF3300"/>
                      </a:solidFill>
                      <a:prstDash val="solid"/>
                      <a:round/>
                      <a:headEnd type="none" w="med" len="med"/>
                      <a:tailEnd type="none" w="med" len="med"/>
                    </a:lnT>
                    <a:lnB w="57150" cap="flat" cmpd="sng" algn="ctr">
                      <a:solidFill>
                        <a:srgbClr val="FF33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Tx/>
                        <a:buNone/>
                        <a:tabLst/>
                      </a:pPr>
                      <a:r>
                        <a:rPr kumimoji="0" lang="en-US" sz="2800" b="1" i="0" u="none" strike="noStrike" cap="none" normalizeH="0" baseline="0" dirty="0">
                          <a:ln>
                            <a:noFill/>
                          </a:ln>
                          <a:solidFill>
                            <a:schemeClr val="tx1"/>
                          </a:solidFill>
                          <a:effectLst/>
                          <a:latin typeface="Arial" panose="020B0604020202020204" pitchFamily="34" charset="0"/>
                        </a:rPr>
                        <a:t>15,000</a:t>
                      </a:r>
                    </a:p>
                  </a:txBody>
                  <a:tcPr horzOverflow="overflow">
                    <a:lnL w="57150" cap="flat" cmpd="sng" algn="ctr">
                      <a:solidFill>
                        <a:srgbClr val="FF3300"/>
                      </a:solidFill>
                      <a:prstDash val="solid"/>
                      <a:round/>
                      <a:headEnd type="none" w="med" len="med"/>
                      <a:tailEnd type="none" w="med" len="med"/>
                    </a:lnL>
                    <a:lnR w="57150" cap="flat" cmpd="sng" algn="ctr">
                      <a:solidFill>
                        <a:srgbClr val="FF3300"/>
                      </a:solidFill>
                      <a:prstDash val="solid"/>
                      <a:round/>
                      <a:headEnd type="none" w="med" len="med"/>
                      <a:tailEnd type="none" w="med" len="med"/>
                    </a:lnR>
                    <a:lnT w="57150" cap="flat" cmpd="sng" algn="ctr">
                      <a:solidFill>
                        <a:srgbClr val="FF3300"/>
                      </a:solidFill>
                      <a:prstDash val="solid"/>
                      <a:round/>
                      <a:headEnd type="none" w="med" len="med"/>
                      <a:tailEnd type="none" w="med" len="med"/>
                    </a:lnT>
                    <a:lnB w="57150" cap="flat" cmpd="sng" algn="ctr">
                      <a:solidFill>
                        <a:srgbClr val="FF3300"/>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1"/>
                  </a:ext>
                </a:extLst>
              </a:tr>
              <a:tr h="523875">
                <a:tc>
                  <a:txBody>
                    <a:bodyPr/>
                    <a:lstStyle/>
                    <a:p>
                      <a:pPr marL="0" marR="0" lvl="0" indent="0" algn="ctr" defTabSz="914400" rtl="0" eaLnBrk="1" fontAlgn="base" latinLnBrk="0" hangingPunct="1">
                        <a:lnSpc>
                          <a:spcPct val="100000"/>
                        </a:lnSpc>
                        <a:spcBef>
                          <a:spcPct val="20000"/>
                        </a:spcBef>
                        <a:spcAft>
                          <a:spcPct val="0"/>
                        </a:spcAft>
                        <a:buClrTx/>
                        <a:buSzPct val="90000"/>
                        <a:buFontTx/>
                        <a:buNone/>
                        <a:tabLst/>
                      </a:pPr>
                      <a:r>
                        <a:rPr kumimoji="0" lang="en-US" sz="2800" b="1" i="0" u="none" strike="noStrike" cap="none" normalizeH="0" baseline="0" dirty="0">
                          <a:ln>
                            <a:noFill/>
                          </a:ln>
                          <a:solidFill>
                            <a:schemeClr val="tx1"/>
                          </a:solidFill>
                          <a:effectLst/>
                          <a:latin typeface="Arial" panose="020B0604020202020204" pitchFamily="34" charset="0"/>
                        </a:rPr>
                        <a:t>10,000 (moving)</a:t>
                      </a:r>
                    </a:p>
                  </a:txBody>
                  <a:tcPr horzOverflow="overflow">
                    <a:lnL w="57150" cap="flat" cmpd="sng" algn="ctr">
                      <a:solidFill>
                        <a:srgbClr val="FF3300"/>
                      </a:solidFill>
                      <a:prstDash val="solid"/>
                      <a:round/>
                      <a:headEnd type="none" w="med" len="med"/>
                      <a:tailEnd type="none" w="med" len="med"/>
                    </a:lnL>
                    <a:lnR w="57150" cap="flat" cmpd="sng" algn="ctr">
                      <a:solidFill>
                        <a:srgbClr val="FF3300"/>
                      </a:solidFill>
                      <a:prstDash val="solid"/>
                      <a:round/>
                      <a:headEnd type="none" w="med" len="med"/>
                      <a:tailEnd type="none" w="med" len="med"/>
                    </a:lnR>
                    <a:lnT w="57150" cap="flat" cmpd="sng" algn="ctr">
                      <a:solidFill>
                        <a:srgbClr val="FF3300"/>
                      </a:solidFill>
                      <a:prstDash val="solid"/>
                      <a:round/>
                      <a:headEnd type="none" w="med" len="med"/>
                      <a:tailEnd type="none" w="med" len="med"/>
                    </a:lnT>
                    <a:lnB w="57150" cap="flat" cmpd="sng" algn="ctr">
                      <a:solidFill>
                        <a:srgbClr val="FF3300"/>
                      </a:solidFill>
                      <a:prstDash val="solid"/>
                      <a:round/>
                      <a:headEnd type="none" w="med" len="med"/>
                      <a:tailEnd type="none" w="med" len="med"/>
                    </a:lnB>
                    <a:lnTlToBr>
                      <a:noFill/>
                    </a:lnTlToBr>
                    <a:lnBlToTr>
                      <a:noFill/>
                    </a:lnBlToTr>
                    <a:solidFill>
                      <a:srgbClr val="FFFF99"/>
                    </a:solid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Tx/>
                        <a:buNone/>
                        <a:tabLst/>
                      </a:pPr>
                      <a:r>
                        <a:rPr kumimoji="0" lang="en-US" sz="2800" b="1" i="0" u="none" strike="noStrike" cap="none" normalizeH="0" baseline="0" dirty="0">
                          <a:ln>
                            <a:noFill/>
                          </a:ln>
                          <a:solidFill>
                            <a:schemeClr val="tx1"/>
                          </a:solidFill>
                          <a:effectLst/>
                          <a:latin typeface="Arial" panose="020B0604020202020204" pitchFamily="34" charset="0"/>
                        </a:rPr>
                        <a:t>100’</a:t>
                      </a:r>
                    </a:p>
                  </a:txBody>
                  <a:tcPr horzOverflow="overflow">
                    <a:lnL w="57150" cap="flat" cmpd="sng" algn="ctr">
                      <a:solidFill>
                        <a:srgbClr val="FF3300"/>
                      </a:solidFill>
                      <a:prstDash val="solid"/>
                      <a:round/>
                      <a:headEnd type="none" w="med" len="med"/>
                      <a:tailEnd type="none" w="med" len="med"/>
                    </a:lnL>
                    <a:lnR w="57150" cap="flat" cmpd="sng" algn="ctr">
                      <a:solidFill>
                        <a:srgbClr val="FF3300"/>
                      </a:solidFill>
                      <a:prstDash val="solid"/>
                      <a:round/>
                      <a:headEnd type="none" w="med" len="med"/>
                      <a:tailEnd type="none" w="med" len="med"/>
                    </a:lnR>
                    <a:lnT w="57150" cap="flat" cmpd="sng" algn="ctr">
                      <a:solidFill>
                        <a:srgbClr val="FF3300"/>
                      </a:solidFill>
                      <a:prstDash val="solid"/>
                      <a:round/>
                      <a:headEnd type="none" w="med" len="med"/>
                      <a:tailEnd type="none" w="med" len="med"/>
                    </a:lnT>
                    <a:lnB w="57150" cap="flat" cmpd="sng" algn="ctr">
                      <a:solidFill>
                        <a:srgbClr val="FF3300"/>
                      </a:solidFill>
                      <a:prstDash val="solid"/>
                      <a:round/>
                      <a:headEnd type="none" w="med" len="med"/>
                      <a:tailEnd type="none" w="med" len="med"/>
                    </a:lnB>
                    <a:lnTlToBr>
                      <a:noFill/>
                    </a:lnTlToBr>
                    <a:lnBlToTr>
                      <a:noFill/>
                    </a:lnBlToTr>
                    <a:solidFill>
                      <a:srgbClr val="FFFF99"/>
                    </a:solid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Tx/>
                        <a:buNone/>
                        <a:tabLst/>
                      </a:pPr>
                      <a:r>
                        <a:rPr kumimoji="0" lang="en-US" sz="2800" b="1" i="0" u="none" strike="noStrike" cap="none" normalizeH="0" baseline="0" dirty="0">
                          <a:ln>
                            <a:noFill/>
                          </a:ln>
                          <a:solidFill>
                            <a:schemeClr val="tx1"/>
                          </a:solidFill>
                          <a:effectLst/>
                          <a:latin typeface="Arial" panose="020B0604020202020204" pitchFamily="34" charset="0"/>
                        </a:rPr>
                        <a:t>150’</a:t>
                      </a:r>
                    </a:p>
                  </a:txBody>
                  <a:tcPr horzOverflow="overflow">
                    <a:lnL w="57150" cap="flat" cmpd="sng" algn="ctr">
                      <a:solidFill>
                        <a:srgbClr val="FF3300"/>
                      </a:solidFill>
                      <a:prstDash val="solid"/>
                      <a:round/>
                      <a:headEnd type="none" w="med" len="med"/>
                      <a:tailEnd type="none" w="med" len="med"/>
                    </a:lnL>
                    <a:lnR w="57150" cap="flat" cmpd="sng" algn="ctr">
                      <a:solidFill>
                        <a:srgbClr val="FF3300"/>
                      </a:solidFill>
                      <a:prstDash val="solid"/>
                      <a:round/>
                      <a:headEnd type="none" w="med" len="med"/>
                      <a:tailEnd type="none" w="med" len="med"/>
                    </a:lnR>
                    <a:lnT w="57150" cap="flat" cmpd="sng" algn="ctr">
                      <a:solidFill>
                        <a:srgbClr val="FF3300"/>
                      </a:solidFill>
                      <a:prstDash val="solid"/>
                      <a:round/>
                      <a:headEnd type="none" w="med" len="med"/>
                      <a:tailEnd type="none" w="med" len="med"/>
                    </a:lnT>
                    <a:lnB w="57150" cap="flat" cmpd="sng" algn="ctr">
                      <a:solidFill>
                        <a:srgbClr val="FF3300"/>
                      </a:solidFill>
                      <a:prstDash val="solid"/>
                      <a:round/>
                      <a:headEnd type="none" w="med" len="med"/>
                      <a:tailEnd type="none" w="med" len="med"/>
                    </a:lnB>
                    <a:lnTlToBr>
                      <a:noFill/>
                    </a:lnTlToBr>
                    <a:lnBlToTr>
                      <a:noFill/>
                    </a:lnBlToTr>
                    <a:solidFill>
                      <a:srgbClr val="FFFF99"/>
                    </a:solid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Tx/>
                        <a:buNone/>
                        <a:tabLst/>
                      </a:pPr>
                      <a:r>
                        <a:rPr kumimoji="0" lang="en-US" sz="2800" b="1" i="0" u="none" strike="noStrike" cap="none" normalizeH="0" baseline="0" dirty="0">
                          <a:ln>
                            <a:noFill/>
                          </a:ln>
                          <a:solidFill>
                            <a:schemeClr val="tx1"/>
                          </a:solidFill>
                          <a:effectLst/>
                          <a:latin typeface="Arial" panose="020B0604020202020204" pitchFamily="34" charset="0"/>
                        </a:rPr>
                        <a:t>175’</a:t>
                      </a:r>
                    </a:p>
                  </a:txBody>
                  <a:tcPr horzOverflow="overflow">
                    <a:lnL w="57150" cap="flat" cmpd="sng" algn="ctr">
                      <a:solidFill>
                        <a:srgbClr val="FF3300"/>
                      </a:solidFill>
                      <a:prstDash val="solid"/>
                      <a:round/>
                      <a:headEnd type="none" w="med" len="med"/>
                      <a:tailEnd type="none" w="med" len="med"/>
                    </a:lnL>
                    <a:lnR w="57150" cap="flat" cmpd="sng" algn="ctr">
                      <a:solidFill>
                        <a:srgbClr val="FF3300"/>
                      </a:solidFill>
                      <a:prstDash val="solid"/>
                      <a:round/>
                      <a:headEnd type="none" w="med" len="med"/>
                      <a:tailEnd type="none" w="med" len="med"/>
                    </a:lnR>
                    <a:lnT w="57150" cap="flat" cmpd="sng" algn="ctr">
                      <a:solidFill>
                        <a:srgbClr val="FF3300"/>
                      </a:solidFill>
                      <a:prstDash val="solid"/>
                      <a:round/>
                      <a:headEnd type="none" w="med" len="med"/>
                      <a:tailEnd type="none" w="med" len="med"/>
                    </a:lnT>
                    <a:lnB w="57150" cap="flat" cmpd="sng" algn="ctr">
                      <a:solidFill>
                        <a:srgbClr val="FF3300"/>
                      </a:solidFill>
                      <a:prstDash val="solid"/>
                      <a:round/>
                      <a:headEnd type="none" w="med" len="med"/>
                      <a:tailEnd type="none" w="med" len="med"/>
                    </a:lnB>
                    <a:lnTlToBr>
                      <a:noFill/>
                    </a:lnTlToBr>
                    <a:lnBlToTr>
                      <a:noFill/>
                    </a:lnBlToTr>
                    <a:solidFill>
                      <a:srgbClr val="FFFF99"/>
                    </a:solidFill>
                  </a:tcPr>
                </a:tc>
                <a:extLst>
                  <a:ext uri="{0D108BD9-81ED-4DB2-BD59-A6C34878D82A}">
                    <a16:rowId xmlns:a16="http://schemas.microsoft.com/office/drawing/2014/main" val="10002"/>
                  </a:ext>
                </a:extLst>
              </a:tr>
              <a:tr h="522288">
                <a:tc>
                  <a:txBody>
                    <a:bodyPr/>
                    <a:lstStyle/>
                    <a:p>
                      <a:pPr marL="0" marR="0" lvl="0" indent="0" algn="ctr" defTabSz="914400" rtl="0" eaLnBrk="1" fontAlgn="base" latinLnBrk="0" hangingPunct="1">
                        <a:lnSpc>
                          <a:spcPct val="100000"/>
                        </a:lnSpc>
                        <a:spcBef>
                          <a:spcPct val="20000"/>
                        </a:spcBef>
                        <a:spcAft>
                          <a:spcPct val="0"/>
                        </a:spcAft>
                        <a:buClrTx/>
                        <a:buSzPct val="90000"/>
                        <a:buFontTx/>
                        <a:buNone/>
                        <a:tabLst/>
                      </a:pPr>
                      <a:r>
                        <a:rPr kumimoji="0" lang="en-US" sz="2800" b="1" i="0" u="none" strike="noStrike" cap="none" normalizeH="0" baseline="0" dirty="0">
                          <a:ln>
                            <a:noFill/>
                          </a:ln>
                          <a:solidFill>
                            <a:schemeClr val="tx1"/>
                          </a:solidFill>
                          <a:effectLst/>
                          <a:latin typeface="Arial" panose="020B0604020202020204" pitchFamily="34" charset="0"/>
                        </a:rPr>
                        <a:t>15,000 (moving)</a:t>
                      </a:r>
                    </a:p>
                  </a:txBody>
                  <a:tcPr horzOverflow="overflow">
                    <a:lnL w="57150" cap="flat" cmpd="sng" algn="ctr">
                      <a:solidFill>
                        <a:srgbClr val="FF3300"/>
                      </a:solidFill>
                      <a:prstDash val="solid"/>
                      <a:round/>
                      <a:headEnd type="none" w="med" len="med"/>
                      <a:tailEnd type="none" w="med" len="med"/>
                    </a:lnL>
                    <a:lnR w="57150" cap="flat" cmpd="sng" algn="ctr">
                      <a:solidFill>
                        <a:srgbClr val="FF3300"/>
                      </a:solidFill>
                      <a:prstDash val="solid"/>
                      <a:round/>
                      <a:headEnd type="none" w="med" len="med"/>
                      <a:tailEnd type="none" w="med" len="med"/>
                    </a:lnR>
                    <a:lnT w="57150" cap="flat" cmpd="sng" algn="ctr">
                      <a:solidFill>
                        <a:srgbClr val="FF3300"/>
                      </a:solidFill>
                      <a:prstDash val="solid"/>
                      <a:round/>
                      <a:headEnd type="none" w="med" len="med"/>
                      <a:tailEnd type="none" w="med" len="med"/>
                    </a:lnT>
                    <a:lnB w="57150" cap="flat" cmpd="sng" algn="ctr">
                      <a:solidFill>
                        <a:srgbClr val="FF3300"/>
                      </a:solidFill>
                      <a:prstDash val="solid"/>
                      <a:round/>
                      <a:headEnd type="none" w="med" len="med"/>
                      <a:tailEnd type="none" w="med" len="med"/>
                    </a:lnB>
                    <a:lnTlToBr>
                      <a:noFill/>
                    </a:lnTlToBr>
                    <a:lnBlToTr>
                      <a:noFill/>
                    </a:lnBlToTr>
                    <a:solidFill>
                      <a:srgbClr val="FFFF99"/>
                    </a:solid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Tx/>
                        <a:buNone/>
                        <a:tabLst/>
                      </a:pPr>
                      <a:r>
                        <a:rPr kumimoji="0" lang="en-US" sz="2800" b="1" i="0" u="none" strike="noStrike" cap="none" normalizeH="0" baseline="0" dirty="0">
                          <a:ln>
                            <a:noFill/>
                          </a:ln>
                          <a:solidFill>
                            <a:schemeClr val="tx1"/>
                          </a:solidFill>
                          <a:effectLst/>
                          <a:latin typeface="Arial" panose="020B0604020202020204" pitchFamily="34" charset="0"/>
                        </a:rPr>
                        <a:t>75’</a:t>
                      </a:r>
                    </a:p>
                  </a:txBody>
                  <a:tcPr horzOverflow="overflow">
                    <a:lnL w="57150" cap="flat" cmpd="sng" algn="ctr">
                      <a:solidFill>
                        <a:srgbClr val="FF3300"/>
                      </a:solidFill>
                      <a:prstDash val="solid"/>
                      <a:round/>
                      <a:headEnd type="none" w="med" len="med"/>
                      <a:tailEnd type="none" w="med" len="med"/>
                    </a:lnL>
                    <a:lnR w="57150" cap="flat" cmpd="sng" algn="ctr">
                      <a:solidFill>
                        <a:srgbClr val="FF3300"/>
                      </a:solidFill>
                      <a:prstDash val="solid"/>
                      <a:round/>
                      <a:headEnd type="none" w="med" len="med"/>
                      <a:tailEnd type="none" w="med" len="med"/>
                    </a:lnR>
                    <a:lnT w="57150" cap="flat" cmpd="sng" algn="ctr">
                      <a:solidFill>
                        <a:srgbClr val="FF3300"/>
                      </a:solidFill>
                      <a:prstDash val="solid"/>
                      <a:round/>
                      <a:headEnd type="none" w="med" len="med"/>
                      <a:tailEnd type="none" w="med" len="med"/>
                    </a:lnT>
                    <a:lnB w="57150" cap="flat" cmpd="sng" algn="ctr">
                      <a:solidFill>
                        <a:srgbClr val="FF3300"/>
                      </a:solidFill>
                      <a:prstDash val="solid"/>
                      <a:round/>
                      <a:headEnd type="none" w="med" len="med"/>
                      <a:tailEnd type="none" w="med" len="med"/>
                    </a:lnB>
                    <a:lnTlToBr>
                      <a:noFill/>
                    </a:lnTlToBr>
                    <a:lnBlToTr>
                      <a:noFill/>
                    </a:lnBlToTr>
                    <a:solidFill>
                      <a:srgbClr val="FFFF99"/>
                    </a:solid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Tx/>
                        <a:buNone/>
                        <a:tabLst/>
                      </a:pPr>
                      <a:r>
                        <a:rPr kumimoji="0" lang="en-US" sz="2800" b="1" i="0" u="none" strike="noStrike" cap="none" normalizeH="0" baseline="0" dirty="0">
                          <a:ln>
                            <a:noFill/>
                          </a:ln>
                          <a:solidFill>
                            <a:schemeClr val="tx1"/>
                          </a:solidFill>
                          <a:effectLst/>
                          <a:latin typeface="Arial" panose="020B0604020202020204" pitchFamily="34" charset="0"/>
                        </a:rPr>
                        <a:t>125’</a:t>
                      </a:r>
                    </a:p>
                  </a:txBody>
                  <a:tcPr horzOverflow="overflow">
                    <a:lnL w="57150" cap="flat" cmpd="sng" algn="ctr">
                      <a:solidFill>
                        <a:srgbClr val="FF3300"/>
                      </a:solidFill>
                      <a:prstDash val="solid"/>
                      <a:round/>
                      <a:headEnd type="none" w="med" len="med"/>
                      <a:tailEnd type="none" w="med" len="med"/>
                    </a:lnL>
                    <a:lnR w="57150" cap="flat" cmpd="sng" algn="ctr">
                      <a:solidFill>
                        <a:srgbClr val="FF3300"/>
                      </a:solidFill>
                      <a:prstDash val="solid"/>
                      <a:round/>
                      <a:headEnd type="none" w="med" len="med"/>
                      <a:tailEnd type="none" w="med" len="med"/>
                    </a:lnR>
                    <a:lnT w="57150" cap="flat" cmpd="sng" algn="ctr">
                      <a:solidFill>
                        <a:srgbClr val="FF3300"/>
                      </a:solidFill>
                      <a:prstDash val="solid"/>
                      <a:round/>
                      <a:headEnd type="none" w="med" len="med"/>
                      <a:tailEnd type="none" w="med" len="med"/>
                    </a:lnT>
                    <a:lnB w="57150" cap="flat" cmpd="sng" algn="ctr">
                      <a:solidFill>
                        <a:srgbClr val="FF3300"/>
                      </a:solidFill>
                      <a:prstDash val="solid"/>
                      <a:round/>
                      <a:headEnd type="none" w="med" len="med"/>
                      <a:tailEnd type="none" w="med" len="med"/>
                    </a:lnB>
                    <a:lnTlToBr>
                      <a:noFill/>
                    </a:lnTlToBr>
                    <a:lnBlToTr>
                      <a:noFill/>
                    </a:lnBlToTr>
                    <a:solidFill>
                      <a:srgbClr val="FFFF99"/>
                    </a:solid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Tx/>
                        <a:buNone/>
                        <a:tabLst/>
                      </a:pPr>
                      <a:r>
                        <a:rPr kumimoji="0" lang="en-US" sz="2800" b="1" i="0" u="none" strike="noStrike" cap="none" normalizeH="0" baseline="0" dirty="0">
                          <a:ln>
                            <a:noFill/>
                          </a:ln>
                          <a:solidFill>
                            <a:schemeClr val="tx1"/>
                          </a:solidFill>
                          <a:effectLst/>
                          <a:latin typeface="Arial" panose="020B0604020202020204" pitchFamily="34" charset="0"/>
                        </a:rPr>
                        <a:t>150’</a:t>
                      </a:r>
                    </a:p>
                  </a:txBody>
                  <a:tcPr horzOverflow="overflow">
                    <a:lnL w="57150" cap="flat" cmpd="sng" algn="ctr">
                      <a:solidFill>
                        <a:srgbClr val="FF3300"/>
                      </a:solidFill>
                      <a:prstDash val="solid"/>
                      <a:round/>
                      <a:headEnd type="none" w="med" len="med"/>
                      <a:tailEnd type="none" w="med" len="med"/>
                    </a:lnL>
                    <a:lnR w="57150" cap="flat" cmpd="sng" algn="ctr">
                      <a:solidFill>
                        <a:srgbClr val="FF3300"/>
                      </a:solidFill>
                      <a:prstDash val="solid"/>
                      <a:round/>
                      <a:headEnd type="none" w="med" len="med"/>
                      <a:tailEnd type="none" w="med" len="med"/>
                    </a:lnR>
                    <a:lnT w="57150" cap="flat" cmpd="sng" algn="ctr">
                      <a:solidFill>
                        <a:srgbClr val="FF3300"/>
                      </a:solidFill>
                      <a:prstDash val="solid"/>
                      <a:round/>
                      <a:headEnd type="none" w="med" len="med"/>
                      <a:tailEnd type="none" w="med" len="med"/>
                    </a:lnT>
                    <a:lnB w="57150" cap="flat" cmpd="sng" algn="ctr">
                      <a:solidFill>
                        <a:srgbClr val="FF3300"/>
                      </a:solidFill>
                      <a:prstDash val="solid"/>
                      <a:round/>
                      <a:headEnd type="none" w="med" len="med"/>
                      <a:tailEnd type="none" w="med" len="med"/>
                    </a:lnB>
                    <a:lnTlToBr>
                      <a:noFill/>
                    </a:lnTlToBr>
                    <a:lnBlToTr>
                      <a:noFill/>
                    </a:lnBlToTr>
                    <a:solidFill>
                      <a:srgbClr val="FFFF99"/>
                    </a:solidFill>
                  </a:tcPr>
                </a:tc>
                <a:extLst>
                  <a:ext uri="{0D108BD9-81ED-4DB2-BD59-A6C34878D82A}">
                    <a16:rowId xmlns:a16="http://schemas.microsoft.com/office/drawing/2014/main" val="10003"/>
                  </a:ext>
                </a:extLst>
              </a:tr>
              <a:tr h="523875">
                <a:tc>
                  <a:txBody>
                    <a:bodyPr/>
                    <a:lstStyle/>
                    <a:p>
                      <a:pPr marL="0" marR="0" lvl="0" indent="0" algn="ctr" defTabSz="914400" rtl="0" eaLnBrk="1" fontAlgn="base" latinLnBrk="0" hangingPunct="1">
                        <a:lnSpc>
                          <a:spcPct val="100000"/>
                        </a:lnSpc>
                        <a:spcBef>
                          <a:spcPct val="20000"/>
                        </a:spcBef>
                        <a:spcAft>
                          <a:spcPct val="0"/>
                        </a:spcAft>
                        <a:buClrTx/>
                        <a:buSzPct val="90000"/>
                        <a:buFontTx/>
                        <a:buNone/>
                        <a:tabLst/>
                      </a:pPr>
                      <a:r>
                        <a:rPr kumimoji="0" lang="en-US" sz="2800" b="1" i="0" u="none" strike="noStrike" cap="none" normalizeH="0" baseline="0" dirty="0">
                          <a:ln>
                            <a:noFill/>
                          </a:ln>
                          <a:solidFill>
                            <a:schemeClr val="tx1"/>
                          </a:solidFill>
                          <a:effectLst/>
                          <a:latin typeface="Arial" panose="020B0604020202020204" pitchFamily="34" charset="0"/>
                        </a:rPr>
                        <a:t>10,000 (stationary)</a:t>
                      </a:r>
                    </a:p>
                  </a:txBody>
                  <a:tcPr horzOverflow="overflow">
                    <a:lnL w="57150" cap="flat" cmpd="sng" algn="ctr">
                      <a:solidFill>
                        <a:srgbClr val="FF3300"/>
                      </a:solidFill>
                      <a:prstDash val="solid"/>
                      <a:round/>
                      <a:headEnd type="none" w="med" len="med"/>
                      <a:tailEnd type="none" w="med" len="med"/>
                    </a:lnL>
                    <a:lnR w="57150" cap="flat" cmpd="sng" algn="ctr">
                      <a:solidFill>
                        <a:srgbClr val="FF3300"/>
                      </a:solidFill>
                      <a:prstDash val="solid"/>
                      <a:round/>
                      <a:headEnd type="none" w="med" len="med"/>
                      <a:tailEnd type="none" w="med" len="med"/>
                    </a:lnR>
                    <a:lnT w="57150" cap="flat" cmpd="sng" algn="ctr">
                      <a:solidFill>
                        <a:srgbClr val="FF3300"/>
                      </a:solidFill>
                      <a:prstDash val="solid"/>
                      <a:round/>
                      <a:headEnd type="none" w="med" len="med"/>
                      <a:tailEnd type="none" w="med" len="med"/>
                    </a:lnT>
                    <a:lnB w="57150" cap="flat" cmpd="sng" algn="ctr">
                      <a:solidFill>
                        <a:srgbClr val="FF33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Tx/>
                        <a:buNone/>
                        <a:tabLst/>
                      </a:pPr>
                      <a:r>
                        <a:rPr kumimoji="0" lang="en-US" sz="2800" b="1" i="0" u="none" strike="noStrike" cap="none" normalizeH="0" baseline="0" dirty="0">
                          <a:ln>
                            <a:noFill/>
                          </a:ln>
                          <a:solidFill>
                            <a:schemeClr val="tx1"/>
                          </a:solidFill>
                          <a:effectLst/>
                          <a:latin typeface="Arial" panose="020B0604020202020204" pitchFamily="34" charset="0"/>
                        </a:rPr>
                        <a:t>25’</a:t>
                      </a:r>
                    </a:p>
                  </a:txBody>
                  <a:tcPr horzOverflow="overflow">
                    <a:lnL w="57150" cap="flat" cmpd="sng" algn="ctr">
                      <a:solidFill>
                        <a:srgbClr val="FF3300"/>
                      </a:solidFill>
                      <a:prstDash val="solid"/>
                      <a:round/>
                      <a:headEnd type="none" w="med" len="med"/>
                      <a:tailEnd type="none" w="med" len="med"/>
                    </a:lnL>
                    <a:lnR w="57150" cap="flat" cmpd="sng" algn="ctr">
                      <a:solidFill>
                        <a:srgbClr val="FF3300"/>
                      </a:solidFill>
                      <a:prstDash val="solid"/>
                      <a:round/>
                      <a:headEnd type="none" w="med" len="med"/>
                      <a:tailEnd type="none" w="med" len="med"/>
                    </a:lnR>
                    <a:lnT w="57150" cap="flat" cmpd="sng" algn="ctr">
                      <a:solidFill>
                        <a:srgbClr val="FF3300"/>
                      </a:solidFill>
                      <a:prstDash val="solid"/>
                      <a:round/>
                      <a:headEnd type="none" w="med" len="med"/>
                      <a:tailEnd type="none" w="med" len="med"/>
                    </a:lnT>
                    <a:lnB w="57150" cap="flat" cmpd="sng" algn="ctr">
                      <a:solidFill>
                        <a:srgbClr val="FF33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Tx/>
                        <a:buNone/>
                        <a:tabLst/>
                      </a:pPr>
                      <a:r>
                        <a:rPr kumimoji="0" lang="en-US" sz="2800" b="1" i="0" u="none" strike="noStrike" cap="none" normalizeH="0" baseline="0" dirty="0">
                          <a:ln>
                            <a:noFill/>
                          </a:ln>
                          <a:solidFill>
                            <a:schemeClr val="tx1"/>
                          </a:solidFill>
                          <a:effectLst/>
                          <a:latin typeface="Arial" panose="020B0604020202020204" pitchFamily="34" charset="0"/>
                        </a:rPr>
                        <a:t>75’</a:t>
                      </a:r>
                    </a:p>
                  </a:txBody>
                  <a:tcPr horzOverflow="overflow">
                    <a:lnL w="57150" cap="flat" cmpd="sng" algn="ctr">
                      <a:solidFill>
                        <a:srgbClr val="FF3300"/>
                      </a:solidFill>
                      <a:prstDash val="solid"/>
                      <a:round/>
                      <a:headEnd type="none" w="med" len="med"/>
                      <a:tailEnd type="none" w="med" len="med"/>
                    </a:lnL>
                    <a:lnR w="57150" cap="flat" cmpd="sng" algn="ctr">
                      <a:solidFill>
                        <a:srgbClr val="FF3300"/>
                      </a:solidFill>
                      <a:prstDash val="solid"/>
                      <a:round/>
                      <a:headEnd type="none" w="med" len="med"/>
                      <a:tailEnd type="none" w="med" len="med"/>
                    </a:lnR>
                    <a:lnT w="57150" cap="flat" cmpd="sng" algn="ctr">
                      <a:solidFill>
                        <a:srgbClr val="FF3300"/>
                      </a:solidFill>
                      <a:prstDash val="solid"/>
                      <a:round/>
                      <a:headEnd type="none" w="med" len="med"/>
                      <a:tailEnd type="none" w="med" len="med"/>
                    </a:lnT>
                    <a:lnB w="57150" cap="flat" cmpd="sng" algn="ctr">
                      <a:solidFill>
                        <a:srgbClr val="FF33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Tx/>
                        <a:buNone/>
                        <a:tabLst/>
                      </a:pPr>
                      <a:r>
                        <a:rPr kumimoji="0" lang="en-US" sz="2800" b="1" i="0" u="none" strike="noStrike" cap="none" normalizeH="0" baseline="0" dirty="0">
                          <a:ln>
                            <a:noFill/>
                          </a:ln>
                          <a:solidFill>
                            <a:schemeClr val="tx1"/>
                          </a:solidFill>
                          <a:effectLst/>
                          <a:latin typeface="Arial" panose="020B0604020202020204" pitchFamily="34" charset="0"/>
                        </a:rPr>
                        <a:t>100’</a:t>
                      </a:r>
                    </a:p>
                  </a:txBody>
                  <a:tcPr horzOverflow="overflow">
                    <a:lnL w="57150" cap="flat" cmpd="sng" algn="ctr">
                      <a:solidFill>
                        <a:srgbClr val="FF3300"/>
                      </a:solidFill>
                      <a:prstDash val="solid"/>
                      <a:round/>
                      <a:headEnd type="none" w="med" len="med"/>
                      <a:tailEnd type="none" w="med" len="med"/>
                    </a:lnL>
                    <a:lnR w="57150" cap="flat" cmpd="sng" algn="ctr">
                      <a:solidFill>
                        <a:srgbClr val="FF3300"/>
                      </a:solidFill>
                      <a:prstDash val="solid"/>
                      <a:round/>
                      <a:headEnd type="none" w="med" len="med"/>
                      <a:tailEnd type="none" w="med" len="med"/>
                    </a:lnR>
                    <a:lnT w="57150" cap="flat" cmpd="sng" algn="ctr">
                      <a:solidFill>
                        <a:srgbClr val="FF3300"/>
                      </a:solidFill>
                      <a:prstDash val="solid"/>
                      <a:round/>
                      <a:headEnd type="none" w="med" len="med"/>
                      <a:tailEnd type="none" w="med" len="med"/>
                    </a:lnT>
                    <a:lnB w="57150" cap="flat" cmpd="sng" algn="ctr">
                      <a:solidFill>
                        <a:srgbClr val="FF3300"/>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4"/>
                  </a:ext>
                </a:extLst>
              </a:tr>
              <a:tr h="522288">
                <a:tc>
                  <a:txBody>
                    <a:bodyPr/>
                    <a:lstStyle/>
                    <a:p>
                      <a:pPr marL="0" marR="0" lvl="0" indent="0" algn="ctr" defTabSz="914400" rtl="0" eaLnBrk="1" fontAlgn="base" latinLnBrk="0" hangingPunct="1">
                        <a:lnSpc>
                          <a:spcPct val="100000"/>
                        </a:lnSpc>
                        <a:spcBef>
                          <a:spcPct val="20000"/>
                        </a:spcBef>
                        <a:spcAft>
                          <a:spcPct val="0"/>
                        </a:spcAft>
                        <a:buClrTx/>
                        <a:buSzPct val="90000"/>
                        <a:buFontTx/>
                        <a:buNone/>
                        <a:tabLst/>
                      </a:pPr>
                      <a:r>
                        <a:rPr kumimoji="0" lang="en-US" sz="2800" b="1" i="0" u="none" strike="noStrike" cap="none" normalizeH="0" baseline="0" dirty="0">
                          <a:ln>
                            <a:noFill/>
                          </a:ln>
                          <a:solidFill>
                            <a:schemeClr val="tx1"/>
                          </a:solidFill>
                          <a:effectLst/>
                          <a:latin typeface="Arial" panose="020B0604020202020204" pitchFamily="34" charset="0"/>
                        </a:rPr>
                        <a:t>15,000 (stationary</a:t>
                      </a:r>
                    </a:p>
                  </a:txBody>
                  <a:tcPr horzOverflow="overflow">
                    <a:lnL w="57150" cap="flat" cmpd="sng" algn="ctr">
                      <a:solidFill>
                        <a:srgbClr val="FF3300"/>
                      </a:solidFill>
                      <a:prstDash val="solid"/>
                      <a:round/>
                      <a:headEnd type="none" w="med" len="med"/>
                      <a:tailEnd type="none" w="med" len="med"/>
                    </a:lnL>
                    <a:lnR w="57150" cap="flat" cmpd="sng" algn="ctr">
                      <a:solidFill>
                        <a:srgbClr val="FF3300"/>
                      </a:solidFill>
                      <a:prstDash val="solid"/>
                      <a:round/>
                      <a:headEnd type="none" w="med" len="med"/>
                      <a:tailEnd type="none" w="med" len="med"/>
                    </a:lnR>
                    <a:lnT w="57150" cap="flat" cmpd="sng" algn="ctr">
                      <a:solidFill>
                        <a:srgbClr val="FF3300"/>
                      </a:solidFill>
                      <a:prstDash val="solid"/>
                      <a:round/>
                      <a:headEnd type="none" w="med" len="med"/>
                      <a:tailEnd type="none" w="med" len="med"/>
                    </a:lnT>
                    <a:lnB w="57150" cap="flat" cmpd="sng" algn="ctr">
                      <a:solidFill>
                        <a:srgbClr val="FF33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Tx/>
                        <a:buNone/>
                        <a:tabLst/>
                      </a:pPr>
                      <a:r>
                        <a:rPr kumimoji="0" lang="en-US" sz="2800" b="1" i="0" u="none" strike="noStrike" cap="none" normalizeH="0" baseline="0" dirty="0">
                          <a:ln>
                            <a:noFill/>
                          </a:ln>
                          <a:solidFill>
                            <a:schemeClr val="tx1"/>
                          </a:solidFill>
                          <a:effectLst/>
                          <a:latin typeface="Arial" panose="020B0604020202020204" pitchFamily="34" charset="0"/>
                        </a:rPr>
                        <a:t>25’</a:t>
                      </a:r>
                    </a:p>
                  </a:txBody>
                  <a:tcPr horzOverflow="overflow">
                    <a:lnL w="57150" cap="flat" cmpd="sng" algn="ctr">
                      <a:solidFill>
                        <a:srgbClr val="FF3300"/>
                      </a:solidFill>
                      <a:prstDash val="solid"/>
                      <a:round/>
                      <a:headEnd type="none" w="med" len="med"/>
                      <a:tailEnd type="none" w="med" len="med"/>
                    </a:lnL>
                    <a:lnR w="57150" cap="flat" cmpd="sng" algn="ctr">
                      <a:solidFill>
                        <a:srgbClr val="FF3300"/>
                      </a:solidFill>
                      <a:prstDash val="solid"/>
                      <a:round/>
                      <a:headEnd type="none" w="med" len="med"/>
                      <a:tailEnd type="none" w="med" len="med"/>
                    </a:lnR>
                    <a:lnT w="57150" cap="flat" cmpd="sng" algn="ctr">
                      <a:solidFill>
                        <a:srgbClr val="FF3300"/>
                      </a:solidFill>
                      <a:prstDash val="solid"/>
                      <a:round/>
                      <a:headEnd type="none" w="med" len="med"/>
                      <a:tailEnd type="none" w="med" len="med"/>
                    </a:lnT>
                    <a:lnB w="57150" cap="flat" cmpd="sng" algn="ctr">
                      <a:solidFill>
                        <a:srgbClr val="FF33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Tx/>
                        <a:buNone/>
                        <a:tabLst/>
                      </a:pPr>
                      <a:r>
                        <a:rPr kumimoji="0" lang="en-US" sz="2800" b="1" i="0" u="none" strike="noStrike" cap="none" normalizeH="0" baseline="0" dirty="0">
                          <a:ln>
                            <a:noFill/>
                          </a:ln>
                          <a:solidFill>
                            <a:schemeClr val="tx1"/>
                          </a:solidFill>
                          <a:effectLst/>
                          <a:latin typeface="Arial" panose="020B0604020202020204" pitchFamily="34" charset="0"/>
                        </a:rPr>
                        <a:t>50’</a:t>
                      </a:r>
                    </a:p>
                  </a:txBody>
                  <a:tcPr horzOverflow="overflow">
                    <a:lnL w="57150" cap="flat" cmpd="sng" algn="ctr">
                      <a:solidFill>
                        <a:srgbClr val="FF3300"/>
                      </a:solidFill>
                      <a:prstDash val="solid"/>
                      <a:round/>
                      <a:headEnd type="none" w="med" len="med"/>
                      <a:tailEnd type="none" w="med" len="med"/>
                    </a:lnL>
                    <a:lnR w="57150" cap="flat" cmpd="sng" algn="ctr">
                      <a:solidFill>
                        <a:srgbClr val="FF3300"/>
                      </a:solidFill>
                      <a:prstDash val="solid"/>
                      <a:round/>
                      <a:headEnd type="none" w="med" len="med"/>
                      <a:tailEnd type="none" w="med" len="med"/>
                    </a:lnR>
                    <a:lnT w="57150" cap="flat" cmpd="sng" algn="ctr">
                      <a:solidFill>
                        <a:srgbClr val="FF3300"/>
                      </a:solidFill>
                      <a:prstDash val="solid"/>
                      <a:round/>
                      <a:headEnd type="none" w="med" len="med"/>
                      <a:tailEnd type="none" w="med" len="med"/>
                    </a:lnT>
                    <a:lnB w="57150" cap="flat" cmpd="sng" algn="ctr">
                      <a:solidFill>
                        <a:srgbClr val="FF33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Tx/>
                        <a:buNone/>
                        <a:tabLst/>
                      </a:pPr>
                      <a:r>
                        <a:rPr kumimoji="0" lang="en-US" sz="2800" b="1" i="0" u="none" strike="noStrike" cap="none" normalizeH="0" baseline="0" dirty="0">
                          <a:ln>
                            <a:noFill/>
                          </a:ln>
                          <a:solidFill>
                            <a:schemeClr val="tx1"/>
                          </a:solidFill>
                          <a:effectLst/>
                          <a:latin typeface="Arial" panose="020B0604020202020204" pitchFamily="34" charset="0"/>
                        </a:rPr>
                        <a:t>75’</a:t>
                      </a:r>
                    </a:p>
                  </a:txBody>
                  <a:tcPr horzOverflow="overflow">
                    <a:lnL w="57150" cap="flat" cmpd="sng" algn="ctr">
                      <a:solidFill>
                        <a:srgbClr val="FF3300"/>
                      </a:solidFill>
                      <a:prstDash val="solid"/>
                      <a:round/>
                      <a:headEnd type="none" w="med" len="med"/>
                      <a:tailEnd type="none" w="med" len="med"/>
                    </a:lnL>
                    <a:lnR w="57150" cap="flat" cmpd="sng" algn="ctr">
                      <a:solidFill>
                        <a:srgbClr val="FF3300"/>
                      </a:solidFill>
                      <a:prstDash val="solid"/>
                      <a:round/>
                      <a:headEnd type="none" w="med" len="med"/>
                      <a:tailEnd type="none" w="med" len="med"/>
                    </a:lnR>
                    <a:lnT w="57150" cap="flat" cmpd="sng" algn="ctr">
                      <a:solidFill>
                        <a:srgbClr val="FF3300"/>
                      </a:solidFill>
                      <a:prstDash val="solid"/>
                      <a:round/>
                      <a:headEnd type="none" w="med" len="med"/>
                      <a:tailEnd type="none" w="med" len="med"/>
                    </a:lnT>
                    <a:lnB w="57150" cap="flat" cmpd="sng" algn="ctr">
                      <a:solidFill>
                        <a:srgbClr val="FF3300"/>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5"/>
                  </a:ext>
                </a:extLst>
              </a:tr>
            </a:tbl>
          </a:graphicData>
        </a:graphic>
      </p:graphicFrame>
      <p:sp>
        <p:nvSpPr>
          <p:cNvPr id="129061" name="Text Box 43"/>
          <p:cNvSpPr txBox="1">
            <a:spLocks noChangeArrowheads="1"/>
          </p:cNvSpPr>
          <p:nvPr/>
        </p:nvSpPr>
        <p:spPr bwMode="auto">
          <a:xfrm>
            <a:off x="5315918" y="5638800"/>
            <a:ext cx="3192651" cy="1015663"/>
          </a:xfrm>
          <a:prstGeom prst="rect">
            <a:avLst/>
          </a:prstGeom>
          <a:solidFill>
            <a:schemeClr val="bg1"/>
          </a:solidFill>
          <a:ln w="9525">
            <a:solidFill>
              <a:srgbClr val="FF3300"/>
            </a:solidFill>
            <a:miter lim="800000"/>
            <a:headEnd/>
            <a:tailEnd/>
          </a:ln>
        </p:spPr>
        <p:txBody>
          <a:bodyPr wrap="square">
            <a:spAutoFit/>
          </a:bodyPr>
          <a:lstStyle/>
          <a:p>
            <a:r>
              <a:rPr lang="en-US" sz="2000" b="1" dirty="0">
                <a:latin typeface="Arial" panose="020B0604020202020204" pitchFamily="34" charset="0"/>
              </a:rPr>
              <a:t>Source: Humphreys and Sullivan, “Guidelines for the Use of TMAs”</a:t>
            </a:r>
          </a:p>
        </p:txBody>
      </p:sp>
      <p:sp>
        <p:nvSpPr>
          <p:cNvPr id="129062" name="Text Box 44"/>
          <p:cNvSpPr txBox="1">
            <a:spLocks noChangeArrowheads="1"/>
          </p:cNvSpPr>
          <p:nvPr/>
        </p:nvSpPr>
        <p:spPr bwMode="auto">
          <a:xfrm>
            <a:off x="228600" y="5608637"/>
            <a:ext cx="4860626" cy="1200329"/>
          </a:xfrm>
          <a:prstGeom prst="rect">
            <a:avLst/>
          </a:prstGeom>
          <a:solidFill>
            <a:schemeClr val="bg1"/>
          </a:solidFill>
          <a:ln w="9525">
            <a:noFill/>
            <a:miter lim="800000"/>
            <a:headEnd/>
            <a:tailEnd/>
          </a:ln>
        </p:spPr>
        <p:txBody>
          <a:bodyPr wrap="none">
            <a:spAutoFit/>
          </a:bodyPr>
          <a:lstStyle/>
          <a:p>
            <a:r>
              <a:rPr lang="en-US" sz="2400" b="1" dirty="0">
                <a:latin typeface="Arial" panose="020B0604020202020204" pitchFamily="34" charset="0"/>
              </a:rPr>
              <a:t>*Mid-size auto = 2,250 lbs</a:t>
            </a:r>
          </a:p>
          <a:p>
            <a:r>
              <a:rPr lang="en-US" sz="2400" b="1" dirty="0">
                <a:latin typeface="Arial" panose="020B0604020202020204" pitchFamily="34" charset="0"/>
              </a:rPr>
              <a:t>Full-size auto = 3,500 lbs</a:t>
            </a:r>
          </a:p>
          <a:p>
            <a:r>
              <a:rPr lang="en-US" sz="2400" b="1" dirty="0">
                <a:latin typeface="Arial" panose="020B0604020202020204" pitchFamily="34" charset="0"/>
              </a:rPr>
              <a:t>Loaded cargo truck = 10,000 lbs</a:t>
            </a:r>
            <a:endParaRPr lang="en-US" b="1" dirty="0">
              <a:latin typeface="Arial" panose="020B0604020202020204" pitchFamily="34" charset="0"/>
            </a:endParaRPr>
          </a:p>
        </p:txBody>
      </p:sp>
    </p:spTree>
    <p:extLst>
      <p:ext uri="{BB962C8B-B14F-4D97-AF65-F5344CB8AC3E}">
        <p14:creationId xmlns:p14="http://schemas.microsoft.com/office/powerpoint/2010/main" val="2876654989"/>
      </p:ext>
    </p:extLst>
  </p:cSld>
  <p:clrMapOvr>
    <a:masterClrMapping/>
  </p:clrMapOvr>
</p:sld>
</file>

<file path=ppt/slides/slide2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987" name="Rectangle 1028" descr="To close off an area&#10;Prevent errant vehicle entry&#10;For long term work zones&#10;Consideration must be given for work vehicle access to the area"/>
          <p:cNvSpPr>
            <a:spLocks noChangeArrowheads="1"/>
          </p:cNvSpPr>
          <p:nvPr/>
        </p:nvSpPr>
        <p:spPr bwMode="auto">
          <a:xfrm>
            <a:off x="304800" y="1752600"/>
            <a:ext cx="3962400" cy="4191000"/>
          </a:xfrm>
          <a:prstGeom prst="rect">
            <a:avLst/>
          </a:prstGeom>
          <a:noFill/>
          <a:ln w="9525">
            <a:noFill/>
            <a:miter lim="800000"/>
            <a:headEnd/>
            <a:tailEnd/>
          </a:ln>
        </p:spPr>
        <p:txBody>
          <a:bodyPr/>
          <a:lstStyle/>
          <a:p>
            <a:pPr marL="234950" indent="-234950" eaLnBrk="0" hangingPunct="0">
              <a:spcBef>
                <a:spcPct val="20000"/>
              </a:spcBef>
              <a:buClr>
                <a:srgbClr val="FF6600"/>
              </a:buClr>
              <a:buSzPct val="60000"/>
              <a:buFont typeface="Arial" panose="020B0604020202020204" pitchFamily="34" charset="0"/>
              <a:buChar char="•"/>
            </a:pPr>
            <a:r>
              <a:rPr kumimoji="1" lang="en-US" sz="2800" dirty="0">
                <a:latin typeface="Arial" panose="020B0604020202020204" pitchFamily="34" charset="0"/>
              </a:rPr>
              <a:t>To close off an area</a:t>
            </a:r>
          </a:p>
          <a:p>
            <a:pPr marL="234950" indent="-234950" eaLnBrk="0" hangingPunct="0">
              <a:spcBef>
                <a:spcPct val="20000"/>
              </a:spcBef>
              <a:buClr>
                <a:srgbClr val="FF6600"/>
              </a:buClr>
              <a:buSzPct val="60000"/>
              <a:buFont typeface="Arial" panose="020B0604020202020204" pitchFamily="34" charset="0"/>
              <a:buChar char="•"/>
            </a:pPr>
            <a:r>
              <a:rPr kumimoji="1" lang="en-US" sz="2800" dirty="0">
                <a:latin typeface="Arial" panose="020B0604020202020204" pitchFamily="34" charset="0"/>
              </a:rPr>
              <a:t>Prevent errant vehicle entry</a:t>
            </a:r>
          </a:p>
          <a:p>
            <a:pPr marL="234950" indent="-234950" eaLnBrk="0" hangingPunct="0">
              <a:spcBef>
                <a:spcPct val="20000"/>
              </a:spcBef>
              <a:buClr>
                <a:srgbClr val="FF6600"/>
              </a:buClr>
              <a:buSzPct val="60000"/>
              <a:buFont typeface="Arial" panose="020B0604020202020204" pitchFamily="34" charset="0"/>
              <a:buChar char="•"/>
            </a:pPr>
            <a:r>
              <a:rPr kumimoji="1" lang="en-US" sz="2800" dirty="0">
                <a:latin typeface="Arial" panose="020B0604020202020204" pitchFamily="34" charset="0"/>
              </a:rPr>
              <a:t>For long term work zones</a:t>
            </a:r>
          </a:p>
          <a:p>
            <a:pPr marL="234950" indent="-234950" eaLnBrk="0" hangingPunct="0">
              <a:spcBef>
                <a:spcPct val="20000"/>
              </a:spcBef>
              <a:buClr>
                <a:srgbClr val="FF6600"/>
              </a:buClr>
              <a:buSzPct val="60000"/>
              <a:buFont typeface="Arial" panose="020B0604020202020204" pitchFamily="34" charset="0"/>
              <a:buChar char="•"/>
            </a:pPr>
            <a:r>
              <a:rPr kumimoji="1" lang="en-US" sz="2800" dirty="0">
                <a:latin typeface="Arial" panose="020B0604020202020204" pitchFamily="34" charset="0"/>
              </a:rPr>
              <a:t>Consideration must be given for work vehicle access to the area</a:t>
            </a:r>
          </a:p>
        </p:txBody>
      </p:sp>
      <p:pic>
        <p:nvPicPr>
          <p:cNvPr id="169988" name="Picture 5" descr="Dragnet Work Zone device crash test with purple car being caught by the net"/>
          <p:cNvPicPr>
            <a:picLocks noChangeAspect="1" noChangeArrowheads="1"/>
          </p:cNvPicPr>
          <p:nvPr/>
        </p:nvPicPr>
        <p:blipFill>
          <a:blip r:embed="rId3" cstate="print"/>
          <a:srcRect/>
          <a:stretch>
            <a:fillRect/>
          </a:stretch>
        </p:blipFill>
        <p:spPr bwMode="auto">
          <a:xfrm>
            <a:off x="4427970" y="2137320"/>
            <a:ext cx="4397375" cy="2971800"/>
          </a:xfrm>
          <a:prstGeom prst="rect">
            <a:avLst/>
          </a:prstGeom>
          <a:noFill/>
          <a:ln w="9525">
            <a:noFill/>
            <a:miter lim="800000"/>
            <a:headEnd/>
            <a:tailEnd/>
          </a:ln>
        </p:spPr>
      </p:pic>
      <p:sp>
        <p:nvSpPr>
          <p:cNvPr id="5" name="Rectangle 2">
            <a:extLst>
              <a:ext uri="{FF2B5EF4-FFF2-40B4-BE49-F238E27FC236}">
                <a16:creationId xmlns:a16="http://schemas.microsoft.com/office/drawing/2014/main" id="{7F27A9FD-90F9-4264-B89C-37BB44D68230}"/>
              </a:ext>
            </a:extLst>
          </p:cNvPr>
          <p:cNvSpPr txBox="1">
            <a:spLocks noChangeArrowheads="1"/>
          </p:cNvSpPr>
          <p:nvPr/>
        </p:nvSpPr>
        <p:spPr bwMode="auto">
          <a:xfrm>
            <a:off x="480446" y="0"/>
            <a:ext cx="8663553" cy="1447800"/>
          </a:xfrm>
          <a:prstGeom prst="rect">
            <a:avLst/>
          </a:prstGeom>
          <a:noFill/>
          <a:ln w="25400" cap="flat" cmpd="sng" algn="ctr">
            <a:solidFill>
              <a:schemeClr val="accent3"/>
            </a:solidFill>
            <a:prstDash val="solid"/>
            <a:miter lim="800000"/>
            <a:headEnd/>
            <a:tailEnd/>
          </a:ln>
          <a:effectLst/>
        </p:spPr>
        <p:txBody>
          <a:bodyPr vert="horz" wrap="square" lIns="91440" tIns="45720" rIns="91440" bIns="45720" numCol="1" anchor="ctr" anchorCtr="0" compatLnSpc="1">
            <a:prstTxWarp prst="textNoShape">
              <a:avLst/>
            </a:prstTxWarp>
            <a:normAutofit/>
          </a:bodyPr>
          <a:lstStyle>
            <a:lvl1pPr algn="l" rtl="0" eaLnBrk="0" fontAlgn="base" hangingPunct="0">
              <a:spcBef>
                <a:spcPct val="0"/>
              </a:spcBef>
              <a:spcAft>
                <a:spcPct val="0"/>
              </a:spcAft>
              <a:defRPr sz="3600" b="1" i="0" baseline="0">
                <a:solidFill>
                  <a:srgbClr val="008080"/>
                </a:solidFill>
                <a:effectLst/>
                <a:latin typeface="Arial" panose="020B0604020202020204" pitchFamily="34" charset="0"/>
                <a:ea typeface="+mj-ea"/>
                <a:cs typeface="Arial" panose="020B0604020202020204" pitchFamily="34" charset="0"/>
              </a:defRPr>
            </a:lvl1pPr>
            <a:lvl2pPr algn="ctr" rtl="0" eaLnBrk="0" fontAlgn="base" hangingPunct="0">
              <a:spcBef>
                <a:spcPct val="0"/>
              </a:spcBef>
              <a:spcAft>
                <a:spcPct val="0"/>
              </a:spcAft>
              <a:defRPr sz="4000" b="1" i="1">
                <a:solidFill>
                  <a:srgbClr val="CC3300"/>
                </a:solidFill>
                <a:latin typeface="Calibri" pitchFamily="34" charset="0"/>
              </a:defRPr>
            </a:lvl2pPr>
            <a:lvl3pPr algn="ctr" rtl="0" eaLnBrk="0" fontAlgn="base" hangingPunct="0">
              <a:spcBef>
                <a:spcPct val="0"/>
              </a:spcBef>
              <a:spcAft>
                <a:spcPct val="0"/>
              </a:spcAft>
              <a:defRPr sz="4000" b="1" i="1">
                <a:solidFill>
                  <a:srgbClr val="CC3300"/>
                </a:solidFill>
                <a:latin typeface="Calibri" pitchFamily="34" charset="0"/>
              </a:defRPr>
            </a:lvl3pPr>
            <a:lvl4pPr algn="ctr" rtl="0" eaLnBrk="0" fontAlgn="base" hangingPunct="0">
              <a:spcBef>
                <a:spcPct val="0"/>
              </a:spcBef>
              <a:spcAft>
                <a:spcPct val="0"/>
              </a:spcAft>
              <a:defRPr sz="4000" b="1" i="1">
                <a:solidFill>
                  <a:srgbClr val="CC3300"/>
                </a:solidFill>
                <a:latin typeface="Calibri" pitchFamily="34" charset="0"/>
              </a:defRPr>
            </a:lvl4pPr>
            <a:lvl5pPr algn="ctr" rtl="0" eaLnBrk="0" fontAlgn="base" hangingPunct="0">
              <a:spcBef>
                <a:spcPct val="0"/>
              </a:spcBef>
              <a:spcAft>
                <a:spcPct val="0"/>
              </a:spcAft>
              <a:defRPr sz="4000" b="1" i="1">
                <a:solidFill>
                  <a:srgbClr val="CC3300"/>
                </a:solidFill>
                <a:latin typeface="Calibri" pitchFamily="34" charset="0"/>
              </a:defRPr>
            </a:lvl5pPr>
            <a:lvl6pPr marL="457200" algn="ctr" rtl="0" fontAlgn="base">
              <a:spcBef>
                <a:spcPct val="0"/>
              </a:spcBef>
              <a:spcAft>
                <a:spcPct val="0"/>
              </a:spcAft>
              <a:defRPr sz="4000" b="1" i="1">
                <a:solidFill>
                  <a:srgbClr val="CC3300"/>
                </a:solidFill>
                <a:latin typeface="Verdana" pitchFamily="34" charset="0"/>
              </a:defRPr>
            </a:lvl6pPr>
            <a:lvl7pPr marL="914400" algn="ctr" rtl="0" fontAlgn="base">
              <a:spcBef>
                <a:spcPct val="0"/>
              </a:spcBef>
              <a:spcAft>
                <a:spcPct val="0"/>
              </a:spcAft>
              <a:defRPr sz="4000" b="1" i="1">
                <a:solidFill>
                  <a:srgbClr val="CC3300"/>
                </a:solidFill>
                <a:latin typeface="Verdana" pitchFamily="34" charset="0"/>
              </a:defRPr>
            </a:lvl7pPr>
            <a:lvl8pPr marL="1371600" algn="ctr" rtl="0" fontAlgn="base">
              <a:spcBef>
                <a:spcPct val="0"/>
              </a:spcBef>
              <a:spcAft>
                <a:spcPct val="0"/>
              </a:spcAft>
              <a:defRPr sz="4000" b="1" i="1">
                <a:solidFill>
                  <a:srgbClr val="CC3300"/>
                </a:solidFill>
                <a:latin typeface="Verdana" pitchFamily="34" charset="0"/>
              </a:defRPr>
            </a:lvl8pPr>
            <a:lvl9pPr marL="1828800" algn="ctr" rtl="0" fontAlgn="base">
              <a:spcBef>
                <a:spcPct val="0"/>
              </a:spcBef>
              <a:spcAft>
                <a:spcPct val="0"/>
              </a:spcAft>
              <a:defRPr sz="4000" b="1" i="1">
                <a:solidFill>
                  <a:srgbClr val="CC3300"/>
                </a:solidFill>
                <a:latin typeface="Verdana" pitchFamily="34" charset="0"/>
              </a:defRPr>
            </a:lvl9pPr>
          </a:lstStyle>
          <a:p>
            <a:pPr eaLnBrk="1" hangingPunct="1"/>
            <a:r>
              <a:rPr lang="en-US" kern="0" dirty="0"/>
              <a:t>Vehicle Arresting Systems (VAS)</a:t>
            </a:r>
          </a:p>
        </p:txBody>
      </p:sp>
      <p:sp>
        <p:nvSpPr>
          <p:cNvPr id="3" name="Google Shape;74;p1">
            <a:extLst>
              <a:ext uri="{FF2B5EF4-FFF2-40B4-BE49-F238E27FC236}">
                <a16:creationId xmlns:a16="http://schemas.microsoft.com/office/drawing/2014/main" id="{2C999832-0056-7E2F-B7FB-8959FCFB694D}"/>
              </a:ext>
            </a:extLst>
          </p:cNvPr>
          <p:cNvSpPr/>
          <p:nvPr/>
        </p:nvSpPr>
        <p:spPr>
          <a:xfrm>
            <a:off x="7391400" y="5143756"/>
            <a:ext cx="1625009" cy="23079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dirty="0">
                <a:latin typeface="Arial" panose="020B0604020202020204" pitchFamily="34" charset="0"/>
                <a:ea typeface="Open Sans"/>
                <a:cs typeface="Arial" panose="020B0604020202020204" pitchFamily="34" charset="0"/>
                <a:sym typeface="Open Sans"/>
              </a:rPr>
              <a:t>Image: Impact Absorption</a:t>
            </a:r>
            <a:endParaRPr sz="900" dirty="0">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1708873624"/>
      </p:ext>
    </p:extLst>
  </p:cSld>
  <p:clrMapOvr>
    <a:masterClrMapping/>
  </p:clrMapOvr>
  <p:transition/>
</p:sld>
</file>

<file path=ppt/slides/slide2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Content Placeholder 1"/>
          <p:cNvSpPr>
            <a:spLocks noGrp="1"/>
          </p:cNvSpPr>
          <p:nvPr>
            <p:ph idx="1"/>
          </p:nvPr>
        </p:nvSpPr>
        <p:spPr>
          <a:xfrm>
            <a:off x="457200" y="1676400"/>
            <a:ext cx="2971800" cy="4267200"/>
          </a:xfrm>
        </p:spPr>
        <p:txBody>
          <a:bodyPr/>
          <a:lstStyle/>
          <a:p>
            <a:r>
              <a:rPr lang="en-US" dirty="0"/>
              <a:t>Not in 2009 MUTCD</a:t>
            </a:r>
          </a:p>
          <a:p>
            <a:r>
              <a:rPr lang="en-US" dirty="0"/>
              <a:t>Section 6F-83 of 2003 MUTCD</a:t>
            </a:r>
          </a:p>
        </p:txBody>
      </p:sp>
      <p:pic>
        <p:nvPicPr>
          <p:cNvPr id="109572" name="Picture 4" descr="Dragnet Work Zone device crash test with purple car being caught by the net&#10;"/>
          <p:cNvPicPr>
            <a:picLocks noChangeAspect="1" noChangeArrowheads="1"/>
          </p:cNvPicPr>
          <p:nvPr/>
        </p:nvPicPr>
        <p:blipFill>
          <a:blip r:embed="rId3" cstate="print"/>
          <a:srcRect/>
          <a:stretch>
            <a:fillRect/>
          </a:stretch>
        </p:blipFill>
        <p:spPr bwMode="auto">
          <a:xfrm>
            <a:off x="3406698" y="1689410"/>
            <a:ext cx="5513388" cy="4114800"/>
          </a:xfrm>
          <a:prstGeom prst="rect">
            <a:avLst/>
          </a:prstGeom>
          <a:noFill/>
          <a:ln w="9525">
            <a:noFill/>
            <a:miter lim="800000"/>
            <a:headEnd/>
            <a:tailEnd/>
          </a:ln>
        </p:spPr>
      </p:pic>
      <p:sp>
        <p:nvSpPr>
          <p:cNvPr id="5" name="Rectangle 2" descr="Vehicle Arresting Systems (VAS)">
            <a:extLst>
              <a:ext uri="{FF2B5EF4-FFF2-40B4-BE49-F238E27FC236}">
                <a16:creationId xmlns:a16="http://schemas.microsoft.com/office/drawing/2014/main" id="{3B52E590-BA2A-4D7F-A98B-0F4C2F91E4E3}"/>
              </a:ext>
            </a:extLst>
          </p:cNvPr>
          <p:cNvSpPr txBox="1">
            <a:spLocks noChangeArrowheads="1"/>
          </p:cNvSpPr>
          <p:nvPr/>
        </p:nvSpPr>
        <p:spPr bwMode="auto">
          <a:xfrm>
            <a:off x="480446" y="0"/>
            <a:ext cx="8663553" cy="1447800"/>
          </a:xfrm>
          <a:prstGeom prst="rect">
            <a:avLst/>
          </a:prstGeom>
          <a:noFill/>
          <a:ln w="25400" cap="flat" cmpd="sng" algn="ctr">
            <a:solidFill>
              <a:schemeClr val="accent3"/>
            </a:solidFill>
            <a:prstDash val="solid"/>
            <a:miter lim="800000"/>
            <a:headEnd/>
            <a:tailEnd/>
          </a:ln>
          <a:effectLst/>
        </p:spPr>
        <p:txBody>
          <a:bodyPr vert="horz" wrap="square" lIns="91440" tIns="45720" rIns="91440" bIns="45720" numCol="1" anchor="ctr" anchorCtr="0" compatLnSpc="1">
            <a:prstTxWarp prst="textNoShape">
              <a:avLst/>
            </a:prstTxWarp>
            <a:normAutofit/>
          </a:bodyPr>
          <a:lstStyle>
            <a:lvl1pPr algn="l" rtl="0" eaLnBrk="0" fontAlgn="base" hangingPunct="0">
              <a:spcBef>
                <a:spcPct val="0"/>
              </a:spcBef>
              <a:spcAft>
                <a:spcPct val="0"/>
              </a:spcAft>
              <a:defRPr sz="3600" b="1" i="0" baseline="0">
                <a:solidFill>
                  <a:srgbClr val="008080"/>
                </a:solidFill>
                <a:effectLst/>
                <a:latin typeface="Arial" panose="020B0604020202020204" pitchFamily="34" charset="0"/>
                <a:ea typeface="+mj-ea"/>
                <a:cs typeface="Arial" panose="020B0604020202020204" pitchFamily="34" charset="0"/>
              </a:defRPr>
            </a:lvl1pPr>
            <a:lvl2pPr algn="ctr" rtl="0" eaLnBrk="0" fontAlgn="base" hangingPunct="0">
              <a:spcBef>
                <a:spcPct val="0"/>
              </a:spcBef>
              <a:spcAft>
                <a:spcPct val="0"/>
              </a:spcAft>
              <a:defRPr sz="4000" b="1" i="1">
                <a:solidFill>
                  <a:srgbClr val="CC3300"/>
                </a:solidFill>
                <a:latin typeface="Calibri" pitchFamily="34" charset="0"/>
              </a:defRPr>
            </a:lvl2pPr>
            <a:lvl3pPr algn="ctr" rtl="0" eaLnBrk="0" fontAlgn="base" hangingPunct="0">
              <a:spcBef>
                <a:spcPct val="0"/>
              </a:spcBef>
              <a:spcAft>
                <a:spcPct val="0"/>
              </a:spcAft>
              <a:defRPr sz="4000" b="1" i="1">
                <a:solidFill>
                  <a:srgbClr val="CC3300"/>
                </a:solidFill>
                <a:latin typeface="Calibri" pitchFamily="34" charset="0"/>
              </a:defRPr>
            </a:lvl3pPr>
            <a:lvl4pPr algn="ctr" rtl="0" eaLnBrk="0" fontAlgn="base" hangingPunct="0">
              <a:spcBef>
                <a:spcPct val="0"/>
              </a:spcBef>
              <a:spcAft>
                <a:spcPct val="0"/>
              </a:spcAft>
              <a:defRPr sz="4000" b="1" i="1">
                <a:solidFill>
                  <a:srgbClr val="CC3300"/>
                </a:solidFill>
                <a:latin typeface="Calibri" pitchFamily="34" charset="0"/>
              </a:defRPr>
            </a:lvl4pPr>
            <a:lvl5pPr algn="ctr" rtl="0" eaLnBrk="0" fontAlgn="base" hangingPunct="0">
              <a:spcBef>
                <a:spcPct val="0"/>
              </a:spcBef>
              <a:spcAft>
                <a:spcPct val="0"/>
              </a:spcAft>
              <a:defRPr sz="4000" b="1" i="1">
                <a:solidFill>
                  <a:srgbClr val="CC3300"/>
                </a:solidFill>
                <a:latin typeface="Calibri" pitchFamily="34" charset="0"/>
              </a:defRPr>
            </a:lvl5pPr>
            <a:lvl6pPr marL="457200" algn="ctr" rtl="0" fontAlgn="base">
              <a:spcBef>
                <a:spcPct val="0"/>
              </a:spcBef>
              <a:spcAft>
                <a:spcPct val="0"/>
              </a:spcAft>
              <a:defRPr sz="4000" b="1" i="1">
                <a:solidFill>
                  <a:srgbClr val="CC3300"/>
                </a:solidFill>
                <a:latin typeface="Verdana" pitchFamily="34" charset="0"/>
              </a:defRPr>
            </a:lvl6pPr>
            <a:lvl7pPr marL="914400" algn="ctr" rtl="0" fontAlgn="base">
              <a:spcBef>
                <a:spcPct val="0"/>
              </a:spcBef>
              <a:spcAft>
                <a:spcPct val="0"/>
              </a:spcAft>
              <a:defRPr sz="4000" b="1" i="1">
                <a:solidFill>
                  <a:srgbClr val="CC3300"/>
                </a:solidFill>
                <a:latin typeface="Verdana" pitchFamily="34" charset="0"/>
              </a:defRPr>
            </a:lvl7pPr>
            <a:lvl8pPr marL="1371600" algn="ctr" rtl="0" fontAlgn="base">
              <a:spcBef>
                <a:spcPct val="0"/>
              </a:spcBef>
              <a:spcAft>
                <a:spcPct val="0"/>
              </a:spcAft>
              <a:defRPr sz="4000" b="1" i="1">
                <a:solidFill>
                  <a:srgbClr val="CC3300"/>
                </a:solidFill>
                <a:latin typeface="Verdana" pitchFamily="34" charset="0"/>
              </a:defRPr>
            </a:lvl8pPr>
            <a:lvl9pPr marL="1828800" algn="ctr" rtl="0" fontAlgn="base">
              <a:spcBef>
                <a:spcPct val="0"/>
              </a:spcBef>
              <a:spcAft>
                <a:spcPct val="0"/>
              </a:spcAft>
              <a:defRPr sz="4000" b="1" i="1">
                <a:solidFill>
                  <a:srgbClr val="CC3300"/>
                </a:solidFill>
                <a:latin typeface="Verdana" pitchFamily="34" charset="0"/>
              </a:defRPr>
            </a:lvl9pPr>
          </a:lstStyle>
          <a:p>
            <a:pPr eaLnBrk="1" hangingPunct="1"/>
            <a:r>
              <a:rPr lang="en-US" kern="0" dirty="0"/>
              <a:t>Vehicle Arresting Systems (VAS)</a:t>
            </a:r>
          </a:p>
        </p:txBody>
      </p:sp>
      <p:sp>
        <p:nvSpPr>
          <p:cNvPr id="2" name="Google Shape;74;p1">
            <a:extLst>
              <a:ext uri="{FF2B5EF4-FFF2-40B4-BE49-F238E27FC236}">
                <a16:creationId xmlns:a16="http://schemas.microsoft.com/office/drawing/2014/main" id="{246C0F30-24DA-8ECF-4967-08B8AC34127F}"/>
              </a:ext>
            </a:extLst>
          </p:cNvPr>
          <p:cNvSpPr/>
          <p:nvPr/>
        </p:nvSpPr>
        <p:spPr>
          <a:xfrm>
            <a:off x="7467600" y="5804210"/>
            <a:ext cx="1625009" cy="23079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dirty="0">
                <a:latin typeface="Arial" panose="020B0604020202020204" pitchFamily="34" charset="0"/>
                <a:ea typeface="Open Sans"/>
                <a:cs typeface="Arial" panose="020B0604020202020204" pitchFamily="34" charset="0"/>
                <a:sym typeface="Open Sans"/>
              </a:rPr>
              <a:t>Image: Impact Absorption</a:t>
            </a:r>
            <a:endParaRPr sz="900" dirty="0">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3876816859"/>
      </p:ext>
    </p:extLst>
  </p:cSld>
  <p:clrMapOvr>
    <a:masterClrMapping/>
  </p:clrMapOvr>
</p:sld>
</file>

<file path=ppt/slides/slide2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200400" y="1600200"/>
            <a:ext cx="5715000" cy="4495800"/>
          </a:xfrm>
        </p:spPr>
        <p:txBody>
          <a:bodyPr/>
          <a:lstStyle/>
          <a:p>
            <a:r>
              <a:rPr lang="en-US" dirty="0"/>
              <a:t>Vehicle-arresting systems are designed to prevent penetration into activity areas while providing for smooth, reasonably safe deceleration for the errant vehicles</a:t>
            </a:r>
          </a:p>
          <a:p>
            <a:r>
              <a:rPr lang="en-US" dirty="0"/>
              <a:t> They can consist of portable netting, cables, and energy absorbing anchors</a:t>
            </a:r>
          </a:p>
        </p:txBody>
      </p:sp>
      <p:sp>
        <p:nvSpPr>
          <p:cNvPr id="3" name="Rectangle 2"/>
          <p:cNvSpPr txBox="1">
            <a:spLocks noChangeArrowheads="1"/>
          </p:cNvSpPr>
          <p:nvPr/>
        </p:nvSpPr>
        <p:spPr bwMode="auto">
          <a:xfrm>
            <a:off x="457200" y="122237"/>
            <a:ext cx="8686800" cy="1401763"/>
          </a:xfrm>
          <a:prstGeom prst="rect">
            <a:avLst/>
          </a:prstGeom>
          <a:noFill/>
          <a:ln>
            <a:miter lim="800000"/>
            <a:headEnd/>
            <a:tailEnd/>
          </a:ln>
        </p:spPr>
        <p:txBody>
          <a:bodyPr anchor="ctr"/>
          <a:lstStyle/>
          <a:p>
            <a:pPr>
              <a:defRPr/>
            </a:pPr>
            <a:r>
              <a:rPr lang="en-US" sz="3600" b="1" kern="0" dirty="0">
                <a:solidFill>
                  <a:srgbClr val="008080"/>
                </a:solidFill>
                <a:latin typeface="Arial" panose="020B0604020202020204" pitchFamily="34" charset="0"/>
              </a:rPr>
              <a:t>2003 MUTCD Section 6F-83: SUPPORT:</a:t>
            </a:r>
          </a:p>
        </p:txBody>
      </p:sp>
      <p:pic>
        <p:nvPicPr>
          <p:cNvPr id="39939" name="Picture 3" descr="2003 MUTCD Cover"/>
          <p:cNvPicPr>
            <a:picLocks noChangeAspect="1" noChangeArrowheads="1"/>
          </p:cNvPicPr>
          <p:nvPr/>
        </p:nvPicPr>
        <p:blipFill>
          <a:blip r:embed="rId3" cstate="print"/>
          <a:srcRect/>
          <a:stretch>
            <a:fillRect/>
          </a:stretch>
        </p:blipFill>
        <p:spPr bwMode="auto">
          <a:xfrm>
            <a:off x="457200" y="2057400"/>
            <a:ext cx="2530193" cy="3276600"/>
          </a:xfrm>
          <a:prstGeom prst="rect">
            <a:avLst/>
          </a:prstGeom>
          <a:noFill/>
          <a:ln w="9525">
            <a:noFill/>
            <a:miter lim="800000"/>
            <a:headEnd/>
            <a:tailEnd/>
          </a:ln>
        </p:spPr>
      </p:pic>
      <p:sp>
        <p:nvSpPr>
          <p:cNvPr id="4" name="Google Shape;74;p1">
            <a:extLst>
              <a:ext uri="{FF2B5EF4-FFF2-40B4-BE49-F238E27FC236}">
                <a16:creationId xmlns:a16="http://schemas.microsoft.com/office/drawing/2014/main" id="{BE8AB8F8-0D5B-DC7B-3F1A-9208CB398BE3}"/>
              </a:ext>
            </a:extLst>
          </p:cNvPr>
          <p:cNvSpPr/>
          <p:nvPr/>
        </p:nvSpPr>
        <p:spPr>
          <a:xfrm>
            <a:off x="2281392" y="5472545"/>
            <a:ext cx="1625009" cy="23079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dirty="0">
                <a:latin typeface="Arial" panose="020B0604020202020204" pitchFamily="34" charset="0"/>
                <a:ea typeface="Open Sans"/>
                <a:cs typeface="Arial" panose="020B0604020202020204" pitchFamily="34" charset="0"/>
                <a:sym typeface="Open Sans"/>
              </a:rPr>
              <a:t>Image: FHWA</a:t>
            </a:r>
            <a:endParaRPr sz="900" dirty="0">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2189658999"/>
      </p:ext>
    </p:extLst>
  </p:cSld>
  <p:clrMapOvr>
    <a:masterClrMapping/>
  </p:clrMapOvr>
</p:sld>
</file>

<file path=ppt/slides/slide2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81000" y="1524000"/>
            <a:ext cx="4724400" cy="4572000"/>
          </a:xfrm>
        </p:spPr>
        <p:txBody>
          <a:bodyPr/>
          <a:lstStyle/>
          <a:p>
            <a:r>
              <a:rPr lang="en-US" dirty="0"/>
              <a:t>Should be used in accordance with the manufacturer’s specifications</a:t>
            </a:r>
          </a:p>
          <a:p>
            <a:r>
              <a:rPr lang="en-US" dirty="0"/>
              <a:t>Should be located so that vehicles are not likely to penetrate the location that the system is designed to protect</a:t>
            </a:r>
          </a:p>
        </p:txBody>
      </p:sp>
      <p:sp>
        <p:nvSpPr>
          <p:cNvPr id="3" name="Rectangle 2" descr="2003 MUTCD Section 6F-83: GUIDANCE"/>
          <p:cNvSpPr txBox="1">
            <a:spLocks noChangeArrowheads="1"/>
          </p:cNvSpPr>
          <p:nvPr/>
        </p:nvSpPr>
        <p:spPr bwMode="auto">
          <a:xfrm>
            <a:off x="381000" y="94528"/>
            <a:ext cx="8763000" cy="1401763"/>
          </a:xfrm>
          <a:prstGeom prst="rect">
            <a:avLst/>
          </a:prstGeom>
          <a:noFill/>
          <a:ln>
            <a:miter lim="800000"/>
            <a:headEnd/>
            <a:tailEnd/>
          </a:ln>
        </p:spPr>
        <p:txBody>
          <a:bodyPr anchor="ctr"/>
          <a:lstStyle/>
          <a:p>
            <a:pPr>
              <a:defRPr/>
            </a:pPr>
            <a:r>
              <a:rPr lang="en-US" sz="3600" b="1" kern="0" dirty="0">
                <a:solidFill>
                  <a:srgbClr val="008080"/>
                </a:solidFill>
                <a:latin typeface="Arial" panose="020B0604020202020204" pitchFamily="34" charset="0"/>
              </a:rPr>
              <a:t>2003 MUTCD Section 6F-83: GUIDANCE</a:t>
            </a:r>
          </a:p>
        </p:txBody>
      </p:sp>
      <p:pic>
        <p:nvPicPr>
          <p:cNvPr id="4" name="Picture 3" descr="2003 MUTCD Cover"/>
          <p:cNvPicPr>
            <a:picLocks noChangeAspect="1" noChangeArrowheads="1"/>
          </p:cNvPicPr>
          <p:nvPr/>
        </p:nvPicPr>
        <p:blipFill>
          <a:blip r:embed="rId3" cstate="print"/>
          <a:srcRect/>
          <a:stretch>
            <a:fillRect/>
          </a:stretch>
        </p:blipFill>
        <p:spPr bwMode="auto">
          <a:xfrm>
            <a:off x="5257800" y="1524000"/>
            <a:ext cx="3063593" cy="3967353"/>
          </a:xfrm>
          <a:prstGeom prst="rect">
            <a:avLst/>
          </a:prstGeom>
          <a:noFill/>
          <a:ln w="9525">
            <a:noFill/>
            <a:miter lim="800000"/>
            <a:headEnd/>
            <a:tailEnd/>
          </a:ln>
        </p:spPr>
      </p:pic>
      <p:sp>
        <p:nvSpPr>
          <p:cNvPr id="5" name="Google Shape;74;p1">
            <a:extLst>
              <a:ext uri="{FF2B5EF4-FFF2-40B4-BE49-F238E27FC236}">
                <a16:creationId xmlns:a16="http://schemas.microsoft.com/office/drawing/2014/main" id="{BC3FE9ED-E3DF-8451-6CC6-BF8A4AE379ED}"/>
              </a:ext>
            </a:extLst>
          </p:cNvPr>
          <p:cNvSpPr/>
          <p:nvPr/>
        </p:nvSpPr>
        <p:spPr>
          <a:xfrm>
            <a:off x="7518991" y="5562600"/>
            <a:ext cx="1625009" cy="23079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dirty="0">
                <a:latin typeface="Arial" panose="020B0604020202020204" pitchFamily="34" charset="0"/>
                <a:ea typeface="Open Sans"/>
                <a:cs typeface="Arial" panose="020B0604020202020204" pitchFamily="34" charset="0"/>
                <a:sym typeface="Open Sans"/>
              </a:rPr>
              <a:t>Image: FHWA</a:t>
            </a:r>
            <a:endParaRPr sz="900" dirty="0">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2865797170"/>
      </p:ext>
    </p:extLst>
  </p:cSld>
  <p:clrMapOvr>
    <a:masterClrMapping/>
  </p:clrMapOvr>
</p:sld>
</file>

<file path=ppt/slides/slide2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533400" y="1219200"/>
            <a:ext cx="8153400" cy="2667000"/>
          </a:xfrm>
        </p:spPr>
        <p:txBody>
          <a:bodyPr/>
          <a:lstStyle/>
          <a:p>
            <a:endParaRPr lang="en-US" dirty="0"/>
          </a:p>
          <a:p>
            <a:r>
              <a:rPr lang="en-US" dirty="0"/>
              <a:t>To prevent access into a closed section of highway during periods when work is active</a:t>
            </a:r>
          </a:p>
          <a:p>
            <a:r>
              <a:rPr lang="en-US" dirty="0"/>
              <a:t> Where a section of highway is closed and reopened daily over an extended period of time</a:t>
            </a:r>
          </a:p>
        </p:txBody>
      </p:sp>
      <p:sp>
        <p:nvSpPr>
          <p:cNvPr id="3" name="Rectangle 2"/>
          <p:cNvSpPr txBox="1">
            <a:spLocks noChangeArrowheads="1"/>
          </p:cNvSpPr>
          <p:nvPr/>
        </p:nvSpPr>
        <p:spPr bwMode="auto">
          <a:xfrm>
            <a:off x="304800" y="0"/>
            <a:ext cx="8839200" cy="1401763"/>
          </a:xfrm>
          <a:prstGeom prst="rect">
            <a:avLst/>
          </a:prstGeom>
          <a:noFill/>
          <a:ln>
            <a:miter lim="800000"/>
            <a:headEnd/>
            <a:tailEnd/>
          </a:ln>
        </p:spPr>
        <p:txBody>
          <a:bodyPr anchor="ctr"/>
          <a:lstStyle/>
          <a:p>
            <a:pPr>
              <a:defRPr/>
            </a:pPr>
            <a:r>
              <a:rPr lang="en-US" sz="3600" b="1" kern="0" dirty="0">
                <a:solidFill>
                  <a:srgbClr val="008080"/>
                </a:solidFill>
                <a:latin typeface="Arial" panose="020B0604020202020204" pitchFamily="34" charset="0"/>
              </a:rPr>
              <a:t>Typical Applications of VAS</a:t>
            </a:r>
          </a:p>
        </p:txBody>
      </p:sp>
      <p:pic>
        <p:nvPicPr>
          <p:cNvPr id="12290" name="Picture 2" descr="Dragnet Work Zone device crash test with purple car being caught by the net lodged in wheel">
            <a:extLst>
              <a:ext uri="{C183D7F6-B498-43B3-948B-1728B52AA6E4}">
                <adec:decorative xmlns:adec="http://schemas.microsoft.com/office/drawing/2017/decorative" val="0"/>
              </a:ext>
            </a:extLst>
          </p:cNvPr>
          <p:cNvPicPr>
            <a:picLocks noChangeAspect="1" noChangeArrowheads="1"/>
          </p:cNvPicPr>
          <p:nvPr/>
        </p:nvPicPr>
        <p:blipFill>
          <a:blip r:embed="rId3" cstate="print"/>
          <a:srcRect/>
          <a:stretch>
            <a:fillRect/>
          </a:stretch>
        </p:blipFill>
        <p:spPr bwMode="auto">
          <a:xfrm>
            <a:off x="2209800" y="4057650"/>
            <a:ext cx="3810000" cy="2095500"/>
          </a:xfrm>
          <a:prstGeom prst="rect">
            <a:avLst/>
          </a:prstGeom>
          <a:noFill/>
          <a:ln w="9525">
            <a:noFill/>
            <a:miter lim="800000"/>
            <a:headEnd/>
            <a:tailEnd/>
          </a:ln>
        </p:spPr>
      </p:pic>
      <p:sp>
        <p:nvSpPr>
          <p:cNvPr id="4" name="Google Shape;74;p1">
            <a:extLst>
              <a:ext uri="{FF2B5EF4-FFF2-40B4-BE49-F238E27FC236}">
                <a16:creationId xmlns:a16="http://schemas.microsoft.com/office/drawing/2014/main" id="{7B7D7265-BD43-75ED-AF8B-4C2267E62837}"/>
              </a:ext>
            </a:extLst>
          </p:cNvPr>
          <p:cNvSpPr/>
          <p:nvPr/>
        </p:nvSpPr>
        <p:spPr>
          <a:xfrm>
            <a:off x="5207295" y="6209204"/>
            <a:ext cx="1625009" cy="23079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dirty="0">
                <a:latin typeface="Arial" panose="020B0604020202020204" pitchFamily="34" charset="0"/>
                <a:ea typeface="Open Sans"/>
                <a:cs typeface="Arial" panose="020B0604020202020204" pitchFamily="34" charset="0"/>
                <a:sym typeface="Open Sans"/>
              </a:rPr>
              <a:t>Image: FHWA</a:t>
            </a:r>
            <a:endParaRPr sz="900" dirty="0">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3878460682"/>
      </p:ext>
    </p:extLst>
  </p:cSld>
  <p:clrMapOvr>
    <a:masterClrMapping/>
  </p:clrMapOvr>
</p:sld>
</file>

<file path=ppt/slides/slide2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1490" name="Title 1"/>
          <p:cNvSpPr>
            <a:spLocks noGrp="1"/>
          </p:cNvSpPr>
          <p:nvPr>
            <p:ph type="title"/>
          </p:nvPr>
        </p:nvSpPr>
        <p:spPr>
          <a:xfrm>
            <a:off x="457200" y="251191"/>
            <a:ext cx="8763000" cy="1325563"/>
          </a:xfrm>
        </p:spPr>
        <p:txBody>
          <a:bodyPr/>
          <a:lstStyle/>
          <a:p>
            <a:pPr eaLnBrk="1" hangingPunct="1"/>
            <a:r>
              <a:rPr lang="en-US" dirty="0"/>
              <a:t>Dragnet</a:t>
            </a:r>
          </a:p>
        </p:txBody>
      </p:sp>
      <p:sp>
        <p:nvSpPr>
          <p:cNvPr id="191491" name="Content Placeholder 2"/>
          <p:cNvSpPr>
            <a:spLocks noGrp="1"/>
          </p:cNvSpPr>
          <p:nvPr>
            <p:ph idx="1"/>
          </p:nvPr>
        </p:nvSpPr>
        <p:spPr>
          <a:xfrm>
            <a:off x="457200" y="1600200"/>
            <a:ext cx="8382000" cy="4495800"/>
          </a:xfrm>
        </p:spPr>
        <p:txBody>
          <a:bodyPr/>
          <a:lstStyle/>
          <a:p>
            <a:pPr eaLnBrk="1" hangingPunct="1"/>
            <a:r>
              <a:rPr lang="en-US" dirty="0"/>
              <a:t>Uses a “metal Bender” to absorb energy</a:t>
            </a:r>
          </a:p>
          <a:p>
            <a:pPr eaLnBrk="1" hangingPunct="1"/>
            <a:r>
              <a:rPr lang="en-US" dirty="0"/>
              <a:t>Allows for stopping varying weights &amp; speed</a:t>
            </a:r>
          </a:p>
          <a:p>
            <a:pPr eaLnBrk="1" hangingPunct="1"/>
            <a:r>
              <a:rPr lang="en-US" dirty="0"/>
              <a:t>A metal tape is pulled through a series of offset pins</a:t>
            </a:r>
          </a:p>
          <a:p>
            <a:pPr eaLnBrk="1" hangingPunct="1"/>
            <a:r>
              <a:rPr lang="en-US" dirty="0"/>
              <a:t>Few moving parts- When impacted replacing the metal tapes is normally all that is required</a:t>
            </a:r>
          </a:p>
        </p:txBody>
      </p:sp>
    </p:spTree>
    <p:extLst>
      <p:ext uri="{BB962C8B-B14F-4D97-AF65-F5344CB8AC3E}">
        <p14:creationId xmlns:p14="http://schemas.microsoft.com/office/powerpoint/2010/main" val="358086303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7650" name="Rectangle 2"/>
          <p:cNvSpPr>
            <a:spLocks noGrp="1" noChangeArrowheads="1"/>
          </p:cNvSpPr>
          <p:nvPr>
            <p:ph type="body" idx="1"/>
          </p:nvPr>
        </p:nvSpPr>
        <p:spPr>
          <a:xfrm>
            <a:off x="457200" y="1295400"/>
            <a:ext cx="8686800" cy="5486400"/>
          </a:xfrm>
        </p:spPr>
        <p:txBody>
          <a:bodyPr/>
          <a:lstStyle/>
          <a:p>
            <a:pPr>
              <a:lnSpc>
                <a:spcPct val="60000"/>
              </a:lnSpc>
            </a:pPr>
            <a:endParaRPr lang="en-US" dirty="0"/>
          </a:p>
          <a:p>
            <a:pPr lvl="1"/>
            <a:r>
              <a:rPr lang="en-US" dirty="0"/>
              <a:t> Prosecution and progress</a:t>
            </a:r>
          </a:p>
          <a:p>
            <a:pPr lvl="1"/>
            <a:r>
              <a:rPr lang="en-US" dirty="0"/>
              <a:t> Device spacing</a:t>
            </a:r>
          </a:p>
          <a:p>
            <a:pPr lvl="1"/>
            <a:r>
              <a:rPr lang="en-US" dirty="0"/>
              <a:t> Allowable lane widths</a:t>
            </a:r>
          </a:p>
          <a:p>
            <a:pPr lvl="1"/>
            <a:r>
              <a:rPr lang="en-US" dirty="0"/>
              <a:t> Pavement marking requirements</a:t>
            </a:r>
          </a:p>
          <a:p>
            <a:pPr lvl="1"/>
            <a:r>
              <a:rPr lang="en-US" dirty="0"/>
              <a:t> Allowable work hours/restrictions</a:t>
            </a:r>
          </a:p>
          <a:p>
            <a:pPr lvl="1"/>
            <a:r>
              <a:rPr lang="en-US" dirty="0"/>
              <a:t> Allowable control methods</a:t>
            </a:r>
          </a:p>
          <a:p>
            <a:pPr lvl="1"/>
            <a:r>
              <a:rPr lang="en-US" dirty="0"/>
              <a:t> Specific devices to be used</a:t>
            </a:r>
          </a:p>
          <a:p>
            <a:pPr lvl="1"/>
            <a:r>
              <a:rPr lang="en-US" dirty="0"/>
              <a:t> Other requirements</a:t>
            </a:r>
          </a:p>
        </p:txBody>
      </p:sp>
      <p:sp>
        <p:nvSpPr>
          <p:cNvPr id="152579" name="Rectangle 3"/>
          <p:cNvSpPr>
            <a:spLocks noGrp="1" noChangeArrowheads="1"/>
          </p:cNvSpPr>
          <p:nvPr>
            <p:ph type="title"/>
          </p:nvPr>
        </p:nvSpPr>
        <p:spPr>
          <a:xfrm>
            <a:off x="457200" y="228600"/>
            <a:ext cx="8458200" cy="1295400"/>
          </a:xfrm>
        </p:spPr>
        <p:txBody>
          <a:bodyPr anchor="b"/>
          <a:lstStyle/>
          <a:p>
            <a:pPr>
              <a:buClr>
                <a:schemeClr val="bg2"/>
              </a:buClr>
              <a:defRPr/>
            </a:pPr>
            <a:r>
              <a:rPr lang="en-US" dirty="0"/>
              <a:t>Project Specific Plans</a:t>
            </a:r>
            <a:br>
              <a:rPr lang="en-US" dirty="0"/>
            </a:br>
            <a:r>
              <a:rPr lang="en-US" dirty="0"/>
              <a:t>&amp; Special Provisions</a:t>
            </a:r>
            <a:endParaRPr lang="en-US" sz="5400" dirty="0"/>
          </a:p>
        </p:txBody>
      </p:sp>
    </p:spTree>
    <p:extLst>
      <p:ext uri="{BB962C8B-B14F-4D97-AF65-F5344CB8AC3E}">
        <p14:creationId xmlns:p14="http://schemas.microsoft.com/office/powerpoint/2010/main" val="2242813360"/>
      </p:ext>
    </p:extLst>
  </p:cSld>
  <p:clrMapOvr>
    <a:masterClrMapping/>
  </p:clrMapOvr>
  <p:transition/>
</p:sld>
</file>

<file path=ppt/slides/slide2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2514" name="Picture 4" descr="Example of Night time vehicle arresting system with net across roadway and worker present"/>
          <p:cNvPicPr>
            <a:picLocks noChangeAspect="1" noChangeArrowheads="1"/>
          </p:cNvPicPr>
          <p:nvPr/>
        </p:nvPicPr>
        <p:blipFill>
          <a:blip r:embed="rId3" cstate="print"/>
          <a:srcRect/>
          <a:stretch>
            <a:fillRect/>
          </a:stretch>
        </p:blipFill>
        <p:spPr bwMode="auto">
          <a:xfrm>
            <a:off x="342900" y="-685800"/>
            <a:ext cx="8458200" cy="6766560"/>
          </a:xfrm>
          <a:prstGeom prst="rect">
            <a:avLst/>
          </a:prstGeom>
          <a:noFill/>
          <a:ln w="9525">
            <a:noFill/>
            <a:miter lim="800000"/>
            <a:headEnd/>
            <a:tailEnd/>
          </a:ln>
        </p:spPr>
      </p:pic>
      <p:sp>
        <p:nvSpPr>
          <p:cNvPr id="2" name="Google Shape;74;p1">
            <a:extLst>
              <a:ext uri="{FF2B5EF4-FFF2-40B4-BE49-F238E27FC236}">
                <a16:creationId xmlns:a16="http://schemas.microsoft.com/office/drawing/2014/main" id="{4EA3BBDB-BE84-D6B5-BD8F-5E2CBEC8B4B6}"/>
              </a:ext>
            </a:extLst>
          </p:cNvPr>
          <p:cNvSpPr/>
          <p:nvPr/>
        </p:nvSpPr>
        <p:spPr>
          <a:xfrm>
            <a:off x="7315200" y="5638800"/>
            <a:ext cx="1625009" cy="23079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dirty="0">
                <a:solidFill>
                  <a:schemeClr val="bg1"/>
                </a:solidFill>
                <a:latin typeface="Arial" panose="020B0604020202020204" pitchFamily="34" charset="0"/>
                <a:ea typeface="Open Sans"/>
                <a:cs typeface="Arial" panose="020B0604020202020204" pitchFamily="34" charset="0"/>
                <a:sym typeface="Open Sans"/>
              </a:rPr>
              <a:t>Image: Impact Absorption</a:t>
            </a:r>
            <a:endParaRPr sz="900" dirty="0">
              <a:solidFill>
                <a:schemeClr val="bg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4184929848"/>
      </p:ext>
    </p:extLst>
  </p:cSld>
  <p:clrMapOvr>
    <a:masterClrMapping/>
  </p:clrMapOvr>
</p:sld>
</file>

<file path=ppt/slides/slide2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3538" name="Picture 4" descr="Example of Night time vehicle arresting system with net across roadway and semi truck in open lanes"/>
          <p:cNvPicPr>
            <a:picLocks noChangeAspect="1" noChangeArrowheads="1"/>
          </p:cNvPicPr>
          <p:nvPr/>
        </p:nvPicPr>
        <p:blipFill>
          <a:blip r:embed="rId3" cstate="print"/>
          <a:srcRect/>
          <a:stretch>
            <a:fillRect/>
          </a:stretch>
        </p:blipFill>
        <p:spPr bwMode="auto">
          <a:xfrm>
            <a:off x="228600" y="-91440"/>
            <a:ext cx="8686800" cy="6949440"/>
          </a:xfrm>
          <a:prstGeom prst="rect">
            <a:avLst/>
          </a:prstGeom>
          <a:noFill/>
          <a:ln w="9525">
            <a:noFill/>
            <a:miter lim="800000"/>
            <a:headEnd/>
            <a:tailEnd/>
          </a:ln>
        </p:spPr>
      </p:pic>
      <p:sp>
        <p:nvSpPr>
          <p:cNvPr id="2" name="Google Shape;74;p1">
            <a:extLst>
              <a:ext uri="{FF2B5EF4-FFF2-40B4-BE49-F238E27FC236}">
                <a16:creationId xmlns:a16="http://schemas.microsoft.com/office/drawing/2014/main" id="{7EB40DEC-6FC8-AB8A-DF3B-74DCCA9A95F9}"/>
              </a:ext>
            </a:extLst>
          </p:cNvPr>
          <p:cNvSpPr/>
          <p:nvPr/>
        </p:nvSpPr>
        <p:spPr>
          <a:xfrm>
            <a:off x="7290391" y="6477000"/>
            <a:ext cx="1625009" cy="23079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dirty="0">
                <a:solidFill>
                  <a:schemeClr val="bg1"/>
                </a:solidFill>
                <a:latin typeface="Arial" panose="020B0604020202020204" pitchFamily="34" charset="0"/>
                <a:ea typeface="Open Sans"/>
                <a:cs typeface="Arial" panose="020B0604020202020204" pitchFamily="34" charset="0"/>
                <a:sym typeface="Open Sans"/>
              </a:rPr>
              <a:t>Image: Impact Absorption</a:t>
            </a:r>
            <a:endParaRPr sz="900" dirty="0">
              <a:solidFill>
                <a:schemeClr val="bg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801194030"/>
      </p:ext>
    </p:extLst>
  </p:cSld>
  <p:clrMapOvr>
    <a:masterClrMapping/>
  </p:clrMapOvr>
</p:sld>
</file>

<file path=ppt/slides/slide2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04800" y="533400"/>
            <a:ext cx="8153400" cy="4267200"/>
          </a:xfrm>
        </p:spPr>
        <p:txBody>
          <a:bodyPr/>
          <a:lstStyle/>
          <a:p>
            <a:endParaRPr lang="en-US" dirty="0"/>
          </a:p>
          <a:p>
            <a:endParaRPr lang="en-US" dirty="0"/>
          </a:p>
          <a:p>
            <a:r>
              <a:rPr lang="en-US" dirty="0"/>
              <a:t>Fixed end anchors may require substantial effort to install, providing minimal return for very short-term use</a:t>
            </a:r>
          </a:p>
          <a:p>
            <a:r>
              <a:rPr lang="en-US" dirty="0"/>
              <a:t>Temporary anchors are available for short-term applications</a:t>
            </a:r>
          </a:p>
        </p:txBody>
      </p:sp>
      <p:sp>
        <p:nvSpPr>
          <p:cNvPr id="3" name="Rectangle 2"/>
          <p:cNvSpPr txBox="1">
            <a:spLocks noChangeArrowheads="1"/>
          </p:cNvSpPr>
          <p:nvPr/>
        </p:nvSpPr>
        <p:spPr bwMode="auto">
          <a:xfrm>
            <a:off x="152400" y="0"/>
            <a:ext cx="8991600" cy="1401763"/>
          </a:xfrm>
          <a:prstGeom prst="rect">
            <a:avLst/>
          </a:prstGeom>
          <a:noFill/>
          <a:ln>
            <a:miter lim="800000"/>
            <a:headEnd/>
            <a:tailEnd/>
          </a:ln>
        </p:spPr>
        <p:txBody>
          <a:bodyPr anchor="ctr"/>
          <a:lstStyle/>
          <a:p>
            <a:pPr>
              <a:defRPr/>
            </a:pPr>
            <a:r>
              <a:rPr lang="en-US" sz="3600" b="1" kern="0" dirty="0">
                <a:solidFill>
                  <a:srgbClr val="008080"/>
                </a:solidFill>
                <a:latin typeface="Arial" panose="020B0604020202020204" pitchFamily="34" charset="0"/>
              </a:rPr>
              <a:t>Relative Costs and Benefits of VAS</a:t>
            </a:r>
          </a:p>
        </p:txBody>
      </p:sp>
      <p:pic>
        <p:nvPicPr>
          <p:cNvPr id="12290" name="Picture 2" descr="Dragnet Work Zone device crash test with purple car being caught by the net lodged in wheel">
            <a:extLst>
              <a:ext uri="{C183D7F6-B498-43B3-948B-1728B52AA6E4}">
                <adec:decorative xmlns:adec="http://schemas.microsoft.com/office/drawing/2017/decorative" val="0"/>
              </a:ext>
            </a:extLst>
          </p:cNvPr>
          <p:cNvPicPr>
            <a:picLocks noChangeAspect="1" noChangeArrowheads="1"/>
          </p:cNvPicPr>
          <p:nvPr/>
        </p:nvPicPr>
        <p:blipFill>
          <a:blip r:embed="rId3" cstate="print"/>
          <a:srcRect/>
          <a:stretch>
            <a:fillRect/>
          </a:stretch>
        </p:blipFill>
        <p:spPr bwMode="auto">
          <a:xfrm>
            <a:off x="3733800" y="3752850"/>
            <a:ext cx="3810000" cy="2095500"/>
          </a:xfrm>
          <a:prstGeom prst="rect">
            <a:avLst/>
          </a:prstGeom>
          <a:noFill/>
          <a:ln w="9525">
            <a:noFill/>
            <a:miter lim="800000"/>
            <a:headEnd/>
            <a:tailEnd/>
          </a:ln>
        </p:spPr>
      </p:pic>
      <p:sp>
        <p:nvSpPr>
          <p:cNvPr id="4" name="Google Shape;74;p1">
            <a:extLst>
              <a:ext uri="{FF2B5EF4-FFF2-40B4-BE49-F238E27FC236}">
                <a16:creationId xmlns:a16="http://schemas.microsoft.com/office/drawing/2014/main" id="{14B47DC4-0717-E8CE-0A14-E01F599B99B5}"/>
              </a:ext>
            </a:extLst>
          </p:cNvPr>
          <p:cNvSpPr/>
          <p:nvPr/>
        </p:nvSpPr>
        <p:spPr>
          <a:xfrm>
            <a:off x="6629400" y="5943600"/>
            <a:ext cx="1625009" cy="23079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dirty="0">
                <a:latin typeface="Arial" panose="020B0604020202020204" pitchFamily="34" charset="0"/>
                <a:ea typeface="Open Sans"/>
                <a:cs typeface="Arial" panose="020B0604020202020204" pitchFamily="34" charset="0"/>
                <a:sym typeface="Open Sans"/>
              </a:rPr>
              <a:t>Image: FHWA</a:t>
            </a:r>
            <a:endParaRPr sz="900" dirty="0">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788915755"/>
      </p:ext>
    </p:extLst>
  </p:cSld>
  <p:clrMapOvr>
    <a:masterClrMapping/>
  </p:clrMapOvr>
</p:sld>
</file>

<file path=ppt/slides/slide2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04800" y="-228600"/>
            <a:ext cx="8382000" cy="4267200"/>
          </a:xfrm>
        </p:spPr>
        <p:txBody>
          <a:bodyPr/>
          <a:lstStyle/>
          <a:p>
            <a:endParaRPr lang="en-US" dirty="0"/>
          </a:p>
          <a:p>
            <a:endParaRPr lang="en-US" dirty="0"/>
          </a:p>
          <a:p>
            <a:endParaRPr lang="en-US" dirty="0"/>
          </a:p>
          <a:p>
            <a:r>
              <a:rPr lang="en-US" dirty="0"/>
              <a:t>May require a work vehicle entrance that bypasses the arrestor net, with a watchman or police officer to prevent unauthorized entrances to work space</a:t>
            </a:r>
          </a:p>
          <a:p>
            <a:r>
              <a:rPr lang="en-US" dirty="0"/>
              <a:t>Past history of unauthorized or unintentional entry may warrant its use</a:t>
            </a:r>
          </a:p>
          <a:p>
            <a:r>
              <a:rPr lang="en-US" dirty="0"/>
              <a:t>Requires a buffer space behind the arrestor net that equates to 120 ft for a 60 mph approach speed</a:t>
            </a:r>
          </a:p>
        </p:txBody>
      </p:sp>
      <p:sp>
        <p:nvSpPr>
          <p:cNvPr id="3" name="Rectangle 2"/>
          <p:cNvSpPr txBox="1">
            <a:spLocks noChangeArrowheads="1"/>
          </p:cNvSpPr>
          <p:nvPr/>
        </p:nvSpPr>
        <p:spPr bwMode="auto">
          <a:xfrm>
            <a:off x="304800" y="0"/>
            <a:ext cx="8839200" cy="1401763"/>
          </a:xfrm>
          <a:prstGeom prst="rect">
            <a:avLst/>
          </a:prstGeom>
          <a:noFill/>
          <a:ln>
            <a:miter lim="800000"/>
            <a:headEnd/>
            <a:tailEnd/>
          </a:ln>
        </p:spPr>
        <p:txBody>
          <a:bodyPr anchor="ctr"/>
          <a:lstStyle/>
          <a:p>
            <a:pPr>
              <a:defRPr/>
            </a:pPr>
            <a:r>
              <a:rPr lang="en-US" sz="3600" b="1" kern="0" dirty="0">
                <a:solidFill>
                  <a:srgbClr val="008080"/>
                </a:solidFill>
                <a:latin typeface="Arial" panose="020B0604020202020204" pitchFamily="34" charset="0"/>
              </a:rPr>
              <a:t>Other Considerations for Using VAS</a:t>
            </a:r>
          </a:p>
        </p:txBody>
      </p:sp>
    </p:spTree>
    <p:extLst>
      <p:ext uri="{BB962C8B-B14F-4D97-AF65-F5344CB8AC3E}">
        <p14:creationId xmlns:p14="http://schemas.microsoft.com/office/powerpoint/2010/main" val="2672531673"/>
      </p:ext>
    </p:extLst>
  </p:cSld>
  <p:clrMapOvr>
    <a:masterClrMapping/>
  </p:clrMapOvr>
</p:sld>
</file>

<file path=ppt/slides/slide2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3490" name="Rectangle 2"/>
          <p:cNvSpPr>
            <a:spLocks noGrp="1" noChangeArrowheads="1"/>
          </p:cNvSpPr>
          <p:nvPr>
            <p:ph type="title"/>
          </p:nvPr>
        </p:nvSpPr>
        <p:spPr>
          <a:xfrm>
            <a:off x="228600" y="304800"/>
            <a:ext cx="8915400" cy="762000"/>
          </a:xfrm>
        </p:spPr>
        <p:txBody>
          <a:bodyPr/>
          <a:lstStyle/>
          <a:p>
            <a:pPr eaLnBrk="1" hangingPunct="1">
              <a:defRPr/>
            </a:pPr>
            <a:r>
              <a:rPr lang="en-US" dirty="0"/>
              <a:t>B6. Other</a:t>
            </a:r>
          </a:p>
        </p:txBody>
      </p:sp>
      <p:sp>
        <p:nvSpPr>
          <p:cNvPr id="182275" name="Rectangle 3"/>
          <p:cNvSpPr>
            <a:spLocks noGrp="1" noChangeArrowheads="1"/>
          </p:cNvSpPr>
          <p:nvPr>
            <p:ph type="body" idx="1"/>
          </p:nvPr>
        </p:nvSpPr>
        <p:spPr>
          <a:xfrm>
            <a:off x="685800" y="1600200"/>
            <a:ext cx="3276600" cy="3124200"/>
          </a:xfrm>
        </p:spPr>
        <p:txBody>
          <a:bodyPr/>
          <a:lstStyle/>
          <a:p>
            <a:pPr eaLnBrk="1" hangingPunct="1"/>
            <a:r>
              <a:rPr lang="en-US" dirty="0"/>
              <a:t>Temporary pavement markings</a:t>
            </a:r>
          </a:p>
          <a:p>
            <a:pPr eaLnBrk="1" hangingPunct="1"/>
            <a:r>
              <a:rPr lang="en-US" dirty="0"/>
              <a:t>Temporary rumble strips</a:t>
            </a:r>
          </a:p>
          <a:p>
            <a:pPr eaLnBrk="1" hangingPunct="1"/>
            <a:endParaRPr lang="en-US" dirty="0"/>
          </a:p>
        </p:txBody>
      </p:sp>
      <p:sp>
        <p:nvSpPr>
          <p:cNvPr id="5" name="Text Box 4"/>
          <p:cNvSpPr txBox="1">
            <a:spLocks noChangeArrowheads="1"/>
          </p:cNvSpPr>
          <p:nvPr/>
        </p:nvSpPr>
        <p:spPr bwMode="auto">
          <a:xfrm>
            <a:off x="647700" y="4718843"/>
            <a:ext cx="7848600" cy="1077913"/>
          </a:xfrm>
          <a:prstGeom prst="rect">
            <a:avLst/>
          </a:prstGeom>
          <a:solidFill>
            <a:schemeClr val="bg1"/>
          </a:solidFill>
          <a:ln w="76200">
            <a:solidFill>
              <a:srgbClr val="FF6600"/>
            </a:solidFill>
            <a:miter lim="800000"/>
            <a:headEnd/>
            <a:tailEnd/>
          </a:ln>
        </p:spPr>
        <p:txBody>
          <a:bodyPr wrap="square">
            <a:spAutoFit/>
          </a:bodyPr>
          <a:lstStyle/>
          <a:p>
            <a:pPr algn="ctr"/>
            <a:r>
              <a:rPr lang="en-US" sz="3200" dirty="0">
                <a:latin typeface="Arial" panose="020B0604020202020204" pitchFamily="34" charset="0"/>
              </a:rPr>
              <a:t>Use in accordance with the MUTCD and/or State standards and guidelines</a:t>
            </a:r>
          </a:p>
        </p:txBody>
      </p:sp>
      <p:pic>
        <p:nvPicPr>
          <p:cNvPr id="6" name="Picture 5" descr="Temporary Rumble Strips in array of five white stripes on one lane of a two lane roadway"/>
          <p:cNvPicPr>
            <a:picLocks noChangeAspect="1"/>
          </p:cNvPicPr>
          <p:nvPr/>
        </p:nvPicPr>
        <p:blipFill>
          <a:blip r:embed="rId3" cstate="print"/>
          <a:stretch>
            <a:fillRect/>
          </a:stretch>
        </p:blipFill>
        <p:spPr>
          <a:xfrm>
            <a:off x="4267200" y="1371600"/>
            <a:ext cx="3810000" cy="2857500"/>
          </a:xfrm>
          <a:prstGeom prst="rect">
            <a:avLst/>
          </a:prstGeom>
        </p:spPr>
      </p:pic>
      <p:sp>
        <p:nvSpPr>
          <p:cNvPr id="2" name="Google Shape;74;p1">
            <a:extLst>
              <a:ext uri="{FF2B5EF4-FFF2-40B4-BE49-F238E27FC236}">
                <a16:creationId xmlns:a16="http://schemas.microsoft.com/office/drawing/2014/main" id="{F64F7186-9004-AA37-60F4-B94FC0D978A4}"/>
              </a:ext>
            </a:extLst>
          </p:cNvPr>
          <p:cNvSpPr/>
          <p:nvPr/>
        </p:nvSpPr>
        <p:spPr>
          <a:xfrm>
            <a:off x="7086600" y="4243179"/>
            <a:ext cx="1625009" cy="23079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dirty="0">
                <a:latin typeface="Arial" panose="020B0604020202020204" pitchFamily="34" charset="0"/>
                <a:ea typeface="Open Sans"/>
                <a:cs typeface="Arial" panose="020B0604020202020204" pitchFamily="34" charset="0"/>
                <a:sym typeface="Open Sans"/>
              </a:rPr>
              <a:t>Image: FHWA</a:t>
            </a:r>
            <a:endParaRPr sz="900" dirty="0">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1959328830"/>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autoUpdateAnimBg="0"/>
    </p:bldLst>
  </p:timing>
</p:sld>
</file>

<file path=ppt/slides/slide23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8915" name="Rectangle 1027"/>
          <p:cNvSpPr>
            <a:spLocks noGrp="1" noChangeArrowheads="1"/>
          </p:cNvSpPr>
          <p:nvPr>
            <p:ph type="body" idx="1"/>
          </p:nvPr>
        </p:nvSpPr>
        <p:spPr>
          <a:xfrm>
            <a:off x="228600" y="1600200"/>
            <a:ext cx="3581400" cy="4953000"/>
          </a:xfrm>
        </p:spPr>
        <p:txBody>
          <a:bodyPr/>
          <a:lstStyle/>
          <a:p>
            <a:pPr eaLnBrk="1" hangingPunct="1"/>
            <a:r>
              <a:rPr lang="en-US" dirty="0"/>
              <a:t>Should be considered to supplement other TTC devices to alert drivers of unusual conditions</a:t>
            </a:r>
          </a:p>
          <a:p>
            <a:pPr eaLnBrk="1" hangingPunct="1"/>
            <a:r>
              <a:rPr lang="en-US" dirty="0"/>
              <a:t>Remove prior to removing signs</a:t>
            </a:r>
          </a:p>
        </p:txBody>
      </p:sp>
      <p:sp>
        <p:nvSpPr>
          <p:cNvPr id="38916" name="Rectangle 1032" descr="Temporary Rumble Strips"/>
          <p:cNvSpPr>
            <a:spLocks noGrp="1" noChangeArrowheads="1"/>
          </p:cNvSpPr>
          <p:nvPr>
            <p:ph type="title"/>
          </p:nvPr>
        </p:nvSpPr>
        <p:spPr>
          <a:xfrm>
            <a:off x="381000" y="0"/>
            <a:ext cx="8763000" cy="1371600"/>
          </a:xfrm>
          <a:noFill/>
        </p:spPr>
        <p:txBody>
          <a:bodyPr/>
          <a:lstStyle/>
          <a:p>
            <a:pPr eaLnBrk="1" hangingPunct="1"/>
            <a:r>
              <a:rPr lang="en-US" dirty="0"/>
              <a:t>Temporary Rumble Strips</a:t>
            </a:r>
          </a:p>
        </p:txBody>
      </p:sp>
      <p:pic>
        <p:nvPicPr>
          <p:cNvPr id="6" name="Picture 5" descr="Temporary Rumble Strips in array of five white stripes on one lane of a two lane roadway"/>
          <p:cNvPicPr>
            <a:picLocks noChangeAspect="1"/>
          </p:cNvPicPr>
          <p:nvPr/>
        </p:nvPicPr>
        <p:blipFill>
          <a:blip r:embed="rId3" cstate="print"/>
          <a:stretch>
            <a:fillRect/>
          </a:stretch>
        </p:blipFill>
        <p:spPr>
          <a:xfrm>
            <a:off x="3886200" y="1828800"/>
            <a:ext cx="4978400" cy="3733800"/>
          </a:xfrm>
          <a:prstGeom prst="rect">
            <a:avLst/>
          </a:prstGeom>
        </p:spPr>
      </p:pic>
      <p:sp>
        <p:nvSpPr>
          <p:cNvPr id="2" name="Google Shape;74;p1">
            <a:extLst>
              <a:ext uri="{FF2B5EF4-FFF2-40B4-BE49-F238E27FC236}">
                <a16:creationId xmlns:a16="http://schemas.microsoft.com/office/drawing/2014/main" id="{5566D0F2-9B8F-F262-CEF8-6DFBDCBE2958}"/>
              </a:ext>
            </a:extLst>
          </p:cNvPr>
          <p:cNvSpPr/>
          <p:nvPr/>
        </p:nvSpPr>
        <p:spPr>
          <a:xfrm>
            <a:off x="7848600" y="5562600"/>
            <a:ext cx="1625009" cy="23079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dirty="0">
                <a:latin typeface="Arial" panose="020B0604020202020204" pitchFamily="34" charset="0"/>
                <a:ea typeface="Open Sans"/>
                <a:cs typeface="Arial" panose="020B0604020202020204" pitchFamily="34" charset="0"/>
                <a:sym typeface="Open Sans"/>
              </a:rPr>
              <a:t>Image: FHWA</a:t>
            </a:r>
            <a:endParaRPr sz="900" dirty="0">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2476092923"/>
      </p:ext>
    </p:extLst>
  </p:cSld>
  <p:clrMapOvr>
    <a:masterClrMapping/>
  </p:clrMapOvr>
  <p:transition/>
</p:sld>
</file>

<file path=ppt/slides/slide2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40" name="Rectangle 1032"/>
          <p:cNvSpPr>
            <a:spLocks noGrp="1" noChangeArrowheads="1"/>
          </p:cNvSpPr>
          <p:nvPr>
            <p:ph type="title"/>
          </p:nvPr>
        </p:nvSpPr>
        <p:spPr>
          <a:xfrm>
            <a:off x="533400" y="0"/>
            <a:ext cx="8610600" cy="1400175"/>
          </a:xfrm>
          <a:noFill/>
        </p:spPr>
        <p:txBody>
          <a:bodyPr/>
          <a:lstStyle/>
          <a:p>
            <a:pPr eaLnBrk="1" hangingPunct="1"/>
            <a:r>
              <a:rPr lang="en-US" dirty="0"/>
              <a:t>Removable Polymer Rumble Strip</a:t>
            </a:r>
          </a:p>
        </p:txBody>
      </p:sp>
      <p:pic>
        <p:nvPicPr>
          <p:cNvPr id="276482" name="Picture 2" descr="Four rumble strips in schematic layout showing edge of travelway and spacing of 5 feet between each"/>
          <p:cNvPicPr>
            <a:picLocks noChangeAspect="1" noChangeArrowheads="1"/>
          </p:cNvPicPr>
          <p:nvPr/>
        </p:nvPicPr>
        <p:blipFill>
          <a:blip r:embed="rId3" cstate="print"/>
          <a:srcRect/>
          <a:stretch>
            <a:fillRect/>
          </a:stretch>
        </p:blipFill>
        <p:spPr bwMode="auto">
          <a:xfrm>
            <a:off x="304800" y="1981200"/>
            <a:ext cx="8179788" cy="4343400"/>
          </a:xfrm>
          <a:prstGeom prst="rect">
            <a:avLst/>
          </a:prstGeom>
          <a:noFill/>
          <a:ln w="9525">
            <a:noFill/>
            <a:miter lim="800000"/>
            <a:headEnd/>
            <a:tailEnd/>
          </a:ln>
        </p:spPr>
      </p:pic>
      <p:sp>
        <p:nvSpPr>
          <p:cNvPr id="2" name="Google Shape;74;p1">
            <a:extLst>
              <a:ext uri="{FF2B5EF4-FFF2-40B4-BE49-F238E27FC236}">
                <a16:creationId xmlns:a16="http://schemas.microsoft.com/office/drawing/2014/main" id="{478266ED-E885-3220-4C39-FE9D31A3695C}"/>
              </a:ext>
            </a:extLst>
          </p:cNvPr>
          <p:cNvSpPr/>
          <p:nvPr/>
        </p:nvSpPr>
        <p:spPr>
          <a:xfrm>
            <a:off x="6859579" y="5486400"/>
            <a:ext cx="1625009" cy="23079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dirty="0">
                <a:latin typeface="Arial" panose="020B0604020202020204" pitchFamily="34" charset="0"/>
                <a:ea typeface="Open Sans"/>
                <a:cs typeface="Arial" panose="020B0604020202020204" pitchFamily="34" charset="0"/>
                <a:sym typeface="Open Sans"/>
              </a:rPr>
              <a:t>Image: Florida DOT</a:t>
            </a:r>
            <a:endParaRPr sz="900" dirty="0">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3835906941"/>
      </p:ext>
    </p:extLst>
  </p:cSld>
  <p:clrMapOvr>
    <a:masterClrMapping/>
  </p:clrMapOvr>
</p:sld>
</file>

<file path=ppt/slides/slide2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descr="Removable Polymer Rumble Strip"/>
          <p:cNvSpPr>
            <a:spLocks noGrp="1"/>
          </p:cNvSpPr>
          <p:nvPr>
            <p:ph type="title"/>
          </p:nvPr>
        </p:nvSpPr>
        <p:spPr>
          <a:xfrm>
            <a:off x="381000" y="336619"/>
            <a:ext cx="8686800" cy="707886"/>
          </a:xfrm>
        </p:spPr>
        <p:txBody>
          <a:bodyPr/>
          <a:lstStyle/>
          <a:p>
            <a:r>
              <a:rPr lang="en-US" dirty="0"/>
              <a:t>Removable Polymer Rumble Strip</a:t>
            </a:r>
          </a:p>
        </p:txBody>
      </p:sp>
      <p:pic>
        <p:nvPicPr>
          <p:cNvPr id="6" name="Picture 5" descr="Temporary Rumble Strips in array of five white stripes on one lane of a two lane roadway"/>
          <p:cNvPicPr>
            <a:picLocks noChangeAspect="1"/>
          </p:cNvPicPr>
          <p:nvPr/>
        </p:nvPicPr>
        <p:blipFill>
          <a:blip r:embed="rId3" cstate="print"/>
          <a:stretch>
            <a:fillRect/>
          </a:stretch>
        </p:blipFill>
        <p:spPr>
          <a:xfrm>
            <a:off x="1714500" y="1447800"/>
            <a:ext cx="5715000" cy="4286249"/>
          </a:xfrm>
          <a:prstGeom prst="rect">
            <a:avLst/>
          </a:prstGeom>
        </p:spPr>
      </p:pic>
      <p:sp>
        <p:nvSpPr>
          <p:cNvPr id="3" name="Google Shape;74;p1">
            <a:extLst>
              <a:ext uri="{FF2B5EF4-FFF2-40B4-BE49-F238E27FC236}">
                <a16:creationId xmlns:a16="http://schemas.microsoft.com/office/drawing/2014/main" id="{33B4C10F-5090-73DA-E39A-1F236691FB55}"/>
              </a:ext>
            </a:extLst>
          </p:cNvPr>
          <p:cNvSpPr/>
          <p:nvPr/>
        </p:nvSpPr>
        <p:spPr>
          <a:xfrm>
            <a:off x="6400800" y="5734049"/>
            <a:ext cx="1625009" cy="23079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dirty="0">
                <a:latin typeface="Arial" panose="020B0604020202020204" pitchFamily="34" charset="0"/>
                <a:ea typeface="Open Sans"/>
                <a:cs typeface="Arial" panose="020B0604020202020204" pitchFamily="34" charset="0"/>
                <a:sym typeface="Open Sans"/>
              </a:rPr>
              <a:t>Image: FHWA</a:t>
            </a:r>
            <a:endParaRPr sz="900" dirty="0">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1498917386"/>
      </p:ext>
    </p:extLst>
  </p:cSld>
  <p:clrMapOvr>
    <a:masterClrMapping/>
  </p:clrMapOvr>
</p:sld>
</file>

<file path=ppt/slides/slide2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descr="Molded EngineeredPolymer Rumble Strip"/>
          <p:cNvSpPr>
            <a:spLocks noGrp="1"/>
          </p:cNvSpPr>
          <p:nvPr>
            <p:ph type="title"/>
          </p:nvPr>
        </p:nvSpPr>
        <p:spPr>
          <a:xfrm>
            <a:off x="152400" y="228600"/>
            <a:ext cx="8991600" cy="1323439"/>
          </a:xfrm>
        </p:spPr>
        <p:txBody>
          <a:bodyPr/>
          <a:lstStyle/>
          <a:p>
            <a:r>
              <a:rPr lang="en-US" dirty="0"/>
              <a:t>Molded Engineered</a:t>
            </a:r>
            <a:br>
              <a:rPr lang="en-US" dirty="0"/>
            </a:br>
            <a:r>
              <a:rPr lang="en-US" dirty="0"/>
              <a:t>Polymer Rumble Strip</a:t>
            </a:r>
          </a:p>
        </p:txBody>
      </p:sp>
      <p:pic>
        <p:nvPicPr>
          <p:cNvPr id="277506" name="Picture 2" descr="Three rumble strips in schematic layout showing edge of travelway and spacing of 5 feet between each"/>
          <p:cNvPicPr>
            <a:picLocks noChangeAspect="1" noChangeArrowheads="1"/>
          </p:cNvPicPr>
          <p:nvPr/>
        </p:nvPicPr>
        <p:blipFill>
          <a:blip r:embed="rId3" cstate="print"/>
          <a:srcRect/>
          <a:stretch>
            <a:fillRect/>
          </a:stretch>
        </p:blipFill>
        <p:spPr bwMode="auto">
          <a:xfrm>
            <a:off x="152400" y="1752600"/>
            <a:ext cx="8458200" cy="4300780"/>
          </a:xfrm>
          <a:prstGeom prst="rect">
            <a:avLst/>
          </a:prstGeom>
          <a:noFill/>
          <a:ln w="9525">
            <a:noFill/>
            <a:miter lim="800000"/>
            <a:headEnd/>
            <a:tailEnd/>
          </a:ln>
        </p:spPr>
      </p:pic>
      <p:sp>
        <p:nvSpPr>
          <p:cNvPr id="3" name="Google Shape;74;p1">
            <a:extLst>
              <a:ext uri="{FF2B5EF4-FFF2-40B4-BE49-F238E27FC236}">
                <a16:creationId xmlns:a16="http://schemas.microsoft.com/office/drawing/2014/main" id="{5C15233C-8710-83F3-C2DB-83E2DE5D3D2E}"/>
              </a:ext>
            </a:extLst>
          </p:cNvPr>
          <p:cNvSpPr/>
          <p:nvPr/>
        </p:nvSpPr>
        <p:spPr>
          <a:xfrm>
            <a:off x="6172200" y="5715000"/>
            <a:ext cx="1625009" cy="23079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dirty="0">
                <a:latin typeface="Arial" panose="020B0604020202020204" pitchFamily="34" charset="0"/>
                <a:ea typeface="Open Sans"/>
                <a:cs typeface="Arial" panose="020B0604020202020204" pitchFamily="34" charset="0"/>
                <a:sym typeface="Open Sans"/>
              </a:rPr>
              <a:t>Image: Florida DOT</a:t>
            </a:r>
            <a:endParaRPr sz="900" dirty="0">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1757915321"/>
      </p:ext>
    </p:extLst>
  </p:cSld>
  <p:clrMapOvr>
    <a:masterClrMapping/>
  </p:clrMapOvr>
</p:sld>
</file>

<file path=ppt/slides/slide2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8843"/>
            <a:ext cx="9144000" cy="1323439"/>
          </a:xfrm>
        </p:spPr>
        <p:txBody>
          <a:bodyPr/>
          <a:lstStyle/>
          <a:p>
            <a:r>
              <a:rPr lang="en-US" dirty="0"/>
              <a:t>Molded Engineered</a:t>
            </a:r>
            <a:br>
              <a:rPr lang="en-US" dirty="0"/>
            </a:br>
            <a:r>
              <a:rPr lang="en-US" dirty="0"/>
              <a:t>Polymer Rumble Strip</a:t>
            </a:r>
          </a:p>
        </p:txBody>
      </p:sp>
      <p:pic>
        <p:nvPicPr>
          <p:cNvPr id="5" name="Picture 4" descr="Example of a Molded Engineered Polymer Rumble Strip with car wheel going over top of three devices in black near centerline"/>
          <p:cNvPicPr>
            <a:picLocks noChangeAspect="1"/>
          </p:cNvPicPr>
          <p:nvPr/>
        </p:nvPicPr>
        <p:blipFill>
          <a:blip r:embed="rId3" cstate="print"/>
          <a:stretch>
            <a:fillRect/>
          </a:stretch>
        </p:blipFill>
        <p:spPr>
          <a:xfrm>
            <a:off x="228600" y="1596248"/>
            <a:ext cx="8534400" cy="5185552"/>
          </a:xfrm>
          <a:prstGeom prst="rect">
            <a:avLst/>
          </a:prstGeom>
        </p:spPr>
      </p:pic>
      <p:sp>
        <p:nvSpPr>
          <p:cNvPr id="3" name="Google Shape;74;p1">
            <a:extLst>
              <a:ext uri="{FF2B5EF4-FFF2-40B4-BE49-F238E27FC236}">
                <a16:creationId xmlns:a16="http://schemas.microsoft.com/office/drawing/2014/main" id="{026DB2A7-2DF6-9BA2-5BC1-09F66BFF9E33}"/>
              </a:ext>
            </a:extLst>
          </p:cNvPr>
          <p:cNvSpPr/>
          <p:nvPr/>
        </p:nvSpPr>
        <p:spPr>
          <a:xfrm>
            <a:off x="7293855" y="6400800"/>
            <a:ext cx="1625009" cy="23079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dirty="0">
                <a:solidFill>
                  <a:schemeClr val="bg1"/>
                </a:solidFill>
                <a:latin typeface="Arial" panose="020B0604020202020204" pitchFamily="34" charset="0"/>
                <a:ea typeface="Open Sans"/>
                <a:cs typeface="Arial" panose="020B0604020202020204" pitchFamily="34" charset="0"/>
                <a:sym typeface="Open Sans"/>
              </a:rPr>
              <a:t>Image: ATSSA</a:t>
            </a:r>
            <a:endParaRPr sz="900" dirty="0">
              <a:solidFill>
                <a:schemeClr val="bg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268714518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8674" name="Rectangle 2"/>
          <p:cNvSpPr>
            <a:spLocks noGrp="1" noChangeArrowheads="1"/>
          </p:cNvSpPr>
          <p:nvPr>
            <p:ph type="body" idx="1"/>
          </p:nvPr>
        </p:nvSpPr>
        <p:spPr>
          <a:xfrm>
            <a:off x="4114800" y="1828800"/>
            <a:ext cx="4724400" cy="4419600"/>
          </a:xfrm>
        </p:spPr>
        <p:txBody>
          <a:bodyPr/>
          <a:lstStyle/>
          <a:p>
            <a:r>
              <a:rPr lang="en-US" dirty="0"/>
              <a:t>This section identifies common work zone strategies and factors that should be considered in the selection process</a:t>
            </a:r>
          </a:p>
          <a:p>
            <a:pPr eaLnBrk="1" hangingPunct="1"/>
            <a:endParaRPr lang="en-US" dirty="0"/>
          </a:p>
          <a:p>
            <a:pPr lvl="1" eaLnBrk="1" hangingPunct="1"/>
            <a:endParaRPr lang="en-US" dirty="0"/>
          </a:p>
        </p:txBody>
      </p:sp>
      <p:pic>
        <p:nvPicPr>
          <p:cNvPr id="28675" name="Picture 3" descr="black directional arrow on orange background and guide sign template"/>
          <p:cNvPicPr>
            <a:picLocks noChangeAspect="1" noChangeArrowheads="1"/>
          </p:cNvPicPr>
          <p:nvPr/>
        </p:nvPicPr>
        <p:blipFill>
          <a:blip r:embed="rId3" cstate="print"/>
          <a:srcRect/>
          <a:stretch>
            <a:fillRect/>
          </a:stretch>
        </p:blipFill>
        <p:spPr bwMode="auto">
          <a:xfrm>
            <a:off x="76200" y="1828800"/>
            <a:ext cx="4038600" cy="2455863"/>
          </a:xfrm>
          <a:prstGeom prst="rect">
            <a:avLst/>
          </a:prstGeom>
          <a:noFill/>
          <a:ln w="9525">
            <a:noFill/>
            <a:miter lim="800000"/>
            <a:headEnd/>
            <a:tailEnd/>
          </a:ln>
        </p:spPr>
      </p:pic>
      <p:sp>
        <p:nvSpPr>
          <p:cNvPr id="5" name="Rectangle 2">
            <a:extLst>
              <a:ext uri="{FF2B5EF4-FFF2-40B4-BE49-F238E27FC236}">
                <a16:creationId xmlns:a16="http://schemas.microsoft.com/office/drawing/2014/main" id="{75246E0A-9B96-496F-B5AF-D74D6CD2CFE7}"/>
              </a:ext>
            </a:extLst>
          </p:cNvPr>
          <p:cNvSpPr>
            <a:spLocks noGrp="1" noChangeArrowheads="1"/>
          </p:cNvSpPr>
          <p:nvPr>
            <p:ph type="title"/>
          </p:nvPr>
        </p:nvSpPr>
        <p:spPr>
          <a:xfrm>
            <a:off x="381001" y="322263"/>
            <a:ext cx="8610600" cy="609600"/>
          </a:xfrm>
        </p:spPr>
        <p:txBody>
          <a:bodyPr/>
          <a:lstStyle/>
          <a:p>
            <a:pPr eaLnBrk="1" hangingPunct="1">
              <a:defRPr/>
            </a:pPr>
            <a:r>
              <a:rPr lang="en-US" dirty="0"/>
              <a:t>Common </a:t>
            </a:r>
            <a:r>
              <a:rPr lang="en-US" dirty="0" err="1"/>
              <a:t>TTC</a:t>
            </a:r>
            <a:r>
              <a:rPr lang="en-US" dirty="0"/>
              <a:t> Strategies</a:t>
            </a:r>
            <a:endParaRPr lang="en-US" sz="4800" dirty="0"/>
          </a:p>
        </p:txBody>
      </p:sp>
      <p:sp>
        <p:nvSpPr>
          <p:cNvPr id="2" name="Google Shape;74;p1">
            <a:extLst>
              <a:ext uri="{FF2B5EF4-FFF2-40B4-BE49-F238E27FC236}">
                <a16:creationId xmlns:a16="http://schemas.microsoft.com/office/drawing/2014/main" id="{B41D232B-9D9F-4188-A23A-0858B8E46C6B}"/>
              </a:ext>
            </a:extLst>
          </p:cNvPr>
          <p:cNvSpPr/>
          <p:nvPr/>
        </p:nvSpPr>
        <p:spPr>
          <a:xfrm>
            <a:off x="2590800" y="4006702"/>
            <a:ext cx="1371600" cy="23079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dirty="0">
                <a:solidFill>
                  <a:srgbClr val="000000"/>
                </a:solidFill>
                <a:latin typeface="Arial" panose="020B0604020202020204" pitchFamily="34" charset="0"/>
                <a:ea typeface="Open Sans"/>
                <a:cs typeface="Arial" panose="020B0604020202020204" pitchFamily="34" charset="0"/>
                <a:sym typeface="Open Sans"/>
              </a:rPr>
              <a:t>Image: FHWA</a:t>
            </a:r>
            <a:endParaRPr sz="9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135533117"/>
      </p:ext>
    </p:extLst>
  </p:cSld>
  <p:clrMapOvr>
    <a:masterClrMapping/>
  </p:clrMapOvr>
  <p:transition/>
</p:sld>
</file>

<file path=ppt/slides/slide2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342213"/>
            <a:ext cx="9144000" cy="1323439"/>
          </a:xfrm>
        </p:spPr>
        <p:txBody>
          <a:bodyPr/>
          <a:lstStyle/>
          <a:p>
            <a:r>
              <a:rPr lang="en-US" dirty="0"/>
              <a:t>Typical Placement of Temporary Raised Rumble Strips</a:t>
            </a:r>
          </a:p>
        </p:txBody>
      </p:sp>
      <p:pic>
        <p:nvPicPr>
          <p:cNvPr id="278530" name="Picture 2" descr="Temporary Raise Rumble Strips diagram showing rumble strips ahead, road work ahead, one lane road ahead, be prepared to stop, and flagger symbol signs with signs 100 feet after rumble strip sets on two lane roadway"/>
          <p:cNvPicPr>
            <a:picLocks noChangeAspect="1" noChangeArrowheads="1"/>
          </p:cNvPicPr>
          <p:nvPr/>
        </p:nvPicPr>
        <p:blipFill>
          <a:blip r:embed="rId3" cstate="print"/>
          <a:srcRect/>
          <a:stretch>
            <a:fillRect/>
          </a:stretch>
        </p:blipFill>
        <p:spPr bwMode="auto">
          <a:xfrm>
            <a:off x="152400" y="1752600"/>
            <a:ext cx="8839200" cy="3862312"/>
          </a:xfrm>
          <a:prstGeom prst="rect">
            <a:avLst/>
          </a:prstGeom>
          <a:noFill/>
          <a:ln w="9525">
            <a:noFill/>
            <a:miter lim="800000"/>
            <a:headEnd/>
            <a:tailEnd/>
          </a:ln>
        </p:spPr>
      </p:pic>
      <p:sp>
        <p:nvSpPr>
          <p:cNvPr id="3" name="Google Shape;74;p1">
            <a:extLst>
              <a:ext uri="{FF2B5EF4-FFF2-40B4-BE49-F238E27FC236}">
                <a16:creationId xmlns:a16="http://schemas.microsoft.com/office/drawing/2014/main" id="{C1BC2F68-2B15-0723-0F2F-732B2727A033}"/>
              </a:ext>
            </a:extLst>
          </p:cNvPr>
          <p:cNvSpPr/>
          <p:nvPr/>
        </p:nvSpPr>
        <p:spPr>
          <a:xfrm>
            <a:off x="6859579" y="5486400"/>
            <a:ext cx="1625009" cy="23079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dirty="0">
                <a:latin typeface="Arial" panose="020B0604020202020204" pitchFamily="34" charset="0"/>
                <a:ea typeface="Open Sans"/>
                <a:cs typeface="Arial" panose="020B0604020202020204" pitchFamily="34" charset="0"/>
                <a:sym typeface="Open Sans"/>
              </a:rPr>
              <a:t>Image: Florida DOT</a:t>
            </a:r>
            <a:endParaRPr sz="900" dirty="0">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343574716"/>
      </p:ext>
    </p:extLst>
  </p:cSld>
  <p:clrMapOvr>
    <a:masterClrMapping/>
  </p:clrMapOvr>
</p:sld>
</file>

<file path=ppt/slides/slide2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a:t>C. Contracting Strategies</a:t>
            </a:r>
          </a:p>
        </p:txBody>
      </p:sp>
      <p:sp>
        <p:nvSpPr>
          <p:cNvPr id="3" name="Content Placeholder 2"/>
          <p:cNvSpPr>
            <a:spLocks noGrp="1"/>
          </p:cNvSpPr>
          <p:nvPr>
            <p:ph idx="1"/>
          </p:nvPr>
        </p:nvSpPr>
        <p:spPr>
          <a:xfrm>
            <a:off x="609600" y="1516063"/>
            <a:ext cx="6248400" cy="4343400"/>
          </a:xfrm>
        </p:spPr>
        <p:txBody>
          <a:bodyPr/>
          <a:lstStyle/>
          <a:p>
            <a:pPr marL="396875" indent="-396875">
              <a:buClrTx/>
              <a:buSzPct val="100000"/>
              <a:buFont typeface="+mj-lt"/>
              <a:buAutoNum type="arabicPeriod"/>
              <a:defRPr/>
            </a:pPr>
            <a:r>
              <a:rPr lang="en-US" dirty="0"/>
              <a:t>Conventional contract model</a:t>
            </a:r>
          </a:p>
          <a:p>
            <a:pPr marL="396875" indent="-396875">
              <a:buClrTx/>
              <a:buSzPct val="100000"/>
              <a:buFont typeface="+mj-lt"/>
              <a:buAutoNum type="arabicPeriod"/>
              <a:defRPr/>
            </a:pPr>
            <a:r>
              <a:rPr lang="en-US" dirty="0"/>
              <a:t>Alternative contracting techniques</a:t>
            </a:r>
          </a:p>
          <a:p>
            <a:pPr marL="396875" indent="-396875">
              <a:buClrTx/>
              <a:buSzPct val="100000"/>
              <a:buFont typeface="+mj-lt"/>
              <a:buAutoNum type="arabicPeriod"/>
              <a:defRPr/>
            </a:pPr>
            <a:r>
              <a:rPr lang="en-US" dirty="0"/>
              <a:t>Evaluation of contractor designs</a:t>
            </a:r>
          </a:p>
          <a:p>
            <a:pPr>
              <a:buFont typeface="Wingdings" pitchFamily="2" charset="2"/>
              <a:buNone/>
              <a:defRPr/>
            </a:pPr>
            <a:endParaRPr lang="en-US" dirty="0"/>
          </a:p>
        </p:txBody>
      </p:sp>
    </p:spTree>
    <p:extLst>
      <p:ext uri="{BB962C8B-B14F-4D97-AF65-F5344CB8AC3E}">
        <p14:creationId xmlns:p14="http://schemas.microsoft.com/office/powerpoint/2010/main" val="2812742457"/>
      </p:ext>
    </p:extLst>
  </p:cSld>
  <p:clrMapOvr>
    <a:masterClrMapping/>
  </p:clrMapOvr>
</p:sld>
</file>

<file path=ppt/slides/slide2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2"/>
          <p:cNvSpPr>
            <a:spLocks noGrp="1" noChangeArrowheads="1"/>
          </p:cNvSpPr>
          <p:nvPr>
            <p:ph type="title"/>
          </p:nvPr>
        </p:nvSpPr>
        <p:spPr>
          <a:xfrm>
            <a:off x="533400" y="0"/>
            <a:ext cx="8610600" cy="1295400"/>
          </a:xfrm>
        </p:spPr>
        <p:txBody>
          <a:bodyPr/>
          <a:lstStyle/>
          <a:p>
            <a:pPr>
              <a:defRPr/>
            </a:pPr>
            <a:r>
              <a:rPr lang="en-US" dirty="0"/>
              <a:t>C1. The Conventional Contract Model</a:t>
            </a:r>
          </a:p>
        </p:txBody>
      </p:sp>
      <p:sp>
        <p:nvSpPr>
          <p:cNvPr id="4" name="Rectangle 2"/>
          <p:cNvSpPr txBox="1">
            <a:spLocks noChangeArrowheads="1"/>
          </p:cNvSpPr>
          <p:nvPr/>
        </p:nvSpPr>
        <p:spPr bwMode="auto">
          <a:xfrm>
            <a:off x="533400" y="1600200"/>
            <a:ext cx="8153400" cy="4572000"/>
          </a:xfrm>
          <a:prstGeom prst="rect">
            <a:avLst/>
          </a:prstGeom>
          <a:noFill/>
          <a:ln w="9525">
            <a:noFill/>
            <a:miter lim="800000"/>
            <a:headEnd/>
            <a:tailEnd/>
          </a:ln>
        </p:spPr>
        <p:txBody>
          <a:bodyPr/>
          <a:lstStyle/>
          <a:p>
            <a:pPr marL="742950" lvl="1" indent="-285750">
              <a:spcBef>
                <a:spcPct val="20000"/>
              </a:spcBef>
              <a:buSzPct val="90000"/>
              <a:buFontTx/>
              <a:buBlip>
                <a:blip r:embed="rId3"/>
              </a:buBlip>
              <a:defRPr/>
            </a:pPr>
            <a:endParaRPr lang="en-US" sz="3200" kern="0" dirty="0">
              <a:latin typeface="Arial" panose="020B0604020202020204" pitchFamily="34" charset="0"/>
            </a:endParaRPr>
          </a:p>
        </p:txBody>
      </p:sp>
      <p:sp>
        <p:nvSpPr>
          <p:cNvPr id="184324" name="Content Placeholder 2" descr="Remains the dominant approach to contracting&#10;Alternative contracting strategies are being deployed&#10;"/>
          <p:cNvSpPr>
            <a:spLocks noGrp="1"/>
          </p:cNvSpPr>
          <p:nvPr>
            <p:ph idx="1"/>
          </p:nvPr>
        </p:nvSpPr>
        <p:spPr>
          <a:xfrm>
            <a:off x="381000" y="1828800"/>
            <a:ext cx="5715000" cy="4343400"/>
          </a:xfrm>
        </p:spPr>
        <p:txBody>
          <a:bodyPr/>
          <a:lstStyle/>
          <a:p>
            <a:r>
              <a:rPr lang="en-US" dirty="0"/>
              <a:t>Remains the dominant approach to contracting</a:t>
            </a:r>
          </a:p>
          <a:p>
            <a:r>
              <a:rPr lang="en-US" b="1" dirty="0"/>
              <a:t>Alternative contracting strategies </a:t>
            </a:r>
            <a:r>
              <a:rPr lang="en-US" dirty="0"/>
              <a:t>are being deployed</a:t>
            </a:r>
          </a:p>
        </p:txBody>
      </p:sp>
    </p:spTree>
    <p:extLst>
      <p:ext uri="{BB962C8B-B14F-4D97-AF65-F5344CB8AC3E}">
        <p14:creationId xmlns:p14="http://schemas.microsoft.com/office/powerpoint/2010/main" val="1979751518"/>
      </p:ext>
    </p:extLst>
  </p:cSld>
  <p:clrMapOvr>
    <a:masterClrMapping/>
  </p:clrMapOvr>
</p:sld>
</file>

<file path=ppt/slides/slide2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a:t>C1. Conventional Contract Model</a:t>
            </a:r>
          </a:p>
        </p:txBody>
      </p:sp>
      <p:sp>
        <p:nvSpPr>
          <p:cNvPr id="185347" name="Content Placeholder 2"/>
          <p:cNvSpPr>
            <a:spLocks noGrp="1"/>
          </p:cNvSpPr>
          <p:nvPr>
            <p:ph idx="1"/>
          </p:nvPr>
        </p:nvSpPr>
        <p:spPr>
          <a:xfrm>
            <a:off x="464029" y="1600200"/>
            <a:ext cx="4800600" cy="4343400"/>
          </a:xfrm>
        </p:spPr>
        <p:txBody>
          <a:bodyPr/>
          <a:lstStyle/>
          <a:p>
            <a:r>
              <a:rPr lang="en-US" dirty="0"/>
              <a:t>Agency prepares a set of contract documents</a:t>
            </a:r>
          </a:p>
          <a:p>
            <a:r>
              <a:rPr lang="en-US" dirty="0"/>
              <a:t>Bids are solicited</a:t>
            </a:r>
          </a:p>
          <a:p>
            <a:r>
              <a:rPr lang="en-US" dirty="0"/>
              <a:t>A contract is awarded to the responsible bidder submitting the </a:t>
            </a:r>
            <a:r>
              <a:rPr lang="en-US" b="1" dirty="0"/>
              <a:t>lowest</a:t>
            </a:r>
            <a:r>
              <a:rPr lang="en-US" dirty="0"/>
              <a:t> responsive bid</a:t>
            </a:r>
          </a:p>
        </p:txBody>
      </p:sp>
      <p:pic>
        <p:nvPicPr>
          <p:cNvPr id="185348" name="Picture 5">
            <a:extLst>
              <a:ext uri="{C183D7F6-B498-43B3-948B-1728B52AA6E4}">
                <adec:decorative xmlns:adec="http://schemas.microsoft.com/office/drawing/2017/decorative" val="1"/>
              </a:ext>
            </a:extLst>
          </p:cNvPr>
          <p:cNvPicPr>
            <a:picLocks noChangeAspect="1" noChangeArrowheads="1"/>
          </p:cNvPicPr>
          <p:nvPr/>
        </p:nvPicPr>
        <p:blipFill>
          <a:blip r:embed="rId3" cstate="print"/>
          <a:srcRect/>
          <a:stretch>
            <a:fillRect/>
          </a:stretch>
        </p:blipFill>
        <p:spPr bwMode="auto">
          <a:xfrm>
            <a:off x="5715000" y="1600200"/>
            <a:ext cx="2990850" cy="4522788"/>
          </a:xfrm>
          <a:prstGeom prst="rect">
            <a:avLst/>
          </a:prstGeom>
          <a:noFill/>
          <a:ln w="9525">
            <a:noFill/>
            <a:miter lim="800000"/>
            <a:headEnd/>
            <a:tailEnd/>
          </a:ln>
        </p:spPr>
      </p:pic>
      <p:sp>
        <p:nvSpPr>
          <p:cNvPr id="5" name="Text Box 4"/>
          <p:cNvSpPr txBox="1">
            <a:spLocks noChangeArrowheads="1"/>
          </p:cNvSpPr>
          <p:nvPr/>
        </p:nvSpPr>
        <p:spPr bwMode="auto">
          <a:xfrm>
            <a:off x="1200150" y="5181600"/>
            <a:ext cx="3009900" cy="584775"/>
          </a:xfrm>
          <a:prstGeom prst="rect">
            <a:avLst/>
          </a:prstGeom>
          <a:solidFill>
            <a:schemeClr val="bg1"/>
          </a:solidFill>
          <a:ln w="76200">
            <a:solidFill>
              <a:srgbClr val="FF6600"/>
            </a:solidFill>
            <a:miter lim="800000"/>
            <a:headEnd/>
            <a:tailEnd/>
          </a:ln>
        </p:spPr>
        <p:txBody>
          <a:bodyPr wrap="square">
            <a:spAutoFit/>
          </a:bodyPr>
          <a:lstStyle/>
          <a:p>
            <a:pPr algn="ctr"/>
            <a:r>
              <a:rPr lang="en-US" sz="3200" b="1" dirty="0">
                <a:latin typeface="Arial" panose="020B0604020202020204" pitchFamily="34" charset="0"/>
              </a:rPr>
              <a:t>“Low bid”</a:t>
            </a:r>
          </a:p>
        </p:txBody>
      </p:sp>
      <p:sp>
        <p:nvSpPr>
          <p:cNvPr id="3" name="Google Shape;74;p1">
            <a:extLst>
              <a:ext uri="{FF2B5EF4-FFF2-40B4-BE49-F238E27FC236}">
                <a16:creationId xmlns:a16="http://schemas.microsoft.com/office/drawing/2014/main" id="{49F04AEA-A6A3-1ACB-5D62-2E588A1AD9C1}"/>
              </a:ext>
            </a:extLst>
          </p:cNvPr>
          <p:cNvSpPr/>
          <p:nvPr/>
        </p:nvSpPr>
        <p:spPr>
          <a:xfrm>
            <a:off x="7518991" y="5923369"/>
            <a:ext cx="1625009" cy="23079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dirty="0">
                <a:latin typeface="Arial" panose="020B0604020202020204" pitchFamily="34" charset="0"/>
                <a:ea typeface="Open Sans"/>
                <a:cs typeface="Arial" panose="020B0604020202020204" pitchFamily="34" charset="0"/>
                <a:sym typeface="Open Sans"/>
              </a:rPr>
              <a:t>Images: ATSSA</a:t>
            </a:r>
            <a:endParaRPr sz="900" dirty="0">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32267145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autoUpdateAnimBg="0"/>
    </p:bldLst>
  </p:timing>
</p:sld>
</file>

<file path=ppt/slides/slide2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2"/>
          <p:cNvSpPr>
            <a:spLocks noGrp="1" noChangeArrowheads="1"/>
          </p:cNvSpPr>
          <p:nvPr>
            <p:ph type="title"/>
          </p:nvPr>
        </p:nvSpPr>
        <p:spPr>
          <a:xfrm>
            <a:off x="457200" y="0"/>
            <a:ext cx="8686800" cy="1371600"/>
          </a:xfrm>
        </p:spPr>
        <p:txBody>
          <a:bodyPr/>
          <a:lstStyle/>
          <a:p>
            <a:pPr>
              <a:defRPr/>
            </a:pPr>
            <a:r>
              <a:rPr lang="en-US" dirty="0"/>
              <a:t>C2. Alternative Contracting Strategies</a:t>
            </a:r>
          </a:p>
        </p:txBody>
      </p:sp>
      <p:sp>
        <p:nvSpPr>
          <p:cNvPr id="186372" name="Content Placeholder 2"/>
          <p:cNvSpPr>
            <a:spLocks noGrp="1"/>
          </p:cNvSpPr>
          <p:nvPr>
            <p:ph idx="1"/>
          </p:nvPr>
        </p:nvSpPr>
        <p:spPr>
          <a:xfrm>
            <a:off x="152400" y="1752600"/>
            <a:ext cx="5181600" cy="4724400"/>
          </a:xfrm>
        </p:spPr>
        <p:txBody>
          <a:bodyPr/>
          <a:lstStyle/>
          <a:p>
            <a:r>
              <a:rPr lang="en-US" dirty="0"/>
              <a:t>Contracting strategies where the winning bid is based on criteria other than cost (alone)</a:t>
            </a:r>
          </a:p>
        </p:txBody>
      </p:sp>
      <p:pic>
        <p:nvPicPr>
          <p:cNvPr id="186373" name="Picture 5" descr="Nighttime Work Zone Construction with lights on equipment"/>
          <p:cNvPicPr>
            <a:picLocks noChangeAspect="1" noChangeArrowheads="1"/>
          </p:cNvPicPr>
          <p:nvPr/>
        </p:nvPicPr>
        <p:blipFill>
          <a:blip r:embed="rId3" cstate="print"/>
          <a:srcRect l="10208" r="34000"/>
          <a:stretch>
            <a:fillRect/>
          </a:stretch>
        </p:blipFill>
        <p:spPr bwMode="auto">
          <a:xfrm>
            <a:off x="5626108" y="1752600"/>
            <a:ext cx="2768584" cy="3908425"/>
          </a:xfrm>
          <a:prstGeom prst="rect">
            <a:avLst/>
          </a:prstGeom>
          <a:noFill/>
          <a:ln w="9525">
            <a:noFill/>
            <a:miter lim="800000"/>
            <a:headEnd/>
            <a:tailEnd/>
          </a:ln>
        </p:spPr>
      </p:pic>
      <p:sp>
        <p:nvSpPr>
          <p:cNvPr id="6" name="Text Box 4"/>
          <p:cNvSpPr txBox="1">
            <a:spLocks noChangeArrowheads="1"/>
          </p:cNvSpPr>
          <p:nvPr/>
        </p:nvSpPr>
        <p:spPr bwMode="auto">
          <a:xfrm>
            <a:off x="533400" y="4114800"/>
            <a:ext cx="4343400" cy="1077913"/>
          </a:xfrm>
          <a:prstGeom prst="rect">
            <a:avLst/>
          </a:prstGeom>
          <a:solidFill>
            <a:schemeClr val="bg1"/>
          </a:solidFill>
          <a:ln w="76200">
            <a:solidFill>
              <a:srgbClr val="FF6600"/>
            </a:solidFill>
            <a:miter lim="800000"/>
            <a:headEnd/>
            <a:tailEnd/>
          </a:ln>
        </p:spPr>
        <p:txBody>
          <a:bodyPr>
            <a:spAutoFit/>
          </a:bodyPr>
          <a:lstStyle/>
          <a:p>
            <a:pPr algn="ctr"/>
            <a:r>
              <a:rPr lang="en-US" sz="3200" b="1" dirty="0">
                <a:latin typeface="Arial" panose="020B0604020202020204" pitchFamily="34" charset="0"/>
              </a:rPr>
              <a:t>Cost is not the</a:t>
            </a:r>
          </a:p>
          <a:p>
            <a:pPr algn="ctr"/>
            <a:r>
              <a:rPr lang="en-US" sz="3200" b="1" dirty="0">
                <a:latin typeface="Arial" panose="020B0604020202020204" pitchFamily="34" charset="0"/>
              </a:rPr>
              <a:t>only factor!</a:t>
            </a:r>
          </a:p>
        </p:txBody>
      </p:sp>
      <p:sp>
        <p:nvSpPr>
          <p:cNvPr id="2" name="Google Shape;74;p1">
            <a:extLst>
              <a:ext uri="{FF2B5EF4-FFF2-40B4-BE49-F238E27FC236}">
                <a16:creationId xmlns:a16="http://schemas.microsoft.com/office/drawing/2014/main" id="{619CA780-5F27-05DC-B748-919C72FD3264}"/>
              </a:ext>
            </a:extLst>
          </p:cNvPr>
          <p:cNvSpPr/>
          <p:nvPr/>
        </p:nvSpPr>
        <p:spPr>
          <a:xfrm>
            <a:off x="7086600" y="5661025"/>
            <a:ext cx="1625009" cy="23079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dirty="0">
                <a:latin typeface="Arial" panose="020B0604020202020204" pitchFamily="34" charset="0"/>
                <a:ea typeface="Open Sans"/>
                <a:cs typeface="Arial" panose="020B0604020202020204" pitchFamily="34" charset="0"/>
                <a:sym typeface="Open Sans"/>
              </a:rPr>
              <a:t>Image: FHWA</a:t>
            </a:r>
            <a:endParaRPr sz="900" dirty="0">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33427635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autoUpdateAnimBg="0"/>
    </p:bldLst>
  </p:timing>
</p:sld>
</file>

<file path=ppt/slides/slide2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308308"/>
            <a:ext cx="9144000" cy="1173163"/>
          </a:xfrm>
        </p:spPr>
        <p:txBody>
          <a:bodyPr/>
          <a:lstStyle/>
          <a:p>
            <a:pPr>
              <a:defRPr/>
            </a:pPr>
            <a:r>
              <a:rPr lang="en-US" dirty="0"/>
              <a:t>Other Possible Criteria for</a:t>
            </a:r>
            <a:br>
              <a:rPr lang="en-US" dirty="0"/>
            </a:br>
            <a:r>
              <a:rPr lang="en-US" dirty="0"/>
              <a:t>Selecting the Winning Bid</a:t>
            </a:r>
          </a:p>
        </p:txBody>
      </p:sp>
      <p:sp>
        <p:nvSpPr>
          <p:cNvPr id="187395" name="Content Placeholder 2"/>
          <p:cNvSpPr>
            <a:spLocks noGrp="1"/>
          </p:cNvSpPr>
          <p:nvPr>
            <p:ph idx="1"/>
          </p:nvPr>
        </p:nvSpPr>
        <p:spPr>
          <a:xfrm>
            <a:off x="381000" y="1828800"/>
            <a:ext cx="7467600" cy="4343400"/>
          </a:xfrm>
        </p:spPr>
        <p:txBody>
          <a:bodyPr/>
          <a:lstStyle/>
          <a:p>
            <a:r>
              <a:rPr lang="en-US" dirty="0"/>
              <a:t>Reduced project delivery time</a:t>
            </a:r>
          </a:p>
          <a:p>
            <a:r>
              <a:rPr lang="en-US" dirty="0"/>
              <a:t>Reduced delays</a:t>
            </a:r>
          </a:p>
          <a:p>
            <a:r>
              <a:rPr lang="en-US" dirty="0"/>
              <a:t>Centralized accountability (in one organization rather than several</a:t>
            </a:r>
          </a:p>
          <a:p>
            <a:r>
              <a:rPr lang="en-US" dirty="0"/>
              <a:t>Improved quality</a:t>
            </a:r>
          </a:p>
        </p:txBody>
      </p:sp>
    </p:spTree>
    <p:extLst>
      <p:ext uri="{BB962C8B-B14F-4D97-AF65-F5344CB8AC3E}">
        <p14:creationId xmlns:p14="http://schemas.microsoft.com/office/powerpoint/2010/main" val="2819868140"/>
      </p:ext>
    </p:extLst>
  </p:cSld>
  <p:clrMapOvr>
    <a:masterClrMapping/>
  </p:clrMapOvr>
</p:sld>
</file>

<file path=ppt/slides/slide2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a:t>C2. Alternative Contracting</a:t>
            </a:r>
            <a:br>
              <a:rPr lang="en-US" dirty="0"/>
            </a:br>
            <a:r>
              <a:rPr lang="en-US" dirty="0"/>
              <a:t>Strategies Used in WZ</a:t>
            </a:r>
          </a:p>
        </p:txBody>
      </p:sp>
      <p:sp>
        <p:nvSpPr>
          <p:cNvPr id="15363" name="Content Placeholder 2"/>
          <p:cNvSpPr>
            <a:spLocks noGrp="1"/>
          </p:cNvSpPr>
          <p:nvPr>
            <p:ph idx="1"/>
          </p:nvPr>
        </p:nvSpPr>
        <p:spPr>
          <a:xfrm>
            <a:off x="228600" y="1600200"/>
            <a:ext cx="6934200" cy="5257800"/>
          </a:xfrm>
          <a:solidFill>
            <a:schemeClr val="bg1"/>
          </a:solidFill>
        </p:spPr>
        <p:txBody>
          <a:bodyPr/>
          <a:lstStyle/>
          <a:p>
            <a:pPr marL="514350" indent="-514350">
              <a:buClrTx/>
              <a:buSzPct val="100000"/>
              <a:buFont typeface="+mj-lt"/>
              <a:buAutoNum type="arabicPeriod"/>
              <a:defRPr/>
            </a:pPr>
            <a:r>
              <a:rPr lang="en-US" dirty="0"/>
              <a:t>A+B bidding</a:t>
            </a:r>
          </a:p>
          <a:p>
            <a:pPr marL="514350" indent="-514350">
              <a:buClrTx/>
              <a:buSzPct val="100000"/>
              <a:buFont typeface="+mj-lt"/>
              <a:buAutoNum type="arabicPeriod"/>
              <a:defRPr/>
            </a:pPr>
            <a:r>
              <a:rPr lang="en-US" dirty="0"/>
              <a:t>Design-build contracting</a:t>
            </a:r>
          </a:p>
          <a:p>
            <a:pPr marL="514350" indent="-514350">
              <a:buClrTx/>
              <a:buSzPct val="100000"/>
              <a:buFont typeface="+mj-lt"/>
              <a:buAutoNum type="arabicPeriod"/>
              <a:defRPr/>
            </a:pPr>
            <a:r>
              <a:rPr lang="en-US" dirty="0"/>
              <a:t>Incentive- disincentive provisions</a:t>
            </a:r>
          </a:p>
          <a:p>
            <a:pPr marL="514350" indent="-514350">
              <a:buClrTx/>
              <a:buSzPct val="100000"/>
              <a:buFont typeface="+mj-lt"/>
              <a:buAutoNum type="arabicPeriod"/>
              <a:defRPr/>
            </a:pPr>
            <a:r>
              <a:rPr lang="en-US" dirty="0"/>
              <a:t>Lane rental</a:t>
            </a:r>
          </a:p>
          <a:p>
            <a:pPr marL="514350" indent="-514350">
              <a:buClrTx/>
              <a:buSzPct val="100000"/>
              <a:buFont typeface="+mj-lt"/>
              <a:buAutoNum type="arabicPeriod"/>
              <a:defRPr/>
            </a:pPr>
            <a:r>
              <a:rPr lang="en-US" dirty="0"/>
              <a:t>Flexible notice to proceed</a:t>
            </a:r>
          </a:p>
          <a:p>
            <a:pPr>
              <a:defRPr/>
            </a:pPr>
            <a:endParaRPr lang="en-US" dirty="0"/>
          </a:p>
        </p:txBody>
      </p:sp>
    </p:spTree>
    <p:extLst>
      <p:ext uri="{BB962C8B-B14F-4D97-AF65-F5344CB8AC3E}">
        <p14:creationId xmlns:p14="http://schemas.microsoft.com/office/powerpoint/2010/main" val="3702065245"/>
      </p:ext>
    </p:extLst>
  </p:cSld>
  <p:clrMapOvr>
    <a:masterClrMapping/>
  </p:clrMapOvr>
</p:sld>
</file>

<file path=ppt/slides/slide2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a:t>A + B Bidding</a:t>
            </a:r>
          </a:p>
        </p:txBody>
      </p:sp>
      <p:sp>
        <p:nvSpPr>
          <p:cNvPr id="3" name="Content Placeholder 2"/>
          <p:cNvSpPr>
            <a:spLocks noGrp="1"/>
          </p:cNvSpPr>
          <p:nvPr>
            <p:ph idx="1"/>
          </p:nvPr>
        </p:nvSpPr>
        <p:spPr>
          <a:xfrm>
            <a:off x="457200" y="1676400"/>
            <a:ext cx="8382000" cy="4343400"/>
          </a:xfrm>
        </p:spPr>
        <p:txBody>
          <a:bodyPr/>
          <a:lstStyle/>
          <a:p>
            <a:pPr>
              <a:defRPr/>
            </a:pPr>
            <a:r>
              <a:rPr lang="en-US" dirty="0"/>
              <a:t>Also known as </a:t>
            </a:r>
            <a:r>
              <a:rPr lang="en-US" b="1" i="1" dirty="0"/>
              <a:t>cost-plus-time</a:t>
            </a:r>
            <a:endParaRPr lang="en-US" dirty="0"/>
          </a:p>
          <a:p>
            <a:pPr>
              <a:defRPr/>
            </a:pPr>
            <a:r>
              <a:rPr lang="en-US" dirty="0"/>
              <a:t>“Bid” is computed using the equation </a:t>
            </a:r>
            <a:r>
              <a:rPr lang="en-US" b="1" dirty="0"/>
              <a:t>Bid=</a:t>
            </a:r>
            <a:r>
              <a:rPr lang="en-US" b="1" i="1" dirty="0"/>
              <a:t>A+Bx,</a:t>
            </a:r>
            <a:r>
              <a:rPr lang="en-US" i="1" dirty="0"/>
              <a:t> where</a:t>
            </a:r>
          </a:p>
          <a:p>
            <a:pPr lvl="1">
              <a:defRPr/>
            </a:pPr>
            <a:r>
              <a:rPr lang="en-US" i="1" dirty="0">
                <a:ea typeface="+mn-ea"/>
                <a:cs typeface="+mn-cs"/>
              </a:rPr>
              <a:t>A = </a:t>
            </a:r>
            <a:r>
              <a:rPr lang="en-US" i="1" dirty="0"/>
              <a:t>D</a:t>
            </a:r>
            <a:r>
              <a:rPr lang="en-US" i="1" dirty="0">
                <a:ea typeface="+mn-ea"/>
                <a:cs typeface="+mn-cs"/>
              </a:rPr>
              <a:t>ollar amount to perform all work</a:t>
            </a:r>
            <a:endParaRPr lang="en-US" dirty="0">
              <a:ea typeface="+mn-ea"/>
              <a:cs typeface="+mn-cs"/>
            </a:endParaRPr>
          </a:p>
          <a:p>
            <a:pPr lvl="1">
              <a:defRPr/>
            </a:pPr>
            <a:r>
              <a:rPr lang="en-US" i="1" dirty="0">
                <a:ea typeface="+mn-ea"/>
                <a:cs typeface="+mn-cs"/>
              </a:rPr>
              <a:t>B = number of calendar days required to complete </a:t>
            </a:r>
            <a:r>
              <a:rPr lang="en-US" dirty="0">
                <a:ea typeface="+mn-ea"/>
                <a:cs typeface="+mn-cs"/>
              </a:rPr>
              <a:t>the project</a:t>
            </a:r>
          </a:p>
          <a:p>
            <a:pPr lvl="1">
              <a:defRPr/>
            </a:pPr>
            <a:r>
              <a:rPr lang="en-US" i="1" dirty="0">
                <a:ea typeface="+mn-ea"/>
                <a:cs typeface="+mn-cs"/>
              </a:rPr>
              <a:t>x = Road user cost per day</a:t>
            </a:r>
          </a:p>
          <a:p>
            <a:pPr>
              <a:defRPr/>
            </a:pPr>
            <a:endParaRPr lang="en-US" dirty="0"/>
          </a:p>
        </p:txBody>
      </p:sp>
    </p:spTree>
    <p:extLst>
      <p:ext uri="{BB962C8B-B14F-4D97-AF65-F5344CB8AC3E}">
        <p14:creationId xmlns:p14="http://schemas.microsoft.com/office/powerpoint/2010/main" val="2068603674"/>
      </p:ext>
    </p:extLst>
  </p:cSld>
  <p:clrMapOvr>
    <a:masterClrMapping/>
  </p:clrMapOvr>
</p:sld>
</file>

<file path=ppt/slides/slide2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a:t>Design-Build Contracting</a:t>
            </a:r>
          </a:p>
        </p:txBody>
      </p:sp>
      <p:sp>
        <p:nvSpPr>
          <p:cNvPr id="3" name="Content Placeholder 2"/>
          <p:cNvSpPr>
            <a:spLocks noGrp="1"/>
          </p:cNvSpPr>
          <p:nvPr>
            <p:ph idx="1"/>
          </p:nvPr>
        </p:nvSpPr>
        <p:spPr>
          <a:xfrm>
            <a:off x="381000" y="1752600"/>
            <a:ext cx="8458200" cy="4343400"/>
          </a:xfrm>
        </p:spPr>
        <p:txBody>
          <a:bodyPr/>
          <a:lstStyle/>
          <a:p>
            <a:pPr>
              <a:defRPr/>
            </a:pPr>
            <a:r>
              <a:rPr lang="en-US" kern="1200" dirty="0"/>
              <a:t>An agency-owner procures a single contract providing for both design and construction</a:t>
            </a:r>
          </a:p>
          <a:p>
            <a:pPr>
              <a:defRPr/>
            </a:pPr>
            <a:r>
              <a:rPr lang="en-US" kern="1200" dirty="0"/>
              <a:t>Benefits:</a:t>
            </a:r>
          </a:p>
          <a:p>
            <a:pPr lvl="1">
              <a:defRPr/>
            </a:pPr>
            <a:r>
              <a:rPr lang="en-US" kern="1200" dirty="0"/>
              <a:t>Time savings</a:t>
            </a:r>
          </a:p>
          <a:p>
            <a:pPr lvl="1">
              <a:defRPr/>
            </a:pPr>
            <a:r>
              <a:rPr lang="en-US" kern="1200" dirty="0"/>
              <a:t>Contractor innovation</a:t>
            </a:r>
          </a:p>
          <a:p>
            <a:pPr lvl="1">
              <a:defRPr/>
            </a:pPr>
            <a:r>
              <a:rPr lang="en-US" kern="1200" dirty="0"/>
              <a:t>Administration efficiencies</a:t>
            </a:r>
            <a:endParaRPr lang="en-US" dirty="0"/>
          </a:p>
        </p:txBody>
      </p:sp>
    </p:spTree>
    <p:extLst>
      <p:ext uri="{BB962C8B-B14F-4D97-AF65-F5344CB8AC3E}">
        <p14:creationId xmlns:p14="http://schemas.microsoft.com/office/powerpoint/2010/main" val="3286806353"/>
      </p:ext>
    </p:extLst>
  </p:cSld>
  <p:clrMapOvr>
    <a:masterClrMapping/>
  </p:clrMapOvr>
</p:sld>
</file>

<file path=ppt/slides/slide2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50838"/>
            <a:ext cx="8686800" cy="1173162"/>
          </a:xfrm>
        </p:spPr>
        <p:txBody>
          <a:bodyPr/>
          <a:lstStyle/>
          <a:p>
            <a:pPr>
              <a:defRPr/>
            </a:pPr>
            <a:r>
              <a:rPr lang="en-US" dirty="0"/>
              <a:t>Incentive-Disincentive Provisions</a:t>
            </a:r>
            <a:br>
              <a:rPr lang="en-US" dirty="0"/>
            </a:br>
            <a:endParaRPr lang="en-US" dirty="0"/>
          </a:p>
        </p:txBody>
      </p:sp>
      <p:sp>
        <p:nvSpPr>
          <p:cNvPr id="3" name="Content Placeholder 2"/>
          <p:cNvSpPr>
            <a:spLocks noGrp="1"/>
          </p:cNvSpPr>
          <p:nvPr>
            <p:ph idx="1"/>
          </p:nvPr>
        </p:nvSpPr>
        <p:spPr>
          <a:xfrm>
            <a:off x="457200" y="1676400"/>
            <a:ext cx="6400800" cy="4343400"/>
          </a:xfrm>
        </p:spPr>
        <p:txBody>
          <a:bodyPr/>
          <a:lstStyle/>
          <a:p>
            <a:pPr>
              <a:defRPr/>
            </a:pPr>
            <a:r>
              <a:rPr lang="en-US" b="1" kern="1200" dirty="0"/>
              <a:t>Financial consequences</a:t>
            </a:r>
            <a:r>
              <a:rPr lang="en-US" kern="1200" dirty="0"/>
              <a:t> to contractors</a:t>
            </a:r>
          </a:p>
          <a:p>
            <a:pPr>
              <a:defRPr/>
            </a:pPr>
            <a:r>
              <a:rPr lang="en-US" kern="1200" dirty="0"/>
              <a:t>Based on actual completion of work relative to scheduled completion</a:t>
            </a:r>
            <a:endParaRPr lang="en-US" dirty="0"/>
          </a:p>
        </p:txBody>
      </p:sp>
    </p:spTree>
    <p:extLst>
      <p:ext uri="{BB962C8B-B14F-4D97-AF65-F5344CB8AC3E}">
        <p14:creationId xmlns:p14="http://schemas.microsoft.com/office/powerpoint/2010/main" val="55257715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2546" name="Rectangle 2" descr="TTC Strategies Can be Divided Into:"/>
          <p:cNvSpPr>
            <a:spLocks noGrp="1" noChangeArrowheads="1"/>
          </p:cNvSpPr>
          <p:nvPr>
            <p:ph type="title"/>
          </p:nvPr>
        </p:nvSpPr>
        <p:spPr>
          <a:xfrm>
            <a:off x="381000" y="381000"/>
            <a:ext cx="8763000" cy="609600"/>
          </a:xfrm>
        </p:spPr>
        <p:txBody>
          <a:bodyPr/>
          <a:lstStyle/>
          <a:p>
            <a:pPr eaLnBrk="1" hangingPunct="1">
              <a:defRPr/>
            </a:pPr>
            <a:r>
              <a:rPr lang="en-US" dirty="0"/>
              <a:t>TTC Strategies Can be Divided Into:</a:t>
            </a:r>
            <a:endParaRPr lang="en-US" sz="4800" dirty="0"/>
          </a:p>
        </p:txBody>
      </p:sp>
      <p:sp>
        <p:nvSpPr>
          <p:cNvPr id="29699" name="Rectangle 3" descr="Temporary traffic control (TTC)&#10;Traffic control devices&#10;Contracting &amp; innovative construction strategies"/>
          <p:cNvSpPr>
            <a:spLocks noGrp="1" noChangeArrowheads="1"/>
          </p:cNvSpPr>
          <p:nvPr>
            <p:ph type="body" idx="1"/>
          </p:nvPr>
        </p:nvSpPr>
        <p:spPr>
          <a:xfrm>
            <a:off x="609600" y="1892710"/>
            <a:ext cx="4876800" cy="4572000"/>
          </a:xfrm>
        </p:spPr>
        <p:txBody>
          <a:bodyPr/>
          <a:lstStyle/>
          <a:p>
            <a:pPr marL="514350" indent="-514350" eaLnBrk="1" hangingPunct="1">
              <a:buClrTx/>
              <a:buSzPct val="100000"/>
              <a:buFont typeface="Verdana" pitchFamily="34" charset="0"/>
              <a:buAutoNum type="alphaUcPeriod"/>
            </a:pPr>
            <a:r>
              <a:rPr lang="en-US" dirty="0"/>
              <a:t>Temporary traffic control (TTC)</a:t>
            </a:r>
          </a:p>
          <a:p>
            <a:pPr marL="514350" indent="-514350" eaLnBrk="1" hangingPunct="1">
              <a:buClrTx/>
              <a:buSzPct val="100000"/>
              <a:buFont typeface="Verdana" pitchFamily="34" charset="0"/>
              <a:buAutoNum type="alphaUcPeriod"/>
            </a:pPr>
            <a:r>
              <a:rPr lang="en-US" dirty="0"/>
              <a:t>Traffic control devices</a:t>
            </a:r>
          </a:p>
          <a:p>
            <a:pPr marL="514350" indent="-514350" eaLnBrk="1" hangingPunct="1">
              <a:buClrTx/>
              <a:buSzPct val="100000"/>
              <a:buFont typeface="Verdana" pitchFamily="34" charset="0"/>
              <a:buAutoNum type="alphaUcPeriod"/>
            </a:pPr>
            <a:r>
              <a:rPr lang="en-US" dirty="0"/>
              <a:t>Contracting &amp; innovative construction strategies</a:t>
            </a:r>
          </a:p>
        </p:txBody>
      </p:sp>
      <p:sp>
        <p:nvSpPr>
          <p:cNvPr id="29701" name="TextBox 5" descr="The number 3 for TTC Strategies"/>
          <p:cNvSpPr txBox="1">
            <a:spLocks noChangeArrowheads="1"/>
          </p:cNvSpPr>
          <p:nvPr/>
        </p:nvSpPr>
        <p:spPr bwMode="auto">
          <a:xfrm>
            <a:off x="5943600" y="1543868"/>
            <a:ext cx="1888659" cy="3770263"/>
          </a:xfrm>
          <a:prstGeom prst="rect">
            <a:avLst/>
          </a:prstGeom>
          <a:solidFill>
            <a:srgbClr val="FFFF00"/>
          </a:solidFill>
          <a:ln w="9525">
            <a:noFill/>
            <a:miter lim="800000"/>
            <a:headEnd/>
            <a:tailEnd/>
          </a:ln>
        </p:spPr>
        <p:txBody>
          <a:bodyPr wrap="none">
            <a:spAutoFit/>
          </a:bodyPr>
          <a:lstStyle/>
          <a:p>
            <a:r>
              <a:rPr lang="en-US" sz="23900" b="1" dirty="0">
                <a:latin typeface="Arial" panose="020B0604020202020204" pitchFamily="34" charset="0"/>
              </a:rPr>
              <a:t>3</a:t>
            </a:r>
          </a:p>
        </p:txBody>
      </p:sp>
    </p:spTree>
    <p:extLst>
      <p:ext uri="{BB962C8B-B14F-4D97-AF65-F5344CB8AC3E}">
        <p14:creationId xmlns:p14="http://schemas.microsoft.com/office/powerpoint/2010/main" val="1363671854"/>
      </p:ext>
    </p:extLst>
  </p:cSld>
  <p:clrMapOvr>
    <a:masterClrMapping/>
  </p:clrMapOvr>
  <p:transition/>
</p:sld>
</file>

<file path=ppt/slides/slide2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a:t>Lane Rental</a:t>
            </a:r>
          </a:p>
        </p:txBody>
      </p:sp>
      <p:sp>
        <p:nvSpPr>
          <p:cNvPr id="3" name="Content Placeholder 2"/>
          <p:cNvSpPr>
            <a:spLocks noGrp="1"/>
          </p:cNvSpPr>
          <p:nvPr>
            <p:ph idx="1"/>
          </p:nvPr>
        </p:nvSpPr>
        <p:spPr>
          <a:xfrm>
            <a:off x="609600" y="1332094"/>
            <a:ext cx="4648200" cy="4724400"/>
          </a:xfrm>
        </p:spPr>
        <p:txBody>
          <a:bodyPr/>
          <a:lstStyle/>
          <a:p>
            <a:pPr>
              <a:defRPr/>
            </a:pPr>
            <a:r>
              <a:rPr lang="en-US" kern="1200" dirty="0"/>
              <a:t>Contractor pays a pre-established fee to occupy (“rent”) a travel lane</a:t>
            </a:r>
          </a:p>
          <a:p>
            <a:pPr>
              <a:defRPr/>
            </a:pPr>
            <a:r>
              <a:rPr lang="en-US" kern="1200" dirty="0"/>
              <a:t>Fees based on:</a:t>
            </a:r>
          </a:p>
          <a:p>
            <a:pPr lvl="1">
              <a:defRPr/>
            </a:pPr>
            <a:r>
              <a:rPr lang="en-US" kern="1200" dirty="0"/>
              <a:t>Rental rates</a:t>
            </a:r>
          </a:p>
          <a:p>
            <a:pPr lvl="1">
              <a:defRPr/>
            </a:pPr>
            <a:r>
              <a:rPr lang="en-US" kern="1200" dirty="0"/>
              <a:t>Actual times that the contractor occupies lanes</a:t>
            </a:r>
          </a:p>
          <a:p>
            <a:pPr>
              <a:defRPr/>
            </a:pPr>
            <a:endParaRPr lang="en-US" dirty="0"/>
          </a:p>
        </p:txBody>
      </p:sp>
      <p:pic>
        <p:nvPicPr>
          <p:cNvPr id="4" name="Picture 3" descr="Lane closure and truck with arrow flashing right and traffic nearby on Interstate 95">
            <a:extLst>
              <a:ext uri="{FF2B5EF4-FFF2-40B4-BE49-F238E27FC236}">
                <a16:creationId xmlns:a16="http://schemas.microsoft.com/office/drawing/2014/main" id="{A9D61EA3-D8E6-4799-9501-EA9E1E78C4F0}"/>
              </a:ext>
              <a:ext uri="{C183D7F6-B498-43B3-948B-1728B52AA6E4}">
                <adec:decorative xmlns:adec="http://schemas.microsoft.com/office/drawing/2017/decorative" val="0"/>
              </a:ext>
            </a:extLst>
          </p:cNvPr>
          <p:cNvPicPr>
            <a:picLocks noChangeAspect="1"/>
          </p:cNvPicPr>
          <p:nvPr/>
        </p:nvPicPr>
        <p:blipFill>
          <a:blip r:embed="rId3"/>
          <a:stretch>
            <a:fillRect/>
          </a:stretch>
        </p:blipFill>
        <p:spPr>
          <a:xfrm>
            <a:off x="5486400" y="1524000"/>
            <a:ext cx="3170416" cy="3733800"/>
          </a:xfrm>
          <a:prstGeom prst="rect">
            <a:avLst/>
          </a:prstGeom>
        </p:spPr>
      </p:pic>
      <p:sp>
        <p:nvSpPr>
          <p:cNvPr id="7" name="Google Shape;74;p1">
            <a:extLst>
              <a:ext uri="{FF2B5EF4-FFF2-40B4-BE49-F238E27FC236}">
                <a16:creationId xmlns:a16="http://schemas.microsoft.com/office/drawing/2014/main" id="{6ED50763-A700-EBDD-FE54-D158CDFCAD86}"/>
              </a:ext>
            </a:extLst>
          </p:cNvPr>
          <p:cNvSpPr/>
          <p:nvPr/>
        </p:nvSpPr>
        <p:spPr>
          <a:xfrm>
            <a:off x="7620000" y="5295900"/>
            <a:ext cx="1625009" cy="23079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dirty="0">
                <a:latin typeface="Arial" panose="020B0604020202020204" pitchFamily="34" charset="0"/>
                <a:ea typeface="Open Sans"/>
                <a:cs typeface="Arial" panose="020B0604020202020204" pitchFamily="34" charset="0"/>
                <a:sym typeface="Open Sans"/>
              </a:rPr>
              <a:t>Image: ATSSA</a:t>
            </a:r>
            <a:endParaRPr sz="900" dirty="0">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757450584"/>
      </p:ext>
    </p:extLst>
  </p:cSld>
  <p:clrMapOvr>
    <a:masterClrMapping/>
  </p:clrMapOvr>
</p:sld>
</file>

<file path=ppt/slides/slide2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a:t>Flexible Notice to Proceed</a:t>
            </a:r>
          </a:p>
        </p:txBody>
      </p:sp>
      <p:sp>
        <p:nvSpPr>
          <p:cNvPr id="3" name="Content Placeholder 2"/>
          <p:cNvSpPr>
            <a:spLocks noGrp="1"/>
          </p:cNvSpPr>
          <p:nvPr>
            <p:ph idx="1"/>
          </p:nvPr>
        </p:nvSpPr>
        <p:spPr>
          <a:xfrm>
            <a:off x="304800" y="1600200"/>
            <a:ext cx="7696200" cy="4343400"/>
          </a:xfrm>
        </p:spPr>
        <p:txBody>
          <a:bodyPr/>
          <a:lstStyle/>
          <a:p>
            <a:pPr>
              <a:defRPr/>
            </a:pPr>
            <a:r>
              <a:rPr lang="en-US" kern="1200" dirty="0"/>
              <a:t>Contractor has the option of selecting when construction can begin</a:t>
            </a:r>
          </a:p>
          <a:p>
            <a:pPr>
              <a:defRPr/>
            </a:pPr>
            <a:r>
              <a:rPr lang="en-US" kern="1200" dirty="0"/>
              <a:t>Scheduling problems that may delay contract completion are avoided</a:t>
            </a:r>
          </a:p>
          <a:p>
            <a:pPr>
              <a:defRPr/>
            </a:pPr>
            <a:r>
              <a:rPr lang="en-US" kern="1200" dirty="0"/>
              <a:t>Public exposure to adverse construction conditions is reduced</a:t>
            </a:r>
            <a:endParaRPr lang="en-US" dirty="0"/>
          </a:p>
        </p:txBody>
      </p:sp>
    </p:spTree>
    <p:extLst>
      <p:ext uri="{BB962C8B-B14F-4D97-AF65-F5344CB8AC3E}">
        <p14:creationId xmlns:p14="http://schemas.microsoft.com/office/powerpoint/2010/main" val="4122505575"/>
      </p:ext>
    </p:extLst>
  </p:cSld>
  <p:clrMapOvr>
    <a:masterClrMapping/>
  </p:clrMapOvr>
</p:sld>
</file>

<file path=ppt/slides/slide2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190500"/>
            <a:ext cx="8610600" cy="1295400"/>
          </a:xfrm>
        </p:spPr>
        <p:txBody>
          <a:bodyPr/>
          <a:lstStyle/>
          <a:p>
            <a:pPr>
              <a:defRPr/>
            </a:pPr>
            <a:r>
              <a:rPr lang="en-US" dirty="0"/>
              <a:t>C3. Evaluation of </a:t>
            </a:r>
            <a:r>
              <a:rPr lang="en-US" dirty="0" err="1"/>
              <a:t>TTC</a:t>
            </a:r>
            <a:r>
              <a:rPr lang="en-US" dirty="0"/>
              <a:t> Designs Proposed by Contractors</a:t>
            </a:r>
          </a:p>
        </p:txBody>
      </p:sp>
      <p:sp>
        <p:nvSpPr>
          <p:cNvPr id="3" name="Content Placeholder 2"/>
          <p:cNvSpPr>
            <a:spLocks noGrp="1"/>
          </p:cNvSpPr>
          <p:nvPr>
            <p:ph idx="1"/>
          </p:nvPr>
        </p:nvSpPr>
        <p:spPr>
          <a:xfrm>
            <a:off x="304800" y="1676400"/>
            <a:ext cx="6629400" cy="4343400"/>
          </a:xfrm>
        </p:spPr>
        <p:txBody>
          <a:bodyPr/>
          <a:lstStyle/>
          <a:p>
            <a:pPr>
              <a:defRPr/>
            </a:pPr>
            <a:r>
              <a:rPr lang="en-US" kern="1200" dirty="0"/>
              <a:t>There should be a basis for the review and approval</a:t>
            </a:r>
          </a:p>
          <a:p>
            <a:pPr>
              <a:defRPr/>
            </a:pPr>
            <a:r>
              <a:rPr lang="en-US" kern="1200" dirty="0"/>
              <a:t>Certification programs for designers are available and recommended</a:t>
            </a:r>
            <a:endParaRPr lang="en-US" dirty="0"/>
          </a:p>
        </p:txBody>
      </p:sp>
    </p:spTree>
    <p:extLst>
      <p:ext uri="{BB962C8B-B14F-4D97-AF65-F5344CB8AC3E}">
        <p14:creationId xmlns:p14="http://schemas.microsoft.com/office/powerpoint/2010/main" val="3062636386"/>
      </p:ext>
    </p:extLst>
  </p:cSld>
  <p:clrMapOvr>
    <a:masterClrMapping/>
  </p:clrMapOvr>
</p:sld>
</file>

<file path=ppt/slides/slide2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6274" name="Rectangle 2"/>
          <p:cNvSpPr>
            <a:spLocks noGrp="1" noChangeArrowheads="1"/>
          </p:cNvSpPr>
          <p:nvPr>
            <p:ph type="title"/>
          </p:nvPr>
        </p:nvSpPr>
        <p:spPr>
          <a:xfrm>
            <a:off x="381000" y="99218"/>
            <a:ext cx="8763000" cy="1325563"/>
          </a:xfrm>
        </p:spPr>
        <p:txBody>
          <a:bodyPr/>
          <a:lstStyle/>
          <a:p>
            <a:pPr eaLnBrk="1" hangingPunct="1">
              <a:defRPr/>
            </a:pPr>
            <a:r>
              <a:rPr lang="en-US" dirty="0"/>
              <a:t>Knowledge Check</a:t>
            </a:r>
          </a:p>
        </p:txBody>
      </p:sp>
      <p:sp>
        <p:nvSpPr>
          <p:cNvPr id="195587" name="Rectangle 3"/>
          <p:cNvSpPr>
            <a:spLocks noGrp="1" noChangeArrowheads="1"/>
          </p:cNvSpPr>
          <p:nvPr>
            <p:ph type="body" idx="1"/>
          </p:nvPr>
        </p:nvSpPr>
        <p:spPr>
          <a:xfrm>
            <a:off x="381000" y="1752600"/>
            <a:ext cx="8763000" cy="4343400"/>
          </a:xfrm>
        </p:spPr>
        <p:txBody>
          <a:bodyPr/>
          <a:lstStyle/>
          <a:p>
            <a:pPr eaLnBrk="1" hangingPunct="1"/>
            <a:r>
              <a:rPr lang="en-US" dirty="0"/>
              <a:t>Which lights are used for delineation?</a:t>
            </a:r>
          </a:p>
          <a:p>
            <a:pPr eaLnBrk="1" hangingPunct="1"/>
            <a:r>
              <a:rPr lang="en-US" dirty="0"/>
              <a:t>Name two advantages of nighttime work zones?</a:t>
            </a:r>
          </a:p>
          <a:p>
            <a:pPr eaLnBrk="1" hangingPunct="1"/>
            <a:r>
              <a:rPr lang="en-US" dirty="0"/>
              <a:t>Name three positive protection devices</a:t>
            </a:r>
          </a:p>
          <a:p>
            <a:pPr eaLnBrk="1" hangingPunct="1"/>
            <a:r>
              <a:rPr lang="en-US" dirty="0"/>
              <a:t>Name 2 alternative contracting strategies?</a:t>
            </a:r>
          </a:p>
          <a:p>
            <a:pPr eaLnBrk="1" hangingPunct="1"/>
            <a:r>
              <a:rPr lang="en-US" dirty="0"/>
              <a:t>What is lane rental?</a:t>
            </a:r>
          </a:p>
          <a:p>
            <a:pPr eaLnBrk="1" hangingPunct="1"/>
            <a:r>
              <a:rPr lang="en-US" dirty="0"/>
              <a:t>Name two advantages of full closures</a:t>
            </a:r>
          </a:p>
        </p:txBody>
      </p:sp>
    </p:spTree>
    <p:extLst>
      <p:ext uri="{BB962C8B-B14F-4D97-AF65-F5344CB8AC3E}">
        <p14:creationId xmlns:p14="http://schemas.microsoft.com/office/powerpoint/2010/main" val="2264706212"/>
      </p:ext>
    </p:extLst>
  </p:cSld>
  <p:clrMapOvr>
    <a:masterClrMapping/>
  </p:clrMapOvr>
</p:sld>
</file>

<file path=ppt/slides/slide2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Title 1"/>
          <p:cNvSpPr>
            <a:spLocks noGrp="1"/>
          </p:cNvSpPr>
          <p:nvPr>
            <p:ph type="title"/>
          </p:nvPr>
        </p:nvSpPr>
        <p:spPr>
          <a:xfrm>
            <a:off x="457200" y="0"/>
            <a:ext cx="8229600" cy="1417638"/>
          </a:xfrm>
        </p:spPr>
        <p:txBody>
          <a:bodyPr/>
          <a:lstStyle/>
          <a:p>
            <a:r>
              <a:rPr lang="en-US" dirty="0"/>
              <a:t>Questions</a:t>
            </a:r>
          </a:p>
        </p:txBody>
      </p:sp>
    </p:spTree>
    <p:extLst>
      <p:ext uri="{BB962C8B-B14F-4D97-AF65-F5344CB8AC3E}">
        <p14:creationId xmlns:p14="http://schemas.microsoft.com/office/powerpoint/2010/main" val="427753499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0722" name="Rectangle 2"/>
          <p:cNvSpPr>
            <a:spLocks noGrp="1" noChangeArrowheads="1"/>
          </p:cNvSpPr>
          <p:nvPr>
            <p:ph type="body" idx="1"/>
          </p:nvPr>
        </p:nvSpPr>
        <p:spPr>
          <a:xfrm>
            <a:off x="609600" y="1600200"/>
            <a:ext cx="3962400" cy="5029200"/>
          </a:xfrm>
        </p:spPr>
        <p:txBody>
          <a:bodyPr/>
          <a:lstStyle/>
          <a:p>
            <a:pPr marL="398463" indent="-398463">
              <a:buClrTx/>
              <a:buSzTx/>
              <a:buFont typeface="Verdana" pitchFamily="34" charset="0"/>
              <a:buAutoNum type="arabicPeriod"/>
            </a:pPr>
            <a:r>
              <a:rPr lang="en-US" dirty="0"/>
              <a:t>Lane constriction</a:t>
            </a:r>
          </a:p>
          <a:p>
            <a:pPr marL="398463" indent="-398463">
              <a:buClrTx/>
              <a:buSzTx/>
              <a:buFont typeface="Verdana" pitchFamily="34" charset="0"/>
              <a:buAutoNum type="arabicPeriod"/>
            </a:pPr>
            <a:r>
              <a:rPr lang="en-US" dirty="0"/>
              <a:t>Lane closure</a:t>
            </a:r>
          </a:p>
          <a:p>
            <a:pPr marL="398463" indent="-398463">
              <a:buClrTx/>
              <a:buSzTx/>
              <a:buFont typeface="Verdana" pitchFamily="34" charset="0"/>
              <a:buAutoNum type="arabicPeriod"/>
            </a:pPr>
            <a:r>
              <a:rPr lang="en-US" dirty="0"/>
              <a:t>Shared right-of-way</a:t>
            </a:r>
          </a:p>
          <a:p>
            <a:pPr marL="398463" indent="-398463">
              <a:buClrTx/>
              <a:buSzTx/>
              <a:buFont typeface="Verdana" pitchFamily="34" charset="0"/>
              <a:buAutoNum type="arabicPeriod"/>
            </a:pPr>
            <a:r>
              <a:rPr lang="en-US" dirty="0"/>
              <a:t>Temporary bypass</a:t>
            </a:r>
          </a:p>
          <a:p>
            <a:pPr marL="398463" indent="-398463">
              <a:buClrTx/>
              <a:buSzTx/>
              <a:buFont typeface="Verdana" pitchFamily="34" charset="0"/>
              <a:buAutoNum type="arabicPeriod"/>
            </a:pPr>
            <a:r>
              <a:rPr lang="en-US" dirty="0"/>
              <a:t>Intermittent closure</a:t>
            </a:r>
          </a:p>
          <a:p>
            <a:pPr marL="398463" indent="-398463">
              <a:buClrTx/>
              <a:buSzTx/>
              <a:buFont typeface="Verdana" pitchFamily="34" charset="0"/>
              <a:buAutoNum type="arabicPeriod"/>
            </a:pPr>
            <a:r>
              <a:rPr lang="en-US" dirty="0"/>
              <a:t>Crossover</a:t>
            </a:r>
          </a:p>
        </p:txBody>
      </p:sp>
      <p:sp>
        <p:nvSpPr>
          <p:cNvPr id="330756" name="Rectangle 4"/>
          <p:cNvSpPr>
            <a:spLocks noGrp="1" noChangeArrowheads="1"/>
          </p:cNvSpPr>
          <p:nvPr>
            <p:ph type="title"/>
          </p:nvPr>
        </p:nvSpPr>
        <p:spPr>
          <a:xfrm>
            <a:off x="427036" y="0"/>
            <a:ext cx="8640763" cy="1295400"/>
          </a:xfrm>
        </p:spPr>
        <p:txBody>
          <a:bodyPr/>
          <a:lstStyle/>
          <a:p>
            <a:pPr eaLnBrk="1" hangingPunct="1">
              <a:defRPr/>
            </a:pPr>
            <a:r>
              <a:rPr lang="en-US" dirty="0"/>
              <a:t>A. TTC Strategies</a:t>
            </a:r>
          </a:p>
        </p:txBody>
      </p:sp>
      <p:sp>
        <p:nvSpPr>
          <p:cNvPr id="5" name="Rectangle 2"/>
          <p:cNvSpPr txBox="1">
            <a:spLocks noChangeArrowheads="1"/>
          </p:cNvSpPr>
          <p:nvPr/>
        </p:nvSpPr>
        <p:spPr bwMode="auto">
          <a:xfrm>
            <a:off x="4800600" y="1600200"/>
            <a:ext cx="4191000" cy="5029200"/>
          </a:xfrm>
          <a:prstGeom prst="rect">
            <a:avLst/>
          </a:prstGeom>
          <a:noFill/>
          <a:ln w="9525">
            <a:noFill/>
            <a:miter lim="800000"/>
            <a:headEnd/>
            <a:tailEnd/>
          </a:ln>
        </p:spPr>
        <p:txBody>
          <a:bodyPr/>
          <a:lstStyle/>
          <a:p>
            <a:pPr marL="609600" indent="-609600" eaLnBrk="0" hangingPunct="0">
              <a:spcBef>
                <a:spcPct val="20000"/>
              </a:spcBef>
              <a:buFont typeface="+mj-lt"/>
              <a:buAutoNum type="arabicPeriod" startAt="7"/>
              <a:defRPr/>
            </a:pPr>
            <a:r>
              <a:rPr lang="en-US" sz="2800" kern="0" dirty="0">
                <a:latin typeface="Arial" panose="020B0604020202020204" pitchFamily="34" charset="0"/>
              </a:rPr>
              <a:t>Shoulder use</a:t>
            </a:r>
          </a:p>
          <a:p>
            <a:pPr marL="609600" indent="-609600" eaLnBrk="0" hangingPunct="0">
              <a:spcBef>
                <a:spcPct val="20000"/>
              </a:spcBef>
              <a:buFont typeface="+mj-lt"/>
              <a:buAutoNum type="arabicPeriod" startAt="7"/>
              <a:defRPr/>
            </a:pPr>
            <a:r>
              <a:rPr lang="en-US" sz="2800" kern="0" dirty="0">
                <a:latin typeface="Arial" panose="020B0604020202020204" pitchFamily="34" charset="0"/>
              </a:rPr>
              <a:t>Median use</a:t>
            </a:r>
          </a:p>
          <a:p>
            <a:pPr marL="609600" indent="-609600" eaLnBrk="0" hangingPunct="0">
              <a:spcBef>
                <a:spcPct val="20000"/>
              </a:spcBef>
              <a:buFont typeface="+mj-lt"/>
              <a:buAutoNum type="arabicPeriod" startAt="7"/>
              <a:defRPr/>
            </a:pPr>
            <a:r>
              <a:rPr lang="en-US" sz="2800" kern="0" dirty="0">
                <a:latin typeface="Arial" panose="020B0604020202020204" pitchFamily="34" charset="0"/>
              </a:rPr>
              <a:t>Detour</a:t>
            </a:r>
          </a:p>
          <a:p>
            <a:pPr marL="609600" indent="-609600" eaLnBrk="0" hangingPunct="0">
              <a:spcBef>
                <a:spcPct val="20000"/>
              </a:spcBef>
              <a:buFont typeface="+mj-lt"/>
              <a:buAutoNum type="arabicPeriod" startAt="7"/>
              <a:defRPr/>
            </a:pPr>
            <a:r>
              <a:rPr lang="en-US" sz="2800" kern="0" dirty="0">
                <a:latin typeface="Arial" panose="020B0604020202020204" pitchFamily="34" charset="0"/>
              </a:rPr>
              <a:t>Lane separation</a:t>
            </a:r>
          </a:p>
          <a:p>
            <a:pPr marL="609600" indent="-609600" eaLnBrk="0" hangingPunct="0">
              <a:spcBef>
                <a:spcPct val="20000"/>
              </a:spcBef>
              <a:buFont typeface="+mj-lt"/>
              <a:buAutoNum type="arabicPeriod" startAt="7"/>
              <a:defRPr/>
            </a:pPr>
            <a:r>
              <a:rPr lang="en-US" sz="2800" kern="0" dirty="0">
                <a:latin typeface="Arial" panose="020B0604020202020204" pitchFamily="34" charset="0"/>
              </a:rPr>
              <a:t>Full road closure</a:t>
            </a:r>
          </a:p>
          <a:p>
            <a:pPr marL="609600" indent="-609600" eaLnBrk="0" hangingPunct="0">
              <a:spcBef>
                <a:spcPct val="20000"/>
              </a:spcBef>
              <a:buFont typeface="+mj-lt"/>
              <a:buAutoNum type="arabicPeriod" startAt="7"/>
              <a:defRPr/>
            </a:pPr>
            <a:r>
              <a:rPr lang="en-US" sz="2800" kern="0" dirty="0">
                <a:latin typeface="Arial" panose="020B0604020202020204" pitchFamily="34" charset="0"/>
              </a:rPr>
              <a:t>Night work</a:t>
            </a:r>
          </a:p>
        </p:txBody>
      </p:sp>
      <p:sp>
        <p:nvSpPr>
          <p:cNvPr id="11" name="Rectangle 10">
            <a:extLst>
              <a:ext uri="{C183D7F6-B498-43B3-948B-1728B52AA6E4}">
                <adec:decorative xmlns:adec="http://schemas.microsoft.com/office/drawing/2017/decorative" val="1"/>
              </a:ext>
            </a:extLst>
          </p:cNvPr>
          <p:cNvSpPr/>
          <p:nvPr/>
        </p:nvSpPr>
        <p:spPr>
          <a:xfrm flipH="1">
            <a:off x="4648200" y="1524000"/>
            <a:ext cx="45719" cy="33528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latin typeface="Arial" panose="020B0604020202020204" pitchFamily="34" charset="0"/>
            </a:endParaRPr>
          </a:p>
        </p:txBody>
      </p:sp>
    </p:spTree>
    <p:extLst>
      <p:ext uri="{BB962C8B-B14F-4D97-AF65-F5344CB8AC3E}">
        <p14:creationId xmlns:p14="http://schemas.microsoft.com/office/powerpoint/2010/main" val="3490977330"/>
      </p:ext>
    </p:extLst>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2"/>
          <p:cNvSpPr>
            <a:spLocks noGrp="1" noChangeArrowheads="1"/>
          </p:cNvSpPr>
          <p:nvPr>
            <p:ph type="title"/>
          </p:nvPr>
        </p:nvSpPr>
        <p:spPr>
          <a:xfrm>
            <a:off x="533400" y="0"/>
            <a:ext cx="8610600" cy="1295400"/>
          </a:xfrm>
        </p:spPr>
        <p:txBody>
          <a:bodyPr/>
          <a:lstStyle/>
          <a:p>
            <a:pPr>
              <a:defRPr/>
            </a:pPr>
            <a:r>
              <a:rPr lang="en-US" dirty="0"/>
              <a:t>A1. Lane Constriction</a:t>
            </a:r>
          </a:p>
        </p:txBody>
      </p:sp>
      <p:pic>
        <p:nvPicPr>
          <p:cNvPr id="31747" name="Picture 3" descr="Diagram showing a four lane divided highway with the work space near the median on one side and traffic control reducing the width of two lanes in one direction only"/>
          <p:cNvPicPr>
            <a:picLocks noChangeAspect="1" noChangeArrowheads="1"/>
          </p:cNvPicPr>
          <p:nvPr/>
        </p:nvPicPr>
        <p:blipFill>
          <a:blip r:embed="rId3" cstate="print"/>
          <a:srcRect b="1277"/>
          <a:stretch>
            <a:fillRect/>
          </a:stretch>
        </p:blipFill>
        <p:spPr bwMode="auto">
          <a:xfrm>
            <a:off x="19665" y="2226929"/>
            <a:ext cx="8915400" cy="2586038"/>
          </a:xfrm>
          <a:prstGeom prst="rect">
            <a:avLst/>
          </a:prstGeom>
          <a:noFill/>
          <a:ln w="9525">
            <a:noFill/>
            <a:miter lim="800000"/>
            <a:headEnd/>
            <a:tailEnd/>
          </a:ln>
        </p:spPr>
      </p:pic>
      <p:sp>
        <p:nvSpPr>
          <p:cNvPr id="4" name="Rectangle 2"/>
          <p:cNvSpPr txBox="1">
            <a:spLocks noChangeArrowheads="1"/>
          </p:cNvSpPr>
          <p:nvPr/>
        </p:nvSpPr>
        <p:spPr bwMode="auto">
          <a:xfrm>
            <a:off x="381000" y="1310148"/>
            <a:ext cx="8001000" cy="4419600"/>
          </a:xfrm>
          <a:prstGeom prst="rect">
            <a:avLst/>
          </a:prstGeom>
          <a:noFill/>
          <a:ln w="9525">
            <a:noFill/>
            <a:miter lim="800000"/>
            <a:headEnd/>
            <a:tailEnd/>
          </a:ln>
        </p:spPr>
        <p:txBody>
          <a:bodyPr/>
          <a:lstStyle/>
          <a:p>
            <a:pPr marL="236538" indent="-236538">
              <a:spcBef>
                <a:spcPct val="20000"/>
              </a:spcBef>
              <a:buSzPct val="90000"/>
              <a:buFont typeface="Arial" panose="020B0604020202020204" pitchFamily="34" charset="0"/>
              <a:buChar char="•"/>
              <a:defRPr/>
            </a:pPr>
            <a:r>
              <a:rPr lang="en-US" sz="2800" kern="0" dirty="0">
                <a:latin typeface="Arial" panose="020B0604020202020204" pitchFamily="34" charset="0"/>
              </a:rPr>
              <a:t>Reducing the width of one or more lanes</a:t>
            </a:r>
          </a:p>
          <a:p>
            <a:pPr marL="342900" indent="-342900">
              <a:spcBef>
                <a:spcPct val="20000"/>
              </a:spcBef>
              <a:buSzPct val="90000"/>
              <a:buFontTx/>
              <a:buBlip>
                <a:blip r:embed="rId4"/>
              </a:buBlip>
              <a:defRPr/>
            </a:pPr>
            <a:endParaRPr lang="en-US" sz="3200" kern="0" dirty="0">
              <a:latin typeface="Arial" panose="020B0604020202020204" pitchFamily="34" charset="0"/>
            </a:endParaRPr>
          </a:p>
          <a:p>
            <a:pPr marL="742950" lvl="1" indent="-285750">
              <a:spcBef>
                <a:spcPct val="20000"/>
              </a:spcBef>
              <a:buSzPct val="90000"/>
              <a:buFontTx/>
              <a:buBlip>
                <a:blip r:embed="rId4"/>
              </a:buBlip>
              <a:defRPr/>
            </a:pPr>
            <a:endParaRPr lang="en-US" sz="3200" kern="0" dirty="0">
              <a:latin typeface="Arial" panose="020B0604020202020204" pitchFamily="34" charset="0"/>
            </a:endParaRPr>
          </a:p>
        </p:txBody>
      </p:sp>
      <p:sp>
        <p:nvSpPr>
          <p:cNvPr id="2" name="Google Shape;74;p1">
            <a:extLst>
              <a:ext uri="{FF2B5EF4-FFF2-40B4-BE49-F238E27FC236}">
                <a16:creationId xmlns:a16="http://schemas.microsoft.com/office/drawing/2014/main" id="{66C92E26-5D3B-5140-4FC8-3DDCC549EBD7}"/>
              </a:ext>
            </a:extLst>
          </p:cNvPr>
          <p:cNvSpPr/>
          <p:nvPr/>
        </p:nvSpPr>
        <p:spPr>
          <a:xfrm>
            <a:off x="7563465" y="4827715"/>
            <a:ext cx="1371600" cy="23079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dirty="0">
                <a:solidFill>
                  <a:srgbClr val="000000"/>
                </a:solidFill>
                <a:latin typeface="Arial" panose="020B0604020202020204" pitchFamily="34" charset="0"/>
                <a:ea typeface="Open Sans"/>
                <a:cs typeface="Arial" panose="020B0604020202020204" pitchFamily="34" charset="0"/>
                <a:sym typeface="Open Sans"/>
              </a:rPr>
              <a:t>Image: ATSSA</a:t>
            </a:r>
            <a:endParaRPr sz="9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71194523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p:cNvGraphicFramePr>
            <a:graphicFrameLocks noGrp="1"/>
          </p:cNvGraphicFramePr>
          <p:nvPr>
            <p:extLst>
              <p:ext uri="{D42A27DB-BD31-4B8C-83A1-F6EECF244321}">
                <p14:modId xmlns:p14="http://schemas.microsoft.com/office/powerpoint/2010/main" val="51085620"/>
              </p:ext>
            </p:extLst>
          </p:nvPr>
        </p:nvGraphicFramePr>
        <p:xfrm>
          <a:off x="685800" y="1447800"/>
          <a:ext cx="8001000" cy="3968060"/>
        </p:xfrm>
        <a:graphic>
          <a:graphicData uri="http://schemas.openxmlformats.org/drawingml/2006/table">
            <a:tbl>
              <a:tblPr firstRow="1" bandRow="1">
                <a:tableStyleId>{5C22544A-7EE6-4342-B048-85BDC9FD1C3A}</a:tableStyleId>
              </a:tblPr>
              <a:tblGrid>
                <a:gridCol w="4000500">
                  <a:extLst>
                    <a:ext uri="{9D8B030D-6E8A-4147-A177-3AD203B41FA5}">
                      <a16:colId xmlns:a16="http://schemas.microsoft.com/office/drawing/2014/main" val="20000"/>
                    </a:ext>
                  </a:extLst>
                </a:gridCol>
                <a:gridCol w="4000500">
                  <a:extLst>
                    <a:ext uri="{9D8B030D-6E8A-4147-A177-3AD203B41FA5}">
                      <a16:colId xmlns:a16="http://schemas.microsoft.com/office/drawing/2014/main" val="20001"/>
                    </a:ext>
                  </a:extLst>
                </a:gridCol>
              </a:tblGrid>
              <a:tr h="457200">
                <a:tc>
                  <a:txBody>
                    <a:bodyPr/>
                    <a:lstStyle/>
                    <a:p>
                      <a:pPr algn="ctr"/>
                      <a:r>
                        <a:rPr lang="en-US" sz="2800" dirty="0">
                          <a:solidFill>
                            <a:srgbClr val="C00000"/>
                          </a:solidFill>
                          <a:latin typeface="Arial" panose="020B0604020202020204" pitchFamily="34" charset="0"/>
                        </a:rPr>
                        <a:t>Advantages</a:t>
                      </a:r>
                    </a:p>
                  </a:txBody>
                  <a:tcP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800" dirty="0">
                          <a:solidFill>
                            <a:srgbClr val="C00000"/>
                          </a:solidFill>
                          <a:latin typeface="Arial" panose="020B0604020202020204" pitchFamily="34" charset="0"/>
                        </a:rPr>
                        <a:t>Disadvantages</a:t>
                      </a:r>
                    </a:p>
                  </a:txBody>
                  <a:tcP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r h="3449900">
                <a:tc>
                  <a:txBody>
                    <a:bodyPr/>
                    <a:lstStyle/>
                    <a:p>
                      <a:pPr marL="157163" indent="-157163">
                        <a:buFont typeface="Arial" pitchFamily="34" charset="0"/>
                        <a:buChar char="•"/>
                      </a:pPr>
                      <a:r>
                        <a:rPr lang="en-US" sz="2800" dirty="0">
                          <a:solidFill>
                            <a:schemeClr val="tx1"/>
                          </a:solidFill>
                          <a:latin typeface="Arial" panose="020B0604020202020204" pitchFamily="34" charset="0"/>
                        </a:rPr>
                        <a:t>Number of lanes and alignment</a:t>
                      </a:r>
                      <a:r>
                        <a:rPr lang="en-US" sz="2800" baseline="0" dirty="0">
                          <a:solidFill>
                            <a:schemeClr val="tx1"/>
                          </a:solidFill>
                          <a:latin typeface="Arial" panose="020B0604020202020204" pitchFamily="34" charset="0"/>
                        </a:rPr>
                        <a:t> are retained</a:t>
                      </a:r>
                    </a:p>
                    <a:p>
                      <a:pPr marL="157163" indent="-157163">
                        <a:buFont typeface="Arial" pitchFamily="34" charset="0"/>
                        <a:buChar char="•"/>
                      </a:pPr>
                      <a:r>
                        <a:rPr lang="en-US" sz="2800" baseline="0" dirty="0">
                          <a:solidFill>
                            <a:schemeClr val="tx1"/>
                          </a:solidFill>
                          <a:latin typeface="Arial" panose="020B0604020202020204" pitchFamily="34" charset="0"/>
                        </a:rPr>
                        <a:t>Minimal disruption to traffic</a:t>
                      </a:r>
                      <a:endParaRPr lang="en-US" sz="2800" dirty="0">
                        <a:solidFill>
                          <a:schemeClr val="tx1"/>
                        </a:solidFill>
                        <a:latin typeface="Arial" panose="020B0604020202020204" pitchFamily="34" charset="0"/>
                      </a:endParaRPr>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chemeClr val="bg1"/>
                    </a:solidFill>
                  </a:tcPr>
                </a:tc>
                <a:tc>
                  <a:txBody>
                    <a:bodyPr/>
                    <a:lstStyle/>
                    <a:p>
                      <a:pPr marL="346075" indent="-346075">
                        <a:buFont typeface="Arial" pitchFamily="34" charset="0"/>
                        <a:buChar char="•"/>
                      </a:pPr>
                      <a:r>
                        <a:rPr lang="en-US" sz="2800" dirty="0">
                          <a:solidFill>
                            <a:schemeClr val="tx1"/>
                          </a:solidFill>
                          <a:latin typeface="Arial" panose="020B0604020202020204" pitchFamily="34" charset="0"/>
                        </a:rPr>
                        <a:t>May be problematic for large vehicles</a:t>
                      </a:r>
                    </a:p>
                    <a:p>
                      <a:pPr marL="346075" indent="-346075">
                        <a:buFont typeface="Arial" pitchFamily="34" charset="0"/>
                        <a:buChar char="•"/>
                      </a:pPr>
                      <a:r>
                        <a:rPr lang="en-US" sz="2800" dirty="0">
                          <a:solidFill>
                            <a:schemeClr val="tx1"/>
                          </a:solidFill>
                          <a:latin typeface="Arial" panose="020B0604020202020204" pitchFamily="34" charset="0"/>
                        </a:rPr>
                        <a:t>Little/no room for bicycles</a:t>
                      </a:r>
                    </a:p>
                    <a:p>
                      <a:pPr marL="346075" indent="-346075">
                        <a:buFont typeface="Arial" pitchFamily="34" charset="0"/>
                        <a:buChar char="•"/>
                      </a:pPr>
                      <a:r>
                        <a:rPr lang="en-US" sz="2800" dirty="0">
                          <a:solidFill>
                            <a:schemeClr val="tx1"/>
                          </a:solidFill>
                          <a:latin typeface="Arial" panose="020B0604020202020204" pitchFamily="34" charset="0"/>
                        </a:rPr>
                        <a:t>May reduce speeds</a:t>
                      </a:r>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solidFill>
                      <a:schemeClr val="bg1"/>
                    </a:solidFill>
                  </a:tcPr>
                </a:tc>
                <a:extLst>
                  <a:ext uri="{0D108BD9-81ED-4DB2-BD59-A6C34878D82A}">
                    <a16:rowId xmlns:a16="http://schemas.microsoft.com/office/drawing/2014/main" val="10001"/>
                  </a:ext>
                </a:extLst>
              </a:tr>
            </a:tbl>
          </a:graphicData>
        </a:graphic>
      </p:graphicFrame>
      <p:sp>
        <p:nvSpPr>
          <p:cNvPr id="6" name="Rectangle 2"/>
          <p:cNvSpPr>
            <a:spLocks noGrp="1" noChangeArrowheads="1"/>
          </p:cNvSpPr>
          <p:nvPr>
            <p:ph type="title"/>
          </p:nvPr>
        </p:nvSpPr>
        <p:spPr/>
        <p:txBody>
          <a:bodyPr/>
          <a:lstStyle/>
          <a:p>
            <a:pPr>
              <a:defRPr/>
            </a:pPr>
            <a:r>
              <a:rPr lang="en-US" dirty="0"/>
              <a:t>A1. Lane Constriction</a:t>
            </a:r>
          </a:p>
        </p:txBody>
      </p:sp>
      <p:pic>
        <p:nvPicPr>
          <p:cNvPr id="2" name="Picture 1" descr="Narrow Lane Traffic Sign">
            <a:extLst>
              <a:ext uri="{FF2B5EF4-FFF2-40B4-BE49-F238E27FC236}">
                <a16:creationId xmlns:a16="http://schemas.microsoft.com/office/drawing/2014/main" id="{9B1CBBD8-919E-461A-B971-6C843F1AAC64}"/>
              </a:ext>
            </a:extLst>
          </p:cNvPr>
          <p:cNvPicPr>
            <a:picLocks noChangeAspect="1"/>
          </p:cNvPicPr>
          <p:nvPr/>
        </p:nvPicPr>
        <p:blipFill>
          <a:blip r:embed="rId3"/>
          <a:stretch>
            <a:fillRect/>
          </a:stretch>
        </p:blipFill>
        <p:spPr>
          <a:xfrm>
            <a:off x="2057400" y="3581400"/>
            <a:ext cx="2286000" cy="2286000"/>
          </a:xfrm>
          <a:prstGeom prst="rect">
            <a:avLst/>
          </a:prstGeom>
        </p:spPr>
      </p:pic>
      <p:sp>
        <p:nvSpPr>
          <p:cNvPr id="3" name="Google Shape;74;p1">
            <a:extLst>
              <a:ext uri="{FF2B5EF4-FFF2-40B4-BE49-F238E27FC236}">
                <a16:creationId xmlns:a16="http://schemas.microsoft.com/office/drawing/2014/main" id="{764CA2C8-DD04-E80B-F315-C159137ACAF1}"/>
              </a:ext>
            </a:extLst>
          </p:cNvPr>
          <p:cNvSpPr/>
          <p:nvPr/>
        </p:nvSpPr>
        <p:spPr>
          <a:xfrm>
            <a:off x="3314700" y="5879805"/>
            <a:ext cx="1371600" cy="23079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dirty="0">
                <a:solidFill>
                  <a:srgbClr val="000000"/>
                </a:solidFill>
                <a:latin typeface="Arial" panose="020B0604020202020204" pitchFamily="34" charset="0"/>
                <a:ea typeface="Open Sans"/>
                <a:cs typeface="Arial" panose="020B0604020202020204" pitchFamily="34" charset="0"/>
                <a:sym typeface="Open Sans"/>
              </a:rPr>
              <a:t>Image: FHWA</a:t>
            </a:r>
            <a:endParaRPr sz="9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306889904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2"/>
          <p:cNvSpPr>
            <a:spLocks noGrp="1" noChangeArrowheads="1"/>
          </p:cNvSpPr>
          <p:nvPr>
            <p:ph type="title"/>
          </p:nvPr>
        </p:nvSpPr>
        <p:spPr>
          <a:xfrm>
            <a:off x="304800" y="0"/>
            <a:ext cx="8839200" cy="1295400"/>
          </a:xfrm>
        </p:spPr>
        <p:txBody>
          <a:bodyPr/>
          <a:lstStyle/>
          <a:p>
            <a:pPr>
              <a:defRPr/>
            </a:pPr>
            <a:r>
              <a:rPr lang="en-US" dirty="0"/>
              <a:t>A2. Lane Closure</a:t>
            </a:r>
          </a:p>
        </p:txBody>
      </p:sp>
      <p:pic>
        <p:nvPicPr>
          <p:cNvPr id="33795" name="Picture 3" descr="Diagram showing a four lane divided highway with the work space in the right lane on one side and traffic control closing the right most lane in one direction only "/>
          <p:cNvPicPr>
            <a:picLocks noChangeAspect="1" noChangeArrowheads="1"/>
          </p:cNvPicPr>
          <p:nvPr/>
        </p:nvPicPr>
        <p:blipFill>
          <a:blip r:embed="rId3" cstate="print"/>
          <a:srcRect/>
          <a:stretch>
            <a:fillRect/>
          </a:stretch>
        </p:blipFill>
        <p:spPr bwMode="auto">
          <a:xfrm>
            <a:off x="0" y="2667000"/>
            <a:ext cx="8991600" cy="2619375"/>
          </a:xfrm>
          <a:prstGeom prst="rect">
            <a:avLst/>
          </a:prstGeom>
          <a:noFill/>
          <a:ln w="9525">
            <a:noFill/>
            <a:miter lim="800000"/>
            <a:headEnd/>
            <a:tailEnd/>
          </a:ln>
        </p:spPr>
      </p:pic>
      <p:sp>
        <p:nvSpPr>
          <p:cNvPr id="4" name="Rectangle 2"/>
          <p:cNvSpPr txBox="1">
            <a:spLocks noChangeArrowheads="1"/>
          </p:cNvSpPr>
          <p:nvPr/>
        </p:nvSpPr>
        <p:spPr bwMode="auto">
          <a:xfrm>
            <a:off x="304800" y="1295400"/>
            <a:ext cx="8001000" cy="4419600"/>
          </a:xfrm>
          <a:prstGeom prst="rect">
            <a:avLst/>
          </a:prstGeom>
          <a:noFill/>
          <a:ln w="9525">
            <a:noFill/>
            <a:miter lim="800000"/>
            <a:headEnd/>
            <a:tailEnd/>
          </a:ln>
        </p:spPr>
        <p:txBody>
          <a:bodyPr/>
          <a:lstStyle/>
          <a:p>
            <a:pPr marL="236538" indent="-236538">
              <a:spcBef>
                <a:spcPct val="20000"/>
              </a:spcBef>
              <a:buSzPct val="90000"/>
              <a:buFont typeface="Arial" panose="020B0604020202020204" pitchFamily="34" charset="0"/>
              <a:buChar char="•"/>
              <a:defRPr/>
            </a:pPr>
            <a:r>
              <a:rPr lang="en-US" sz="2800" kern="0" dirty="0">
                <a:latin typeface="Arial" panose="020B0604020202020204" pitchFamily="34" charset="0"/>
              </a:rPr>
              <a:t>Uses merging tapers to close one or more lane</a:t>
            </a:r>
          </a:p>
          <a:p>
            <a:pPr marL="236538" indent="-236538">
              <a:spcBef>
                <a:spcPct val="20000"/>
              </a:spcBef>
              <a:buSzPct val="90000"/>
              <a:buFont typeface="Arial" panose="020B0604020202020204" pitchFamily="34" charset="0"/>
              <a:buChar char="•"/>
              <a:defRPr/>
            </a:pPr>
            <a:r>
              <a:rPr lang="en-US" sz="2800" kern="0" dirty="0">
                <a:latin typeface="Arial" panose="020B0604020202020204" pitchFamily="34" charset="0"/>
              </a:rPr>
              <a:t>Capacity analysis is needed</a:t>
            </a:r>
          </a:p>
          <a:p>
            <a:pPr marL="342900" indent="-342900">
              <a:spcBef>
                <a:spcPct val="20000"/>
              </a:spcBef>
              <a:buSzPct val="90000"/>
              <a:buFontTx/>
              <a:buBlip>
                <a:blip r:embed="rId4"/>
              </a:buBlip>
              <a:defRPr/>
            </a:pPr>
            <a:endParaRPr lang="en-US" sz="3200" kern="0" dirty="0">
              <a:latin typeface="Arial" panose="020B0604020202020204" pitchFamily="34" charset="0"/>
            </a:endParaRPr>
          </a:p>
          <a:p>
            <a:pPr marL="742950" lvl="1" indent="-285750">
              <a:spcBef>
                <a:spcPct val="20000"/>
              </a:spcBef>
              <a:buSzPct val="90000"/>
              <a:buFontTx/>
              <a:buBlip>
                <a:blip r:embed="rId4"/>
              </a:buBlip>
              <a:defRPr/>
            </a:pPr>
            <a:endParaRPr lang="en-US" sz="3200" kern="0" dirty="0">
              <a:latin typeface="Arial" panose="020B0604020202020204" pitchFamily="34" charset="0"/>
            </a:endParaRPr>
          </a:p>
        </p:txBody>
      </p:sp>
      <p:sp>
        <p:nvSpPr>
          <p:cNvPr id="2" name="Google Shape;74;p1">
            <a:extLst>
              <a:ext uri="{FF2B5EF4-FFF2-40B4-BE49-F238E27FC236}">
                <a16:creationId xmlns:a16="http://schemas.microsoft.com/office/drawing/2014/main" id="{D88B21DC-4398-A08F-6324-5CE9885FC238}"/>
              </a:ext>
            </a:extLst>
          </p:cNvPr>
          <p:cNvSpPr/>
          <p:nvPr/>
        </p:nvSpPr>
        <p:spPr>
          <a:xfrm>
            <a:off x="7772400" y="5122601"/>
            <a:ext cx="1371600" cy="23079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dirty="0">
                <a:solidFill>
                  <a:srgbClr val="000000"/>
                </a:solidFill>
                <a:latin typeface="Arial" panose="020B0604020202020204" pitchFamily="34" charset="0"/>
                <a:ea typeface="Open Sans"/>
                <a:cs typeface="Arial" panose="020B0604020202020204" pitchFamily="34" charset="0"/>
                <a:sym typeface="Open Sans"/>
              </a:rPr>
              <a:t>Image: ATSSA</a:t>
            </a:r>
            <a:endParaRPr sz="9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243485051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Umbrella with TMP on it and TTC Plan below on the left side">
            <a:extLst>
              <a:ext uri="{C183D7F6-B498-43B3-948B-1728B52AA6E4}">
                <adec:decorative xmlns:adec="http://schemas.microsoft.com/office/drawing/2017/decorative" val="0"/>
              </a:ext>
            </a:extLst>
          </p:cNvPr>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0" y="-152400"/>
            <a:ext cx="9144000" cy="7010400"/>
          </a:xfrm>
          <a:prstGeom prst="rect">
            <a:avLst/>
          </a:prstGeom>
          <a:noFill/>
          <a:ln w="9525">
            <a:noFill/>
            <a:miter lim="800000"/>
            <a:headEnd/>
            <a:tailEnd/>
          </a:ln>
        </p:spPr>
      </p:pic>
      <p:sp>
        <p:nvSpPr>
          <p:cNvPr id="7171" name="TextBox 5" descr="TMP"/>
          <p:cNvSpPr txBox="1">
            <a:spLocks noChangeArrowheads="1"/>
          </p:cNvSpPr>
          <p:nvPr/>
        </p:nvSpPr>
        <p:spPr bwMode="auto">
          <a:xfrm>
            <a:off x="3810000" y="949325"/>
            <a:ext cx="1936750" cy="1108075"/>
          </a:xfrm>
          <a:prstGeom prst="rect">
            <a:avLst/>
          </a:prstGeom>
          <a:noFill/>
          <a:ln w="9525">
            <a:noFill/>
            <a:miter lim="800000"/>
            <a:headEnd/>
            <a:tailEnd/>
          </a:ln>
        </p:spPr>
        <p:txBody>
          <a:bodyPr wrap="none">
            <a:spAutoFit/>
          </a:bodyPr>
          <a:lstStyle/>
          <a:p>
            <a:r>
              <a:rPr lang="en-US" sz="6600" b="1" dirty="0">
                <a:solidFill>
                  <a:srgbClr val="FFFF00"/>
                </a:solidFill>
                <a:latin typeface="Leelawadee" pitchFamily="34" charset="-34"/>
                <a:cs typeface="Leelawadee" pitchFamily="34" charset="-34"/>
              </a:rPr>
              <a:t>TMP</a:t>
            </a:r>
          </a:p>
        </p:txBody>
      </p:sp>
      <p:sp>
        <p:nvSpPr>
          <p:cNvPr id="10" name="Oval 9" descr="TTC Plan"/>
          <p:cNvSpPr/>
          <p:nvPr/>
        </p:nvSpPr>
        <p:spPr>
          <a:xfrm>
            <a:off x="1997710" y="3176542"/>
            <a:ext cx="2514600" cy="1752601"/>
          </a:xfrm>
          <a:prstGeom prst="ellipse">
            <a:avLst/>
          </a:prstGeom>
          <a:solidFill>
            <a:schemeClr val="bg1"/>
          </a:solid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5400" b="1" dirty="0" err="1">
                <a:solidFill>
                  <a:srgbClr val="C00000"/>
                </a:solidFill>
                <a:latin typeface="Arial" panose="020B0604020202020204" pitchFamily="34" charset="0"/>
              </a:rPr>
              <a:t>TTC</a:t>
            </a:r>
            <a:r>
              <a:rPr lang="en-US" sz="5400" b="1" dirty="0">
                <a:solidFill>
                  <a:srgbClr val="C00000"/>
                </a:solidFill>
                <a:latin typeface="Arial" panose="020B0604020202020204" pitchFamily="34" charset="0"/>
              </a:rPr>
              <a:t> Plan</a:t>
            </a:r>
          </a:p>
        </p:txBody>
      </p:sp>
      <p:sp>
        <p:nvSpPr>
          <p:cNvPr id="2" name="TextBox 1">
            <a:extLst>
              <a:ext uri="{FF2B5EF4-FFF2-40B4-BE49-F238E27FC236}">
                <a16:creationId xmlns:a16="http://schemas.microsoft.com/office/drawing/2014/main" id="{F3133CFB-9110-1ADA-4176-86EE290FE901}"/>
              </a:ext>
            </a:extLst>
          </p:cNvPr>
          <p:cNvSpPr txBox="1"/>
          <p:nvPr/>
        </p:nvSpPr>
        <p:spPr>
          <a:xfrm>
            <a:off x="5496583" y="4235678"/>
            <a:ext cx="3501161" cy="215444"/>
          </a:xfrm>
          <a:prstGeom prst="rect">
            <a:avLst/>
          </a:prstGeom>
          <a:noFill/>
        </p:spPr>
        <p:txBody>
          <a:bodyPr wrap="square">
            <a:spAutoFit/>
          </a:bodyPr>
          <a:lstStyle/>
          <a:p>
            <a:r>
              <a:rPr lang="en-US" sz="800" dirty="0"/>
              <a:t>https://www.pinterest.com/pin/452471093788604008/</a:t>
            </a:r>
          </a:p>
        </p:txBody>
      </p:sp>
    </p:spTree>
    <p:extLst>
      <p:ext uri="{BB962C8B-B14F-4D97-AF65-F5344CB8AC3E}">
        <p14:creationId xmlns:p14="http://schemas.microsoft.com/office/powerpoint/2010/main" val="24783393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p:cNvGraphicFramePr>
            <a:graphicFrameLocks noGrp="1"/>
          </p:cNvGraphicFramePr>
          <p:nvPr>
            <p:extLst>
              <p:ext uri="{D42A27DB-BD31-4B8C-83A1-F6EECF244321}">
                <p14:modId xmlns:p14="http://schemas.microsoft.com/office/powerpoint/2010/main" val="1414625304"/>
              </p:ext>
            </p:extLst>
          </p:nvPr>
        </p:nvGraphicFramePr>
        <p:xfrm>
          <a:off x="336757" y="1524000"/>
          <a:ext cx="8229600" cy="3538220"/>
        </p:xfrm>
        <a:graphic>
          <a:graphicData uri="http://schemas.openxmlformats.org/drawingml/2006/table">
            <a:tbl>
              <a:tblPr firstRow="1" bandRow="1">
                <a:tableStyleId>{5C22544A-7EE6-4342-B048-85BDC9FD1C3A}</a:tableStyleId>
              </a:tblPr>
              <a:tblGrid>
                <a:gridCol w="4114800">
                  <a:extLst>
                    <a:ext uri="{9D8B030D-6E8A-4147-A177-3AD203B41FA5}">
                      <a16:colId xmlns:a16="http://schemas.microsoft.com/office/drawing/2014/main" val="20000"/>
                    </a:ext>
                  </a:extLst>
                </a:gridCol>
                <a:gridCol w="4114800">
                  <a:extLst>
                    <a:ext uri="{9D8B030D-6E8A-4147-A177-3AD203B41FA5}">
                      <a16:colId xmlns:a16="http://schemas.microsoft.com/office/drawing/2014/main" val="20001"/>
                    </a:ext>
                  </a:extLst>
                </a:gridCol>
              </a:tblGrid>
              <a:tr h="533400">
                <a:tc>
                  <a:txBody>
                    <a:bodyPr/>
                    <a:lstStyle/>
                    <a:p>
                      <a:pPr algn="ctr"/>
                      <a:r>
                        <a:rPr lang="en-US" sz="2800" dirty="0">
                          <a:solidFill>
                            <a:srgbClr val="C00000"/>
                          </a:solidFill>
                          <a:latin typeface="Arial" panose="020B0604020202020204" pitchFamily="34" charset="0"/>
                        </a:rPr>
                        <a:t>Advantages</a:t>
                      </a:r>
                    </a:p>
                  </a:txBody>
                  <a:tcP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800" dirty="0">
                          <a:solidFill>
                            <a:srgbClr val="C00000"/>
                          </a:solidFill>
                          <a:latin typeface="Arial" panose="020B0604020202020204" pitchFamily="34" charset="0"/>
                        </a:rPr>
                        <a:t>Disadvantages</a:t>
                      </a:r>
                    </a:p>
                  </a:txBody>
                  <a:tcP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r h="3004820">
                <a:tc>
                  <a:txBody>
                    <a:bodyPr/>
                    <a:lstStyle/>
                    <a:p>
                      <a:pPr marL="236538" indent="-236538">
                        <a:buFont typeface="Arial" pitchFamily="34" charset="0"/>
                        <a:buChar char="•"/>
                      </a:pPr>
                      <a:r>
                        <a:rPr lang="en-US" sz="2800" dirty="0">
                          <a:solidFill>
                            <a:schemeClr val="tx1"/>
                          </a:solidFill>
                          <a:latin typeface="Arial" panose="020B0604020202020204" pitchFamily="34" charset="0"/>
                        </a:rPr>
                        <a:t>Maintains flow</a:t>
                      </a:r>
                    </a:p>
                    <a:p>
                      <a:pPr marL="236538" indent="-236538">
                        <a:buFont typeface="Arial" pitchFamily="34" charset="0"/>
                        <a:buChar char="•"/>
                      </a:pPr>
                      <a:r>
                        <a:rPr lang="en-US" sz="2800" dirty="0">
                          <a:solidFill>
                            <a:schemeClr val="tx1"/>
                          </a:solidFill>
                          <a:latin typeface="Arial" panose="020B0604020202020204" pitchFamily="34" charset="0"/>
                        </a:rPr>
                        <a:t>Minimal roadside impact</a:t>
                      </a:r>
                    </a:p>
                    <a:p>
                      <a:pPr marL="236538" indent="-236538">
                        <a:buFont typeface="Arial" pitchFamily="34" charset="0"/>
                        <a:buChar char="•"/>
                      </a:pPr>
                      <a:r>
                        <a:rPr lang="en-US" sz="2800" dirty="0">
                          <a:solidFill>
                            <a:schemeClr val="tx1"/>
                          </a:solidFill>
                          <a:latin typeface="Arial" panose="020B0604020202020204" pitchFamily="34" charset="0"/>
                        </a:rPr>
                        <a:t>Familiarity</a:t>
                      </a:r>
                    </a:p>
                    <a:p>
                      <a:pPr marL="236538" indent="-236538">
                        <a:buFont typeface="Arial" pitchFamily="34" charset="0"/>
                        <a:buChar char="•"/>
                      </a:pPr>
                      <a:r>
                        <a:rPr lang="en-US" sz="2800" dirty="0">
                          <a:solidFill>
                            <a:schemeClr val="tx1"/>
                          </a:solidFill>
                          <a:latin typeface="Arial" panose="020B0604020202020204" pitchFamily="34" charset="0"/>
                        </a:rPr>
                        <a:t>Low cost if no barriers</a:t>
                      </a:r>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236538" indent="-236538">
                        <a:buFont typeface="Arial" pitchFamily="34" charset="0"/>
                        <a:buChar char="•"/>
                      </a:pPr>
                      <a:r>
                        <a:rPr lang="en-US" sz="2800" dirty="0">
                          <a:solidFill>
                            <a:schemeClr val="tx1"/>
                          </a:solidFill>
                          <a:latin typeface="Arial" panose="020B0604020202020204" pitchFamily="34" charset="0"/>
                        </a:rPr>
                        <a:t>Reduces capacity</a:t>
                      </a:r>
                    </a:p>
                    <a:p>
                      <a:pPr marL="236538" indent="-236538">
                        <a:buFont typeface="Arial" pitchFamily="34" charset="0"/>
                        <a:buChar char="•"/>
                      </a:pPr>
                      <a:r>
                        <a:rPr lang="en-US" sz="2800" dirty="0">
                          <a:solidFill>
                            <a:schemeClr val="tx1"/>
                          </a:solidFill>
                          <a:latin typeface="Arial" panose="020B0604020202020204" pitchFamily="34" charset="0"/>
                        </a:rPr>
                        <a:t>May create queues</a:t>
                      </a:r>
                    </a:p>
                    <a:p>
                      <a:pPr marL="236538" indent="-236538">
                        <a:buFont typeface="Arial" pitchFamily="34" charset="0"/>
                        <a:buChar char="•"/>
                      </a:pPr>
                      <a:r>
                        <a:rPr lang="en-US" sz="2800" dirty="0">
                          <a:solidFill>
                            <a:schemeClr val="tx1"/>
                          </a:solidFill>
                          <a:latin typeface="Arial" panose="020B0604020202020204" pitchFamily="34" charset="0"/>
                        </a:rPr>
                        <a:t>Workers close to traffic</a:t>
                      </a:r>
                    </a:p>
                    <a:p>
                      <a:pPr marL="236538" indent="-236538">
                        <a:buFont typeface="Arial" pitchFamily="34" charset="0"/>
                        <a:buChar char="•"/>
                      </a:pPr>
                      <a:r>
                        <a:rPr lang="en-US" sz="2800" dirty="0">
                          <a:solidFill>
                            <a:schemeClr val="tx1"/>
                          </a:solidFill>
                          <a:latin typeface="Arial" panose="020B0604020202020204" pitchFamily="34" charset="0"/>
                        </a:rPr>
                        <a:t>Interference</a:t>
                      </a:r>
                      <a:r>
                        <a:rPr lang="en-US" sz="2800" baseline="0" dirty="0">
                          <a:solidFill>
                            <a:schemeClr val="tx1"/>
                          </a:solidFill>
                          <a:latin typeface="Arial" panose="020B0604020202020204" pitchFamily="34" charset="0"/>
                        </a:rPr>
                        <a:t> with access points</a:t>
                      </a:r>
                    </a:p>
                    <a:p>
                      <a:pPr marL="236538" indent="-236538">
                        <a:buFont typeface="Arial" pitchFamily="34" charset="0"/>
                        <a:buChar char="•"/>
                      </a:pPr>
                      <a:r>
                        <a:rPr lang="en-US" sz="2800" baseline="0" dirty="0">
                          <a:solidFill>
                            <a:schemeClr val="tx1"/>
                          </a:solidFill>
                          <a:latin typeface="Arial" panose="020B0604020202020204" pitchFamily="34" charset="0"/>
                        </a:rPr>
                        <a:t>Costly if barriers</a:t>
                      </a:r>
                      <a:endParaRPr lang="en-US" sz="2800" dirty="0">
                        <a:solidFill>
                          <a:schemeClr val="tx1"/>
                        </a:solidFill>
                        <a:latin typeface="Arial" panose="020B0604020202020204" pitchFamily="34" charset="0"/>
                      </a:endParaRPr>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bl>
          </a:graphicData>
        </a:graphic>
      </p:graphicFrame>
      <p:sp>
        <p:nvSpPr>
          <p:cNvPr id="6" name="Rectangle 2"/>
          <p:cNvSpPr>
            <a:spLocks noGrp="1" noChangeArrowheads="1"/>
          </p:cNvSpPr>
          <p:nvPr>
            <p:ph type="title"/>
          </p:nvPr>
        </p:nvSpPr>
        <p:spPr/>
        <p:txBody>
          <a:bodyPr/>
          <a:lstStyle/>
          <a:p>
            <a:pPr>
              <a:defRPr/>
            </a:pPr>
            <a:r>
              <a:rPr lang="en-US" dirty="0"/>
              <a:t>A2. Lane Closures</a:t>
            </a:r>
          </a:p>
        </p:txBody>
      </p:sp>
      <p:pic>
        <p:nvPicPr>
          <p:cNvPr id="2" name="Picture 1" descr="Red Traffic Lane Closing sign">
            <a:extLst>
              <a:ext uri="{FF2B5EF4-FFF2-40B4-BE49-F238E27FC236}">
                <a16:creationId xmlns:a16="http://schemas.microsoft.com/office/drawing/2014/main" id="{48BF69AD-B172-4F02-87E3-634FC066AD79}"/>
              </a:ext>
            </a:extLst>
          </p:cNvPr>
          <p:cNvPicPr>
            <a:picLocks noChangeAspect="1"/>
          </p:cNvPicPr>
          <p:nvPr/>
        </p:nvPicPr>
        <p:blipFill>
          <a:blip r:embed="rId3">
            <a:clrChange>
              <a:clrFrom>
                <a:srgbClr val="FFFFFF"/>
              </a:clrFrom>
              <a:clrTo>
                <a:srgbClr val="FFFFFF">
                  <a:alpha val="0"/>
                </a:srgbClr>
              </a:clrTo>
            </a:clrChange>
          </a:blip>
          <a:stretch>
            <a:fillRect/>
          </a:stretch>
        </p:blipFill>
        <p:spPr>
          <a:xfrm>
            <a:off x="2209800" y="4419600"/>
            <a:ext cx="1718189" cy="2237316"/>
          </a:xfrm>
          <a:prstGeom prst="rect">
            <a:avLst/>
          </a:prstGeom>
        </p:spPr>
      </p:pic>
      <p:sp>
        <p:nvSpPr>
          <p:cNvPr id="3" name="Google Shape;74;p1">
            <a:extLst>
              <a:ext uri="{FF2B5EF4-FFF2-40B4-BE49-F238E27FC236}">
                <a16:creationId xmlns:a16="http://schemas.microsoft.com/office/drawing/2014/main" id="{E8975B11-3413-AE89-2215-99095387088D}"/>
              </a:ext>
            </a:extLst>
          </p:cNvPr>
          <p:cNvSpPr/>
          <p:nvPr/>
        </p:nvSpPr>
        <p:spPr>
          <a:xfrm>
            <a:off x="3242189" y="6172200"/>
            <a:ext cx="1371600" cy="23079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dirty="0">
                <a:solidFill>
                  <a:srgbClr val="000000"/>
                </a:solidFill>
                <a:latin typeface="Arial" panose="020B0604020202020204" pitchFamily="34" charset="0"/>
                <a:ea typeface="Open Sans"/>
                <a:cs typeface="Arial" panose="020B0604020202020204" pitchFamily="34" charset="0"/>
                <a:sym typeface="Open Sans"/>
              </a:rPr>
              <a:t>Image: FHWA</a:t>
            </a:r>
            <a:endParaRPr sz="9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216549085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Group 73">
            <a:extLst>
              <a:ext uri="{C183D7F6-B498-43B3-948B-1728B52AA6E4}">
                <adec:decorative xmlns:adec="http://schemas.microsoft.com/office/drawing/2017/decorative" val="1"/>
              </a:ext>
            </a:extLst>
          </p:cNvPr>
          <p:cNvGrpSpPr>
            <a:grpSpLocks/>
          </p:cNvGrpSpPr>
          <p:nvPr/>
        </p:nvGrpSpPr>
        <p:grpSpPr bwMode="auto">
          <a:xfrm>
            <a:off x="4267200" y="5410200"/>
            <a:ext cx="4876800" cy="1295400"/>
            <a:chOff x="2688" y="3408"/>
            <a:chExt cx="3072" cy="816"/>
          </a:xfrm>
        </p:grpSpPr>
        <p:sp>
          <p:nvSpPr>
            <p:cNvPr id="122947" name="Line 36"/>
            <p:cNvSpPr>
              <a:spLocks noChangeShapeType="1"/>
            </p:cNvSpPr>
            <p:nvPr/>
          </p:nvSpPr>
          <p:spPr bwMode="auto">
            <a:xfrm>
              <a:off x="2688" y="3408"/>
              <a:ext cx="2688" cy="0"/>
            </a:xfrm>
            <a:prstGeom prst="line">
              <a:avLst/>
            </a:prstGeom>
            <a:noFill/>
            <a:ln w="38100">
              <a:solidFill>
                <a:schemeClr val="tx1"/>
              </a:solidFill>
              <a:round/>
              <a:headEnd/>
              <a:tailEnd/>
            </a:ln>
          </p:spPr>
          <p:txBody>
            <a:bodyPr anchor="ctr"/>
            <a:lstStyle/>
            <a:p>
              <a:endParaRPr lang="en-US" dirty="0">
                <a:latin typeface="Arial" panose="020B0604020202020204" pitchFamily="34" charset="0"/>
              </a:endParaRPr>
            </a:p>
          </p:txBody>
        </p:sp>
        <p:sp>
          <p:nvSpPr>
            <p:cNvPr id="122948" name="Text Box 2"/>
            <p:cNvSpPr txBox="1">
              <a:spLocks noChangeArrowheads="1"/>
            </p:cNvSpPr>
            <p:nvPr/>
          </p:nvSpPr>
          <p:spPr bwMode="auto">
            <a:xfrm>
              <a:off x="4128" y="3504"/>
              <a:ext cx="1632" cy="601"/>
            </a:xfrm>
            <a:prstGeom prst="rect">
              <a:avLst/>
            </a:prstGeom>
            <a:noFill/>
            <a:ln w="9525">
              <a:noFill/>
              <a:miter lim="800000"/>
              <a:headEnd/>
              <a:tailEnd/>
            </a:ln>
          </p:spPr>
          <p:txBody>
            <a:bodyPr wrap="square">
              <a:spAutoFit/>
            </a:bodyPr>
            <a:lstStyle/>
            <a:p>
              <a:pPr algn="ctr"/>
              <a:r>
                <a:rPr lang="en-US" sz="2800" dirty="0">
                  <a:latin typeface="Arial" panose="020B0604020202020204" pitchFamily="34" charset="0"/>
                </a:rPr>
                <a:t>1. Advance</a:t>
              </a:r>
            </a:p>
            <a:p>
              <a:pPr algn="ctr"/>
              <a:r>
                <a:rPr lang="en-US" sz="2800" dirty="0">
                  <a:latin typeface="Arial" panose="020B0604020202020204" pitchFamily="34" charset="0"/>
                </a:rPr>
                <a:t>Warning Area</a:t>
              </a:r>
            </a:p>
          </p:txBody>
        </p:sp>
        <p:sp>
          <p:nvSpPr>
            <p:cNvPr id="122949" name="Line 37"/>
            <p:cNvSpPr>
              <a:spLocks noChangeShapeType="1"/>
            </p:cNvSpPr>
            <p:nvPr/>
          </p:nvSpPr>
          <p:spPr bwMode="auto">
            <a:xfrm>
              <a:off x="2688" y="4208"/>
              <a:ext cx="2688" cy="0"/>
            </a:xfrm>
            <a:prstGeom prst="line">
              <a:avLst/>
            </a:prstGeom>
            <a:noFill/>
            <a:ln w="38100">
              <a:solidFill>
                <a:schemeClr val="tx1"/>
              </a:solidFill>
              <a:round/>
              <a:headEnd/>
              <a:tailEnd/>
            </a:ln>
          </p:spPr>
          <p:txBody>
            <a:bodyPr anchor="ctr"/>
            <a:lstStyle/>
            <a:p>
              <a:endParaRPr lang="en-US" dirty="0">
                <a:latin typeface="Arial" panose="020B0604020202020204" pitchFamily="34" charset="0"/>
              </a:endParaRPr>
            </a:p>
          </p:txBody>
        </p:sp>
        <p:sp>
          <p:nvSpPr>
            <p:cNvPr id="122950" name="Line 50"/>
            <p:cNvSpPr>
              <a:spLocks noChangeShapeType="1"/>
            </p:cNvSpPr>
            <p:nvPr/>
          </p:nvSpPr>
          <p:spPr bwMode="auto">
            <a:xfrm>
              <a:off x="4128" y="3408"/>
              <a:ext cx="0" cy="816"/>
            </a:xfrm>
            <a:prstGeom prst="line">
              <a:avLst/>
            </a:prstGeom>
            <a:noFill/>
            <a:ln w="57150">
              <a:solidFill>
                <a:schemeClr val="tx1"/>
              </a:solidFill>
              <a:round/>
              <a:headEnd type="triangle" w="med" len="med"/>
              <a:tailEnd type="triangle" w="med" len="med"/>
            </a:ln>
          </p:spPr>
          <p:txBody>
            <a:bodyPr anchor="ctr"/>
            <a:lstStyle/>
            <a:p>
              <a:endParaRPr lang="en-US" dirty="0">
                <a:latin typeface="Arial" panose="020B0604020202020204" pitchFamily="34" charset="0"/>
              </a:endParaRPr>
            </a:p>
          </p:txBody>
        </p:sp>
      </p:grpSp>
      <p:grpSp>
        <p:nvGrpSpPr>
          <p:cNvPr id="3" name="Group 66">
            <a:extLst>
              <a:ext uri="{C183D7F6-B498-43B3-948B-1728B52AA6E4}">
                <adec:decorative xmlns:adec="http://schemas.microsoft.com/office/drawing/2017/decorative" val="1"/>
              </a:ext>
            </a:extLst>
          </p:cNvPr>
          <p:cNvGrpSpPr>
            <a:grpSpLocks/>
          </p:cNvGrpSpPr>
          <p:nvPr/>
        </p:nvGrpSpPr>
        <p:grpSpPr bwMode="auto">
          <a:xfrm>
            <a:off x="4267200" y="4343400"/>
            <a:ext cx="4876800" cy="1066800"/>
            <a:chOff x="2688" y="2736"/>
            <a:chExt cx="3072" cy="672"/>
          </a:xfrm>
        </p:grpSpPr>
        <p:sp>
          <p:nvSpPr>
            <p:cNvPr id="122944" name="Rectangle 3"/>
            <p:cNvSpPr>
              <a:spLocks noChangeArrowheads="1"/>
            </p:cNvSpPr>
            <p:nvPr/>
          </p:nvSpPr>
          <p:spPr bwMode="auto">
            <a:xfrm>
              <a:off x="4128" y="2784"/>
              <a:ext cx="1632" cy="601"/>
            </a:xfrm>
            <a:prstGeom prst="rect">
              <a:avLst/>
            </a:prstGeom>
            <a:noFill/>
            <a:ln w="9525">
              <a:noFill/>
              <a:miter lim="800000"/>
              <a:headEnd/>
              <a:tailEnd/>
            </a:ln>
          </p:spPr>
          <p:txBody>
            <a:bodyPr wrap="square">
              <a:spAutoFit/>
            </a:bodyPr>
            <a:lstStyle/>
            <a:p>
              <a:pPr algn="ctr"/>
              <a:r>
                <a:rPr lang="en-US" sz="2800" dirty="0">
                  <a:latin typeface="Arial" panose="020B0604020202020204" pitchFamily="34" charset="0"/>
                </a:rPr>
                <a:t>2. Transition Area</a:t>
              </a:r>
            </a:p>
          </p:txBody>
        </p:sp>
        <p:sp>
          <p:nvSpPr>
            <p:cNvPr id="122945" name="Line 38"/>
            <p:cNvSpPr>
              <a:spLocks noChangeShapeType="1"/>
            </p:cNvSpPr>
            <p:nvPr/>
          </p:nvSpPr>
          <p:spPr bwMode="auto">
            <a:xfrm>
              <a:off x="2688" y="2736"/>
              <a:ext cx="2688" cy="0"/>
            </a:xfrm>
            <a:prstGeom prst="line">
              <a:avLst/>
            </a:prstGeom>
            <a:noFill/>
            <a:ln w="38100">
              <a:solidFill>
                <a:schemeClr val="tx1"/>
              </a:solidFill>
              <a:round/>
              <a:headEnd/>
              <a:tailEnd/>
            </a:ln>
          </p:spPr>
          <p:txBody>
            <a:bodyPr anchor="ctr"/>
            <a:lstStyle/>
            <a:p>
              <a:endParaRPr lang="en-US" dirty="0">
                <a:latin typeface="Arial" panose="020B0604020202020204" pitchFamily="34" charset="0"/>
              </a:endParaRPr>
            </a:p>
          </p:txBody>
        </p:sp>
        <p:sp>
          <p:nvSpPr>
            <p:cNvPr id="122946" name="Line 51"/>
            <p:cNvSpPr>
              <a:spLocks noChangeShapeType="1"/>
            </p:cNvSpPr>
            <p:nvPr/>
          </p:nvSpPr>
          <p:spPr bwMode="auto">
            <a:xfrm>
              <a:off x="4128" y="2736"/>
              <a:ext cx="0" cy="672"/>
            </a:xfrm>
            <a:prstGeom prst="line">
              <a:avLst/>
            </a:prstGeom>
            <a:noFill/>
            <a:ln w="57150">
              <a:solidFill>
                <a:schemeClr val="tx1"/>
              </a:solidFill>
              <a:round/>
              <a:headEnd type="triangle" w="med" len="med"/>
              <a:tailEnd type="triangle" w="med" len="med"/>
            </a:ln>
          </p:spPr>
          <p:txBody>
            <a:bodyPr anchor="ctr"/>
            <a:lstStyle/>
            <a:p>
              <a:endParaRPr lang="en-US" dirty="0">
                <a:latin typeface="Arial" panose="020B0604020202020204" pitchFamily="34" charset="0"/>
              </a:endParaRPr>
            </a:p>
          </p:txBody>
        </p:sp>
      </p:grpSp>
      <p:grpSp>
        <p:nvGrpSpPr>
          <p:cNvPr id="4" name="Group 75">
            <a:extLst>
              <a:ext uri="{C183D7F6-B498-43B3-948B-1728B52AA6E4}">
                <adec:decorative xmlns:adec="http://schemas.microsoft.com/office/drawing/2017/decorative" val="1"/>
              </a:ext>
            </a:extLst>
          </p:cNvPr>
          <p:cNvGrpSpPr>
            <a:grpSpLocks/>
          </p:cNvGrpSpPr>
          <p:nvPr/>
        </p:nvGrpSpPr>
        <p:grpSpPr bwMode="auto">
          <a:xfrm>
            <a:off x="4267200" y="1828800"/>
            <a:ext cx="4876800" cy="2514600"/>
            <a:chOff x="2688" y="1200"/>
            <a:chExt cx="2736" cy="1536"/>
          </a:xfrm>
        </p:grpSpPr>
        <p:sp>
          <p:nvSpPr>
            <p:cNvPr id="122941" name="Line 40"/>
            <p:cNvSpPr>
              <a:spLocks noChangeShapeType="1"/>
            </p:cNvSpPr>
            <p:nvPr/>
          </p:nvSpPr>
          <p:spPr bwMode="auto">
            <a:xfrm>
              <a:off x="2688" y="1200"/>
              <a:ext cx="2736" cy="0"/>
            </a:xfrm>
            <a:prstGeom prst="line">
              <a:avLst/>
            </a:prstGeom>
            <a:noFill/>
            <a:ln w="38100">
              <a:solidFill>
                <a:schemeClr val="tx1"/>
              </a:solidFill>
              <a:round/>
              <a:headEnd/>
              <a:tailEnd/>
            </a:ln>
          </p:spPr>
          <p:txBody>
            <a:bodyPr anchor="ctr"/>
            <a:lstStyle/>
            <a:p>
              <a:endParaRPr lang="en-US" dirty="0">
                <a:latin typeface="Arial" panose="020B0604020202020204" pitchFamily="34" charset="0"/>
              </a:endParaRPr>
            </a:p>
          </p:txBody>
        </p:sp>
        <p:sp>
          <p:nvSpPr>
            <p:cNvPr id="122942" name="Rectangle 4"/>
            <p:cNvSpPr>
              <a:spLocks noChangeArrowheads="1"/>
            </p:cNvSpPr>
            <p:nvPr/>
          </p:nvSpPr>
          <p:spPr bwMode="auto">
            <a:xfrm>
              <a:off x="4656" y="1488"/>
              <a:ext cx="336" cy="816"/>
            </a:xfrm>
            <a:prstGeom prst="rect">
              <a:avLst/>
            </a:prstGeom>
            <a:noFill/>
            <a:ln w="9525">
              <a:noFill/>
              <a:miter lim="800000"/>
              <a:headEnd/>
              <a:tailEnd/>
            </a:ln>
          </p:spPr>
          <p:txBody>
            <a:bodyPr wrap="none" anchor="ctr"/>
            <a:lstStyle/>
            <a:p>
              <a:pPr algn="ctr"/>
              <a:r>
                <a:rPr lang="en-US" sz="2800" dirty="0">
                  <a:latin typeface="Arial" panose="020B0604020202020204" pitchFamily="34" charset="0"/>
                </a:rPr>
                <a:t>3. Activity</a:t>
              </a:r>
            </a:p>
            <a:p>
              <a:pPr algn="ctr"/>
              <a:r>
                <a:rPr lang="en-US" sz="2800" dirty="0">
                  <a:latin typeface="Arial" panose="020B0604020202020204" pitchFamily="34" charset="0"/>
                </a:rPr>
                <a:t>Area</a:t>
              </a:r>
            </a:p>
          </p:txBody>
        </p:sp>
        <p:sp>
          <p:nvSpPr>
            <p:cNvPr id="122943" name="Line 52"/>
            <p:cNvSpPr>
              <a:spLocks noChangeShapeType="1"/>
            </p:cNvSpPr>
            <p:nvPr/>
          </p:nvSpPr>
          <p:spPr bwMode="auto">
            <a:xfrm>
              <a:off x="4270" y="1200"/>
              <a:ext cx="0" cy="1536"/>
            </a:xfrm>
            <a:prstGeom prst="line">
              <a:avLst/>
            </a:prstGeom>
            <a:noFill/>
            <a:ln w="57150">
              <a:solidFill>
                <a:schemeClr val="tx1"/>
              </a:solidFill>
              <a:round/>
              <a:headEnd type="triangle" w="med" len="med"/>
              <a:tailEnd type="triangle" w="med" len="med"/>
            </a:ln>
          </p:spPr>
          <p:txBody>
            <a:bodyPr anchor="ctr"/>
            <a:lstStyle/>
            <a:p>
              <a:endParaRPr lang="en-US" dirty="0">
                <a:latin typeface="Arial" panose="020B0604020202020204" pitchFamily="34" charset="0"/>
              </a:endParaRPr>
            </a:p>
          </p:txBody>
        </p:sp>
      </p:grpSp>
      <p:grpSp>
        <p:nvGrpSpPr>
          <p:cNvPr id="5" name="Group 71">
            <a:extLst>
              <a:ext uri="{C183D7F6-B498-43B3-948B-1728B52AA6E4}">
                <adec:decorative xmlns:adec="http://schemas.microsoft.com/office/drawing/2017/decorative" val="1"/>
              </a:ext>
            </a:extLst>
          </p:cNvPr>
          <p:cNvGrpSpPr>
            <a:grpSpLocks/>
          </p:cNvGrpSpPr>
          <p:nvPr/>
        </p:nvGrpSpPr>
        <p:grpSpPr bwMode="auto">
          <a:xfrm>
            <a:off x="4292600" y="381000"/>
            <a:ext cx="4851401" cy="1447800"/>
            <a:chOff x="2704" y="240"/>
            <a:chExt cx="3056" cy="912"/>
          </a:xfrm>
        </p:grpSpPr>
        <p:sp>
          <p:nvSpPr>
            <p:cNvPr id="122938" name="Text Box 8" descr="4. Termination Area&#10;"/>
            <p:cNvSpPr txBox="1">
              <a:spLocks noChangeArrowheads="1"/>
            </p:cNvSpPr>
            <p:nvPr/>
          </p:nvSpPr>
          <p:spPr bwMode="auto">
            <a:xfrm>
              <a:off x="4128" y="432"/>
              <a:ext cx="1632" cy="596"/>
            </a:xfrm>
            <a:prstGeom prst="rect">
              <a:avLst/>
            </a:prstGeom>
            <a:noFill/>
            <a:ln w="9525">
              <a:noFill/>
              <a:miter lim="800000"/>
              <a:headEnd/>
              <a:tailEnd/>
            </a:ln>
          </p:spPr>
          <p:txBody>
            <a:bodyPr wrap="square">
              <a:spAutoFit/>
            </a:bodyPr>
            <a:lstStyle/>
            <a:p>
              <a:pPr algn="ctr"/>
              <a:r>
                <a:rPr lang="en-US" sz="2800" dirty="0">
                  <a:latin typeface="Arial" panose="020B0604020202020204" pitchFamily="34" charset="0"/>
                </a:rPr>
                <a:t>4. Termination Area</a:t>
              </a:r>
            </a:p>
          </p:txBody>
        </p:sp>
        <p:sp>
          <p:nvSpPr>
            <p:cNvPr id="122939" name="Line 53"/>
            <p:cNvSpPr>
              <a:spLocks noChangeShapeType="1"/>
            </p:cNvSpPr>
            <p:nvPr/>
          </p:nvSpPr>
          <p:spPr bwMode="auto">
            <a:xfrm>
              <a:off x="2704" y="240"/>
              <a:ext cx="2736" cy="0"/>
            </a:xfrm>
            <a:prstGeom prst="line">
              <a:avLst/>
            </a:prstGeom>
            <a:noFill/>
            <a:ln w="38100">
              <a:solidFill>
                <a:schemeClr val="tx1"/>
              </a:solidFill>
              <a:round/>
              <a:headEnd/>
              <a:tailEnd/>
            </a:ln>
          </p:spPr>
          <p:txBody>
            <a:bodyPr anchor="ctr"/>
            <a:lstStyle/>
            <a:p>
              <a:endParaRPr lang="en-US" dirty="0">
                <a:latin typeface="Arial" panose="020B0604020202020204" pitchFamily="34" charset="0"/>
              </a:endParaRPr>
            </a:p>
          </p:txBody>
        </p:sp>
        <p:sp>
          <p:nvSpPr>
            <p:cNvPr id="122940" name="Line 54"/>
            <p:cNvSpPr>
              <a:spLocks noChangeShapeType="1"/>
            </p:cNvSpPr>
            <p:nvPr/>
          </p:nvSpPr>
          <p:spPr bwMode="auto">
            <a:xfrm>
              <a:off x="4128" y="240"/>
              <a:ext cx="0" cy="912"/>
            </a:xfrm>
            <a:prstGeom prst="line">
              <a:avLst/>
            </a:prstGeom>
            <a:noFill/>
            <a:ln w="57150">
              <a:solidFill>
                <a:schemeClr val="tx1"/>
              </a:solidFill>
              <a:round/>
              <a:headEnd type="triangle" w="med" len="med"/>
              <a:tailEnd type="triangle" w="med" len="med"/>
            </a:ln>
          </p:spPr>
          <p:txBody>
            <a:bodyPr anchor="ctr"/>
            <a:lstStyle/>
            <a:p>
              <a:endParaRPr lang="en-US" dirty="0">
                <a:latin typeface="Arial" panose="020B0604020202020204" pitchFamily="34" charset="0"/>
              </a:endParaRPr>
            </a:p>
          </p:txBody>
        </p:sp>
      </p:grpSp>
      <p:grpSp>
        <p:nvGrpSpPr>
          <p:cNvPr id="6" name="Group 76" descr="Longitudinal Buffer Space"/>
          <p:cNvGrpSpPr>
            <a:grpSpLocks/>
          </p:cNvGrpSpPr>
          <p:nvPr/>
        </p:nvGrpSpPr>
        <p:grpSpPr bwMode="auto">
          <a:xfrm>
            <a:off x="3962401" y="3048000"/>
            <a:ext cx="3123142" cy="1295400"/>
            <a:chOff x="2688" y="1920"/>
            <a:chExt cx="1362" cy="816"/>
          </a:xfrm>
        </p:grpSpPr>
        <p:sp>
          <p:nvSpPr>
            <p:cNvPr id="122935" name="Text Box 5" descr="Longitudinal Buffer Space"/>
            <p:cNvSpPr txBox="1">
              <a:spLocks noChangeArrowheads="1"/>
            </p:cNvSpPr>
            <p:nvPr/>
          </p:nvSpPr>
          <p:spPr bwMode="auto">
            <a:xfrm>
              <a:off x="2928" y="1996"/>
              <a:ext cx="1122" cy="601"/>
            </a:xfrm>
            <a:prstGeom prst="rect">
              <a:avLst/>
            </a:prstGeom>
            <a:noFill/>
            <a:ln w="9525">
              <a:noFill/>
              <a:miter lim="800000"/>
              <a:headEnd/>
              <a:tailEnd/>
            </a:ln>
          </p:spPr>
          <p:txBody>
            <a:bodyPr wrap="square">
              <a:spAutoFit/>
            </a:bodyPr>
            <a:lstStyle/>
            <a:p>
              <a:pPr algn="ctr"/>
              <a:r>
                <a:rPr lang="en-US" sz="2800" dirty="0">
                  <a:latin typeface="Arial" panose="020B0604020202020204" pitchFamily="34" charset="0"/>
                </a:rPr>
                <a:t>Longitudinal Buffer Space</a:t>
              </a:r>
            </a:p>
          </p:txBody>
        </p:sp>
        <p:sp>
          <p:nvSpPr>
            <p:cNvPr id="122936" name="Line 39"/>
            <p:cNvSpPr>
              <a:spLocks noChangeShapeType="1"/>
            </p:cNvSpPr>
            <p:nvPr/>
          </p:nvSpPr>
          <p:spPr bwMode="auto">
            <a:xfrm>
              <a:off x="2688" y="1920"/>
              <a:ext cx="960" cy="0"/>
            </a:xfrm>
            <a:prstGeom prst="line">
              <a:avLst/>
            </a:prstGeom>
            <a:noFill/>
            <a:ln w="12700">
              <a:solidFill>
                <a:schemeClr val="tx1"/>
              </a:solidFill>
              <a:round/>
              <a:headEnd/>
              <a:tailEnd/>
            </a:ln>
          </p:spPr>
          <p:txBody>
            <a:bodyPr anchor="ctr"/>
            <a:lstStyle/>
            <a:p>
              <a:endParaRPr lang="en-US" dirty="0">
                <a:latin typeface="Arial" panose="020B0604020202020204" pitchFamily="34" charset="0"/>
              </a:endParaRPr>
            </a:p>
          </p:txBody>
        </p:sp>
        <p:sp>
          <p:nvSpPr>
            <p:cNvPr id="122937" name="Line 55"/>
            <p:cNvSpPr>
              <a:spLocks noChangeShapeType="1"/>
            </p:cNvSpPr>
            <p:nvPr/>
          </p:nvSpPr>
          <p:spPr bwMode="auto">
            <a:xfrm>
              <a:off x="2928" y="1920"/>
              <a:ext cx="0" cy="816"/>
            </a:xfrm>
            <a:prstGeom prst="line">
              <a:avLst/>
            </a:prstGeom>
            <a:noFill/>
            <a:ln w="57150">
              <a:solidFill>
                <a:schemeClr val="tx1"/>
              </a:solidFill>
              <a:round/>
              <a:headEnd type="triangle" w="med" len="med"/>
              <a:tailEnd type="triangle" w="med" len="med"/>
            </a:ln>
          </p:spPr>
          <p:txBody>
            <a:bodyPr anchor="ctr"/>
            <a:lstStyle/>
            <a:p>
              <a:endParaRPr lang="en-US" dirty="0">
                <a:latin typeface="Arial" panose="020B0604020202020204" pitchFamily="34" charset="0"/>
              </a:endParaRPr>
            </a:p>
          </p:txBody>
        </p:sp>
      </p:grpSp>
      <p:grpSp>
        <p:nvGrpSpPr>
          <p:cNvPr id="7" name="Group 69" descr="Work Space"/>
          <p:cNvGrpSpPr>
            <a:grpSpLocks/>
          </p:cNvGrpSpPr>
          <p:nvPr/>
        </p:nvGrpSpPr>
        <p:grpSpPr bwMode="auto">
          <a:xfrm>
            <a:off x="4513269" y="1828800"/>
            <a:ext cx="2125666" cy="1219200"/>
            <a:chOff x="2843" y="1152"/>
            <a:chExt cx="1339" cy="768"/>
          </a:xfrm>
        </p:grpSpPr>
        <p:sp>
          <p:nvSpPr>
            <p:cNvPr id="122933" name="Text Box 6" descr="Work Space"/>
            <p:cNvSpPr txBox="1">
              <a:spLocks noChangeArrowheads="1"/>
            </p:cNvSpPr>
            <p:nvPr/>
          </p:nvSpPr>
          <p:spPr bwMode="auto">
            <a:xfrm>
              <a:off x="2982" y="1271"/>
              <a:ext cx="1200" cy="601"/>
            </a:xfrm>
            <a:prstGeom prst="rect">
              <a:avLst/>
            </a:prstGeom>
            <a:noFill/>
            <a:ln w="9525">
              <a:noFill/>
              <a:miter lim="800000"/>
              <a:headEnd/>
              <a:tailEnd/>
            </a:ln>
          </p:spPr>
          <p:txBody>
            <a:bodyPr wrap="square">
              <a:spAutoFit/>
            </a:bodyPr>
            <a:lstStyle/>
            <a:p>
              <a:pPr algn="ctr"/>
              <a:r>
                <a:rPr lang="en-US" sz="2800" dirty="0">
                  <a:latin typeface="Arial" panose="020B0604020202020204" pitchFamily="34" charset="0"/>
                </a:rPr>
                <a:t>Work Space</a:t>
              </a:r>
            </a:p>
          </p:txBody>
        </p:sp>
        <p:sp>
          <p:nvSpPr>
            <p:cNvPr id="122934" name="Line 56"/>
            <p:cNvSpPr>
              <a:spLocks noChangeShapeType="1"/>
            </p:cNvSpPr>
            <p:nvPr/>
          </p:nvSpPr>
          <p:spPr bwMode="auto">
            <a:xfrm>
              <a:off x="2843" y="1152"/>
              <a:ext cx="11" cy="768"/>
            </a:xfrm>
            <a:prstGeom prst="line">
              <a:avLst/>
            </a:prstGeom>
            <a:noFill/>
            <a:ln w="57150">
              <a:solidFill>
                <a:schemeClr val="tx1"/>
              </a:solidFill>
              <a:round/>
              <a:headEnd type="triangle" w="med" len="med"/>
              <a:tailEnd type="triangle" w="med" len="med"/>
            </a:ln>
          </p:spPr>
          <p:txBody>
            <a:bodyPr anchor="ctr"/>
            <a:lstStyle/>
            <a:p>
              <a:endParaRPr lang="en-US" dirty="0">
                <a:latin typeface="Arial" panose="020B0604020202020204" pitchFamily="34" charset="0"/>
              </a:endParaRPr>
            </a:p>
          </p:txBody>
        </p:sp>
      </p:grpSp>
      <p:grpSp>
        <p:nvGrpSpPr>
          <p:cNvPr id="8" name="Group 70">
            <a:extLst>
              <a:ext uri="{C183D7F6-B498-43B3-948B-1728B52AA6E4}">
                <adec:decorative xmlns:adec="http://schemas.microsoft.com/office/drawing/2017/decorative" val="1"/>
              </a:ext>
            </a:extLst>
          </p:cNvPr>
          <p:cNvGrpSpPr>
            <a:grpSpLocks/>
          </p:cNvGrpSpPr>
          <p:nvPr/>
        </p:nvGrpSpPr>
        <p:grpSpPr bwMode="auto">
          <a:xfrm>
            <a:off x="685800" y="2819400"/>
            <a:ext cx="2362200" cy="2317750"/>
            <a:chOff x="432" y="1776"/>
            <a:chExt cx="1488" cy="1460"/>
          </a:xfrm>
        </p:grpSpPr>
        <p:sp>
          <p:nvSpPr>
            <p:cNvPr id="122931" name="Text Box 7"/>
            <p:cNvSpPr txBox="1">
              <a:spLocks noChangeArrowheads="1"/>
            </p:cNvSpPr>
            <p:nvPr/>
          </p:nvSpPr>
          <p:spPr bwMode="auto">
            <a:xfrm>
              <a:off x="432" y="2640"/>
              <a:ext cx="857" cy="596"/>
            </a:xfrm>
            <a:prstGeom prst="rect">
              <a:avLst/>
            </a:prstGeom>
            <a:noFill/>
            <a:ln w="9525">
              <a:noFill/>
              <a:miter lim="800000"/>
              <a:headEnd/>
              <a:tailEnd/>
            </a:ln>
          </p:spPr>
          <p:txBody>
            <a:bodyPr>
              <a:spAutoFit/>
            </a:bodyPr>
            <a:lstStyle/>
            <a:p>
              <a:r>
                <a:rPr lang="en-US" sz="2800" dirty="0">
                  <a:latin typeface="Arial" panose="020B0604020202020204" pitchFamily="34" charset="0"/>
                </a:rPr>
                <a:t>Traffic Space</a:t>
              </a:r>
            </a:p>
          </p:txBody>
        </p:sp>
        <p:sp>
          <p:nvSpPr>
            <p:cNvPr id="122932" name="Line 57"/>
            <p:cNvSpPr>
              <a:spLocks noChangeShapeType="1"/>
            </p:cNvSpPr>
            <p:nvPr/>
          </p:nvSpPr>
          <p:spPr bwMode="auto">
            <a:xfrm flipV="1">
              <a:off x="1248" y="1776"/>
              <a:ext cx="672" cy="960"/>
            </a:xfrm>
            <a:prstGeom prst="line">
              <a:avLst/>
            </a:prstGeom>
            <a:noFill/>
            <a:ln w="57150">
              <a:solidFill>
                <a:schemeClr val="tx1"/>
              </a:solidFill>
              <a:round/>
              <a:headEnd/>
              <a:tailEnd type="triangle" w="med" len="med"/>
            </a:ln>
          </p:spPr>
          <p:txBody>
            <a:bodyPr anchor="ctr"/>
            <a:lstStyle/>
            <a:p>
              <a:endParaRPr lang="en-US" dirty="0">
                <a:latin typeface="Arial" panose="020B0604020202020204" pitchFamily="34" charset="0"/>
              </a:endParaRPr>
            </a:p>
          </p:txBody>
        </p:sp>
      </p:grpSp>
      <p:sp>
        <p:nvSpPr>
          <p:cNvPr id="122923" name="Text Box 58"/>
          <p:cNvSpPr txBox="1">
            <a:spLocks noChangeArrowheads="1"/>
          </p:cNvSpPr>
          <p:nvPr/>
        </p:nvSpPr>
        <p:spPr bwMode="auto">
          <a:xfrm>
            <a:off x="134938" y="444500"/>
            <a:ext cx="2209800" cy="1384300"/>
          </a:xfrm>
          <a:prstGeom prst="rect">
            <a:avLst/>
          </a:prstGeom>
          <a:solidFill>
            <a:schemeClr val="bg1"/>
          </a:solidFill>
          <a:ln w="28575">
            <a:noFill/>
            <a:miter lim="800000"/>
            <a:headEnd/>
            <a:tailEnd/>
          </a:ln>
        </p:spPr>
        <p:txBody>
          <a:bodyPr wrap="square">
            <a:spAutoFit/>
          </a:bodyPr>
          <a:lstStyle/>
          <a:p>
            <a:r>
              <a:rPr lang="en-US" sz="2800" b="1" dirty="0">
                <a:latin typeface="Arial" panose="020B0604020202020204" pitchFamily="34" charset="0"/>
              </a:rPr>
              <a:t>Component Parts of a TTC Zone</a:t>
            </a:r>
          </a:p>
        </p:txBody>
      </p:sp>
      <p:pic>
        <p:nvPicPr>
          <p:cNvPr id="122929" name="Picture 79" descr="arrow panel modes"/>
          <p:cNvPicPr>
            <a:picLocks noChangeAspect="1" noChangeArrowheads="1"/>
          </p:cNvPicPr>
          <p:nvPr/>
        </p:nvPicPr>
        <p:blipFill>
          <a:blip r:embed="rId3" cstate="print"/>
          <a:srcRect l="10684" t="-4175" r="51921" b="74791"/>
          <a:stretch>
            <a:fillRect/>
          </a:stretch>
        </p:blipFill>
        <p:spPr bwMode="auto">
          <a:xfrm>
            <a:off x="4125306" y="5105400"/>
            <a:ext cx="762000" cy="598488"/>
          </a:xfrm>
          <a:prstGeom prst="rect">
            <a:avLst/>
          </a:prstGeom>
          <a:noFill/>
          <a:ln w="9525">
            <a:noFill/>
            <a:miter lim="800000"/>
            <a:headEnd/>
            <a:tailEnd/>
          </a:ln>
        </p:spPr>
      </p:pic>
      <p:sp>
        <p:nvSpPr>
          <p:cNvPr id="122930" name="Text Box 58"/>
          <p:cNvSpPr txBox="1">
            <a:spLocks noChangeArrowheads="1"/>
          </p:cNvSpPr>
          <p:nvPr/>
        </p:nvSpPr>
        <p:spPr bwMode="auto">
          <a:xfrm>
            <a:off x="304800" y="5562600"/>
            <a:ext cx="1752600" cy="990600"/>
          </a:xfrm>
          <a:prstGeom prst="rect">
            <a:avLst/>
          </a:prstGeom>
          <a:noFill/>
          <a:ln w="28575">
            <a:solidFill>
              <a:schemeClr val="tx1"/>
            </a:solidFill>
            <a:miter lim="800000"/>
            <a:headEnd/>
            <a:tailEnd/>
          </a:ln>
        </p:spPr>
        <p:txBody>
          <a:bodyPr>
            <a:spAutoFit/>
          </a:bodyPr>
          <a:lstStyle/>
          <a:p>
            <a:pPr algn="ctr"/>
            <a:r>
              <a:rPr lang="en-US" sz="2800" b="1" dirty="0">
                <a:latin typeface="Arial" panose="020B0604020202020204" pitchFamily="34" charset="0"/>
              </a:rPr>
              <a:t>NOT TO SCALE</a:t>
            </a:r>
          </a:p>
        </p:txBody>
      </p:sp>
      <p:grpSp>
        <p:nvGrpSpPr>
          <p:cNvPr id="9" name="Group 8" descr="Illustration of a TTC Zone showing the component parts listed">
            <a:extLst>
              <a:ext uri="{FF2B5EF4-FFF2-40B4-BE49-F238E27FC236}">
                <a16:creationId xmlns:a16="http://schemas.microsoft.com/office/drawing/2014/main" id="{29377748-FA43-C349-8441-477B5A5BF05B}"/>
              </a:ext>
            </a:extLst>
          </p:cNvPr>
          <p:cNvGrpSpPr/>
          <p:nvPr/>
        </p:nvGrpSpPr>
        <p:grpSpPr>
          <a:xfrm>
            <a:off x="2351736" y="152400"/>
            <a:ext cx="2008917" cy="6705600"/>
            <a:chOff x="2351736" y="152400"/>
            <a:chExt cx="2008917" cy="6705600"/>
          </a:xfrm>
        </p:grpSpPr>
        <p:sp>
          <p:nvSpPr>
            <p:cNvPr id="122882" name="Rectangle 9" descr="Wide upward diagonal"/>
            <p:cNvSpPr>
              <a:spLocks noChangeArrowheads="1"/>
            </p:cNvSpPr>
            <p:nvPr/>
          </p:nvSpPr>
          <p:spPr bwMode="auto">
            <a:xfrm>
              <a:off x="3505200" y="1905000"/>
              <a:ext cx="419100" cy="1143000"/>
            </a:xfrm>
            <a:prstGeom prst="rect">
              <a:avLst/>
            </a:prstGeom>
            <a:pattFill prst="wdUpDiag">
              <a:fgClr>
                <a:srgbClr val="FF6600"/>
              </a:fgClr>
              <a:bgClr>
                <a:srgbClr val="FFFF00"/>
              </a:bgClr>
            </a:pattFill>
            <a:ln w="9525">
              <a:solidFill>
                <a:schemeClr val="tx1"/>
              </a:solidFill>
              <a:miter lim="800000"/>
              <a:headEnd/>
              <a:tailEnd/>
            </a:ln>
          </p:spPr>
          <p:txBody>
            <a:bodyPr wrap="none" anchor="ctr"/>
            <a:lstStyle/>
            <a:p>
              <a:endParaRPr lang="en-US" b="1" dirty="0">
                <a:latin typeface="Arial" panose="020B0604020202020204" pitchFamily="34" charset="0"/>
              </a:endParaRPr>
            </a:p>
          </p:txBody>
        </p:sp>
        <p:sp>
          <p:nvSpPr>
            <p:cNvPr id="122883" name="Rectangle 10" descr="75%"/>
            <p:cNvSpPr>
              <a:spLocks noChangeArrowheads="1"/>
            </p:cNvSpPr>
            <p:nvPr/>
          </p:nvSpPr>
          <p:spPr bwMode="auto">
            <a:xfrm>
              <a:off x="2438400" y="152400"/>
              <a:ext cx="228600" cy="6705600"/>
            </a:xfrm>
            <a:prstGeom prst="rect">
              <a:avLst/>
            </a:prstGeom>
            <a:solidFill>
              <a:schemeClr val="bg1">
                <a:lumMod val="85000"/>
              </a:schemeClr>
            </a:solidFill>
            <a:ln w="19050">
              <a:solidFill>
                <a:schemeClr val="tx1"/>
              </a:solidFill>
              <a:miter lim="800000"/>
              <a:headEnd/>
              <a:tailEnd/>
            </a:ln>
          </p:spPr>
          <p:txBody>
            <a:bodyPr wrap="none" anchor="ctr"/>
            <a:lstStyle/>
            <a:p>
              <a:endParaRPr lang="en-US" b="1" dirty="0">
                <a:latin typeface="Arial" panose="020B0604020202020204" pitchFamily="34" charset="0"/>
              </a:endParaRPr>
            </a:p>
          </p:txBody>
        </p:sp>
        <p:sp>
          <p:nvSpPr>
            <p:cNvPr id="122884" name="Rectangle 11" descr="75%"/>
            <p:cNvSpPr>
              <a:spLocks noChangeArrowheads="1"/>
            </p:cNvSpPr>
            <p:nvPr/>
          </p:nvSpPr>
          <p:spPr bwMode="auto">
            <a:xfrm>
              <a:off x="4013200" y="152400"/>
              <a:ext cx="228600" cy="6705600"/>
            </a:xfrm>
            <a:prstGeom prst="rect">
              <a:avLst/>
            </a:prstGeom>
            <a:solidFill>
              <a:schemeClr val="bg1">
                <a:lumMod val="85000"/>
              </a:schemeClr>
            </a:solidFill>
            <a:ln w="12700">
              <a:solidFill>
                <a:schemeClr val="tx1"/>
              </a:solidFill>
              <a:miter lim="800000"/>
              <a:headEnd/>
              <a:tailEnd/>
            </a:ln>
          </p:spPr>
          <p:txBody>
            <a:bodyPr wrap="none" anchor="ctr"/>
            <a:lstStyle/>
            <a:p>
              <a:endParaRPr lang="en-US" dirty="0">
                <a:latin typeface="Arial" panose="020B0604020202020204" pitchFamily="34" charset="0"/>
              </a:endParaRPr>
            </a:p>
          </p:txBody>
        </p:sp>
        <p:sp>
          <p:nvSpPr>
            <p:cNvPr id="122885" name="Rectangle 12"/>
            <p:cNvSpPr>
              <a:spLocks noChangeArrowheads="1"/>
            </p:cNvSpPr>
            <p:nvPr/>
          </p:nvSpPr>
          <p:spPr bwMode="auto">
            <a:xfrm>
              <a:off x="3429000" y="457200"/>
              <a:ext cx="533400" cy="6248400"/>
            </a:xfrm>
            <a:prstGeom prst="rect">
              <a:avLst/>
            </a:prstGeom>
            <a:noFill/>
            <a:ln w="57150">
              <a:noFill/>
              <a:miter lim="800000"/>
              <a:headEnd/>
              <a:tailEnd/>
            </a:ln>
          </p:spPr>
          <p:txBody>
            <a:bodyPr wrap="none" anchor="ctr"/>
            <a:lstStyle/>
            <a:p>
              <a:endParaRPr lang="en-US" b="1" dirty="0">
                <a:latin typeface="Arial" panose="020B0604020202020204" pitchFamily="34" charset="0"/>
              </a:endParaRPr>
            </a:p>
          </p:txBody>
        </p:sp>
        <p:sp>
          <p:nvSpPr>
            <p:cNvPr id="122886" name="Line 13"/>
            <p:cNvSpPr>
              <a:spLocks noChangeShapeType="1"/>
            </p:cNvSpPr>
            <p:nvPr/>
          </p:nvSpPr>
          <p:spPr bwMode="auto">
            <a:xfrm>
              <a:off x="3352800" y="152400"/>
              <a:ext cx="1588" cy="6705600"/>
            </a:xfrm>
            <a:prstGeom prst="line">
              <a:avLst/>
            </a:prstGeom>
            <a:noFill/>
            <a:ln w="28575">
              <a:solidFill>
                <a:schemeClr val="tx1"/>
              </a:solidFill>
              <a:prstDash val="lgDash"/>
              <a:round/>
              <a:headEnd/>
              <a:tailEnd/>
            </a:ln>
          </p:spPr>
          <p:txBody>
            <a:bodyPr anchor="ctr"/>
            <a:lstStyle/>
            <a:p>
              <a:endParaRPr lang="en-US" dirty="0">
                <a:latin typeface="Arial" panose="020B0604020202020204" pitchFamily="34" charset="0"/>
              </a:endParaRPr>
            </a:p>
          </p:txBody>
        </p:sp>
        <p:sp>
          <p:nvSpPr>
            <p:cNvPr id="122887" name="Line 14"/>
            <p:cNvSpPr>
              <a:spLocks noChangeShapeType="1"/>
            </p:cNvSpPr>
            <p:nvPr/>
          </p:nvSpPr>
          <p:spPr bwMode="auto">
            <a:xfrm flipV="1">
              <a:off x="3048000" y="5943600"/>
              <a:ext cx="0" cy="381000"/>
            </a:xfrm>
            <a:prstGeom prst="line">
              <a:avLst/>
            </a:prstGeom>
            <a:noFill/>
            <a:ln w="57150">
              <a:solidFill>
                <a:schemeClr val="tx1"/>
              </a:solidFill>
              <a:round/>
              <a:headEnd/>
              <a:tailEnd type="triangle" w="med" len="med"/>
            </a:ln>
          </p:spPr>
          <p:txBody>
            <a:bodyPr anchor="ctr"/>
            <a:lstStyle/>
            <a:p>
              <a:endParaRPr lang="en-US" dirty="0">
                <a:latin typeface="Arial" panose="020B0604020202020204" pitchFamily="34" charset="0"/>
              </a:endParaRPr>
            </a:p>
          </p:txBody>
        </p:sp>
        <p:sp>
          <p:nvSpPr>
            <p:cNvPr id="122888" name="Line 15"/>
            <p:cNvSpPr>
              <a:spLocks noChangeShapeType="1"/>
            </p:cNvSpPr>
            <p:nvPr/>
          </p:nvSpPr>
          <p:spPr bwMode="auto">
            <a:xfrm flipV="1">
              <a:off x="3682041" y="5943600"/>
              <a:ext cx="0" cy="381000"/>
            </a:xfrm>
            <a:prstGeom prst="line">
              <a:avLst/>
            </a:prstGeom>
            <a:noFill/>
            <a:ln w="57150">
              <a:solidFill>
                <a:schemeClr val="tx1"/>
              </a:solidFill>
              <a:round/>
              <a:headEnd/>
              <a:tailEnd type="triangle" w="med" len="med"/>
            </a:ln>
          </p:spPr>
          <p:txBody>
            <a:bodyPr anchor="ctr"/>
            <a:lstStyle/>
            <a:p>
              <a:endParaRPr lang="en-US" dirty="0">
                <a:latin typeface="Arial" panose="020B0604020202020204" pitchFamily="34" charset="0"/>
              </a:endParaRPr>
            </a:p>
          </p:txBody>
        </p:sp>
        <p:sp>
          <p:nvSpPr>
            <p:cNvPr id="122889" name="Line 16"/>
            <p:cNvSpPr>
              <a:spLocks noChangeShapeType="1"/>
            </p:cNvSpPr>
            <p:nvPr/>
          </p:nvSpPr>
          <p:spPr bwMode="auto">
            <a:xfrm flipV="1">
              <a:off x="3048000" y="533400"/>
              <a:ext cx="0" cy="381000"/>
            </a:xfrm>
            <a:prstGeom prst="line">
              <a:avLst/>
            </a:prstGeom>
            <a:noFill/>
            <a:ln w="57150">
              <a:solidFill>
                <a:schemeClr val="tx1"/>
              </a:solidFill>
              <a:round/>
              <a:headEnd/>
              <a:tailEnd type="triangle" w="med" len="med"/>
            </a:ln>
          </p:spPr>
          <p:txBody>
            <a:bodyPr anchor="ctr"/>
            <a:lstStyle/>
            <a:p>
              <a:endParaRPr lang="en-US" dirty="0">
                <a:latin typeface="Arial" panose="020B0604020202020204" pitchFamily="34" charset="0"/>
              </a:endParaRPr>
            </a:p>
          </p:txBody>
        </p:sp>
        <p:sp>
          <p:nvSpPr>
            <p:cNvPr id="122890" name="Line 17"/>
            <p:cNvSpPr>
              <a:spLocks noChangeShapeType="1"/>
            </p:cNvSpPr>
            <p:nvPr/>
          </p:nvSpPr>
          <p:spPr bwMode="auto">
            <a:xfrm flipV="1">
              <a:off x="3644900" y="533400"/>
              <a:ext cx="0" cy="381000"/>
            </a:xfrm>
            <a:prstGeom prst="line">
              <a:avLst/>
            </a:prstGeom>
            <a:noFill/>
            <a:ln w="57150">
              <a:solidFill>
                <a:schemeClr val="tx1"/>
              </a:solidFill>
              <a:round/>
              <a:headEnd/>
              <a:tailEnd type="triangle" w="med" len="med"/>
            </a:ln>
          </p:spPr>
          <p:txBody>
            <a:bodyPr anchor="ctr"/>
            <a:lstStyle/>
            <a:p>
              <a:endParaRPr lang="en-US" dirty="0">
                <a:latin typeface="Arial" panose="020B0604020202020204" pitchFamily="34" charset="0"/>
              </a:endParaRPr>
            </a:p>
          </p:txBody>
        </p:sp>
        <p:sp>
          <p:nvSpPr>
            <p:cNvPr id="122891" name="Rectangle 18"/>
            <p:cNvSpPr>
              <a:spLocks noChangeArrowheads="1"/>
            </p:cNvSpPr>
            <p:nvPr/>
          </p:nvSpPr>
          <p:spPr bwMode="auto">
            <a:xfrm>
              <a:off x="3733800" y="5029200"/>
              <a:ext cx="152400" cy="152400"/>
            </a:xfrm>
            <a:prstGeom prst="rect">
              <a:avLst/>
            </a:prstGeom>
            <a:solidFill>
              <a:srgbClr val="FF6600"/>
            </a:solidFill>
            <a:ln w="9525">
              <a:solidFill>
                <a:schemeClr val="tx1"/>
              </a:solidFill>
              <a:miter lim="800000"/>
              <a:headEnd/>
              <a:tailEnd/>
            </a:ln>
          </p:spPr>
          <p:txBody>
            <a:bodyPr wrap="none" anchor="ctr"/>
            <a:lstStyle/>
            <a:p>
              <a:endParaRPr lang="en-US" dirty="0">
                <a:latin typeface="Arial" panose="020B0604020202020204" pitchFamily="34" charset="0"/>
              </a:endParaRPr>
            </a:p>
          </p:txBody>
        </p:sp>
        <p:sp>
          <p:nvSpPr>
            <p:cNvPr id="122892" name="Rectangle 19"/>
            <p:cNvSpPr>
              <a:spLocks noChangeArrowheads="1"/>
            </p:cNvSpPr>
            <p:nvPr/>
          </p:nvSpPr>
          <p:spPr bwMode="auto">
            <a:xfrm>
              <a:off x="3352800" y="2438400"/>
              <a:ext cx="152400" cy="152400"/>
            </a:xfrm>
            <a:prstGeom prst="rect">
              <a:avLst/>
            </a:prstGeom>
            <a:solidFill>
              <a:srgbClr val="FF6600"/>
            </a:solidFill>
            <a:ln w="9525">
              <a:solidFill>
                <a:schemeClr val="tx1"/>
              </a:solidFill>
              <a:miter lim="800000"/>
              <a:headEnd/>
              <a:tailEnd/>
            </a:ln>
          </p:spPr>
          <p:txBody>
            <a:bodyPr wrap="none" anchor="ctr"/>
            <a:lstStyle/>
            <a:p>
              <a:endParaRPr lang="en-US" b="1" dirty="0">
                <a:latin typeface="Arial" panose="020B0604020202020204" pitchFamily="34" charset="0"/>
              </a:endParaRPr>
            </a:p>
          </p:txBody>
        </p:sp>
        <p:sp>
          <p:nvSpPr>
            <p:cNvPr id="122893" name="Rectangle 20"/>
            <p:cNvSpPr>
              <a:spLocks noChangeArrowheads="1"/>
            </p:cNvSpPr>
            <p:nvPr/>
          </p:nvSpPr>
          <p:spPr bwMode="auto">
            <a:xfrm>
              <a:off x="3352800" y="1752600"/>
              <a:ext cx="152400" cy="152400"/>
            </a:xfrm>
            <a:prstGeom prst="rect">
              <a:avLst/>
            </a:prstGeom>
            <a:solidFill>
              <a:srgbClr val="FF6600"/>
            </a:solidFill>
            <a:ln w="9525">
              <a:solidFill>
                <a:schemeClr val="tx1"/>
              </a:solidFill>
              <a:miter lim="800000"/>
              <a:headEnd/>
              <a:tailEnd/>
            </a:ln>
          </p:spPr>
          <p:txBody>
            <a:bodyPr wrap="none" anchor="ctr"/>
            <a:lstStyle/>
            <a:p>
              <a:endParaRPr lang="en-US" b="1" dirty="0">
                <a:latin typeface="Arial" panose="020B0604020202020204" pitchFamily="34" charset="0"/>
              </a:endParaRPr>
            </a:p>
          </p:txBody>
        </p:sp>
        <p:sp>
          <p:nvSpPr>
            <p:cNvPr id="122894" name="Rectangle 21"/>
            <p:cNvSpPr>
              <a:spLocks noChangeArrowheads="1"/>
            </p:cNvSpPr>
            <p:nvPr/>
          </p:nvSpPr>
          <p:spPr bwMode="auto">
            <a:xfrm>
              <a:off x="3352800" y="3810000"/>
              <a:ext cx="152400" cy="152400"/>
            </a:xfrm>
            <a:prstGeom prst="rect">
              <a:avLst/>
            </a:prstGeom>
            <a:solidFill>
              <a:srgbClr val="FF6600"/>
            </a:solidFill>
            <a:ln w="9525">
              <a:solidFill>
                <a:schemeClr val="tx1"/>
              </a:solidFill>
              <a:miter lim="800000"/>
              <a:headEnd/>
              <a:tailEnd/>
            </a:ln>
          </p:spPr>
          <p:txBody>
            <a:bodyPr wrap="none" anchor="ctr"/>
            <a:lstStyle/>
            <a:p>
              <a:endParaRPr lang="en-US" b="1" dirty="0">
                <a:latin typeface="Arial" panose="020B0604020202020204" pitchFamily="34" charset="0"/>
              </a:endParaRPr>
            </a:p>
          </p:txBody>
        </p:sp>
        <p:sp>
          <p:nvSpPr>
            <p:cNvPr id="122895" name="Rectangle 22"/>
            <p:cNvSpPr>
              <a:spLocks noChangeArrowheads="1"/>
            </p:cNvSpPr>
            <p:nvPr/>
          </p:nvSpPr>
          <p:spPr bwMode="auto">
            <a:xfrm>
              <a:off x="3352800" y="3124200"/>
              <a:ext cx="152400" cy="152400"/>
            </a:xfrm>
            <a:prstGeom prst="rect">
              <a:avLst/>
            </a:prstGeom>
            <a:solidFill>
              <a:srgbClr val="FF6600"/>
            </a:solidFill>
            <a:ln w="9525">
              <a:solidFill>
                <a:schemeClr val="tx1"/>
              </a:solidFill>
              <a:miter lim="800000"/>
              <a:headEnd/>
              <a:tailEnd/>
            </a:ln>
          </p:spPr>
          <p:txBody>
            <a:bodyPr wrap="none" anchor="ctr"/>
            <a:lstStyle/>
            <a:p>
              <a:endParaRPr lang="en-US" b="1" dirty="0">
                <a:latin typeface="Arial" panose="020B0604020202020204" pitchFamily="34" charset="0"/>
              </a:endParaRPr>
            </a:p>
          </p:txBody>
        </p:sp>
        <p:sp>
          <p:nvSpPr>
            <p:cNvPr id="122896" name="Rectangle 23"/>
            <p:cNvSpPr>
              <a:spLocks noChangeArrowheads="1"/>
            </p:cNvSpPr>
            <p:nvPr/>
          </p:nvSpPr>
          <p:spPr bwMode="auto">
            <a:xfrm>
              <a:off x="3352800" y="2895600"/>
              <a:ext cx="152400" cy="152400"/>
            </a:xfrm>
            <a:prstGeom prst="rect">
              <a:avLst/>
            </a:prstGeom>
            <a:solidFill>
              <a:srgbClr val="FF6600"/>
            </a:solidFill>
            <a:ln w="9525">
              <a:solidFill>
                <a:schemeClr val="tx1"/>
              </a:solidFill>
              <a:miter lim="800000"/>
              <a:headEnd/>
              <a:tailEnd/>
            </a:ln>
          </p:spPr>
          <p:txBody>
            <a:bodyPr wrap="none" anchor="ctr"/>
            <a:lstStyle/>
            <a:p>
              <a:endParaRPr lang="en-US" b="1" dirty="0">
                <a:latin typeface="Arial" panose="020B0604020202020204" pitchFamily="34" charset="0"/>
              </a:endParaRPr>
            </a:p>
          </p:txBody>
        </p:sp>
        <p:sp>
          <p:nvSpPr>
            <p:cNvPr id="122897" name="Rectangle 24"/>
            <p:cNvSpPr>
              <a:spLocks noChangeArrowheads="1"/>
            </p:cNvSpPr>
            <p:nvPr/>
          </p:nvSpPr>
          <p:spPr bwMode="auto">
            <a:xfrm>
              <a:off x="3352800" y="2667000"/>
              <a:ext cx="152400" cy="152400"/>
            </a:xfrm>
            <a:prstGeom prst="rect">
              <a:avLst/>
            </a:prstGeom>
            <a:solidFill>
              <a:srgbClr val="FF6600"/>
            </a:solidFill>
            <a:ln w="9525">
              <a:solidFill>
                <a:schemeClr val="tx1"/>
              </a:solidFill>
              <a:miter lim="800000"/>
              <a:headEnd/>
              <a:tailEnd/>
            </a:ln>
          </p:spPr>
          <p:txBody>
            <a:bodyPr wrap="none" anchor="ctr"/>
            <a:lstStyle/>
            <a:p>
              <a:endParaRPr lang="en-US" b="1" dirty="0">
                <a:latin typeface="Arial" panose="020B0604020202020204" pitchFamily="34" charset="0"/>
              </a:endParaRPr>
            </a:p>
          </p:txBody>
        </p:sp>
        <p:sp>
          <p:nvSpPr>
            <p:cNvPr id="122898" name="Rectangle 25"/>
            <p:cNvSpPr>
              <a:spLocks noChangeArrowheads="1"/>
            </p:cNvSpPr>
            <p:nvPr/>
          </p:nvSpPr>
          <p:spPr bwMode="auto">
            <a:xfrm>
              <a:off x="3352800" y="3352800"/>
              <a:ext cx="152400" cy="152400"/>
            </a:xfrm>
            <a:prstGeom prst="rect">
              <a:avLst/>
            </a:prstGeom>
            <a:solidFill>
              <a:srgbClr val="FF6600"/>
            </a:solidFill>
            <a:ln w="9525">
              <a:solidFill>
                <a:schemeClr val="tx1"/>
              </a:solidFill>
              <a:miter lim="800000"/>
              <a:headEnd/>
              <a:tailEnd/>
            </a:ln>
          </p:spPr>
          <p:txBody>
            <a:bodyPr wrap="none" anchor="ctr"/>
            <a:lstStyle/>
            <a:p>
              <a:endParaRPr lang="en-US" b="1" dirty="0">
                <a:latin typeface="Arial" panose="020B0604020202020204" pitchFamily="34" charset="0"/>
              </a:endParaRPr>
            </a:p>
          </p:txBody>
        </p:sp>
        <p:sp>
          <p:nvSpPr>
            <p:cNvPr id="122899" name="Rectangle 26"/>
            <p:cNvSpPr>
              <a:spLocks noChangeArrowheads="1"/>
            </p:cNvSpPr>
            <p:nvPr/>
          </p:nvSpPr>
          <p:spPr bwMode="auto">
            <a:xfrm>
              <a:off x="3352800" y="3581400"/>
              <a:ext cx="152400" cy="152400"/>
            </a:xfrm>
            <a:prstGeom prst="rect">
              <a:avLst/>
            </a:prstGeom>
            <a:solidFill>
              <a:srgbClr val="FF6600"/>
            </a:solidFill>
            <a:ln w="9525">
              <a:solidFill>
                <a:schemeClr val="tx1"/>
              </a:solidFill>
              <a:miter lim="800000"/>
              <a:headEnd/>
              <a:tailEnd/>
            </a:ln>
          </p:spPr>
          <p:txBody>
            <a:bodyPr wrap="none" anchor="ctr"/>
            <a:lstStyle/>
            <a:p>
              <a:endParaRPr lang="en-US" b="1" dirty="0">
                <a:latin typeface="Arial" panose="020B0604020202020204" pitchFamily="34" charset="0"/>
              </a:endParaRPr>
            </a:p>
          </p:txBody>
        </p:sp>
        <p:sp>
          <p:nvSpPr>
            <p:cNvPr id="122900" name="Rectangle 27"/>
            <p:cNvSpPr>
              <a:spLocks noChangeArrowheads="1"/>
            </p:cNvSpPr>
            <p:nvPr/>
          </p:nvSpPr>
          <p:spPr bwMode="auto">
            <a:xfrm>
              <a:off x="3429000" y="4419600"/>
              <a:ext cx="152400" cy="152400"/>
            </a:xfrm>
            <a:prstGeom prst="rect">
              <a:avLst/>
            </a:prstGeom>
            <a:solidFill>
              <a:srgbClr val="FF6600"/>
            </a:solidFill>
            <a:ln w="9525">
              <a:solidFill>
                <a:schemeClr val="tx1"/>
              </a:solidFill>
              <a:miter lim="800000"/>
              <a:headEnd/>
              <a:tailEnd/>
            </a:ln>
          </p:spPr>
          <p:txBody>
            <a:bodyPr wrap="none" anchor="ctr"/>
            <a:lstStyle/>
            <a:p>
              <a:endParaRPr lang="en-US" b="1" dirty="0">
                <a:latin typeface="Arial" panose="020B0604020202020204" pitchFamily="34" charset="0"/>
              </a:endParaRPr>
            </a:p>
          </p:txBody>
        </p:sp>
        <p:sp>
          <p:nvSpPr>
            <p:cNvPr id="122901" name="Rectangle 28"/>
            <p:cNvSpPr>
              <a:spLocks noChangeArrowheads="1"/>
            </p:cNvSpPr>
            <p:nvPr/>
          </p:nvSpPr>
          <p:spPr bwMode="auto">
            <a:xfrm>
              <a:off x="3505200" y="4572000"/>
              <a:ext cx="152400" cy="152400"/>
            </a:xfrm>
            <a:prstGeom prst="rect">
              <a:avLst/>
            </a:prstGeom>
            <a:solidFill>
              <a:srgbClr val="FF6600"/>
            </a:solidFill>
            <a:ln w="9525">
              <a:solidFill>
                <a:schemeClr val="tx1"/>
              </a:solidFill>
              <a:miter lim="800000"/>
              <a:headEnd/>
              <a:tailEnd/>
            </a:ln>
          </p:spPr>
          <p:txBody>
            <a:bodyPr wrap="none" anchor="ctr"/>
            <a:lstStyle/>
            <a:p>
              <a:endParaRPr lang="en-US" b="1" dirty="0">
                <a:latin typeface="Arial" panose="020B0604020202020204" pitchFamily="34" charset="0"/>
              </a:endParaRPr>
            </a:p>
          </p:txBody>
        </p:sp>
        <p:sp>
          <p:nvSpPr>
            <p:cNvPr id="122902" name="Rectangle 29"/>
            <p:cNvSpPr>
              <a:spLocks noChangeArrowheads="1"/>
            </p:cNvSpPr>
            <p:nvPr/>
          </p:nvSpPr>
          <p:spPr bwMode="auto">
            <a:xfrm>
              <a:off x="3581400" y="4724400"/>
              <a:ext cx="152400" cy="152400"/>
            </a:xfrm>
            <a:prstGeom prst="rect">
              <a:avLst/>
            </a:prstGeom>
            <a:solidFill>
              <a:srgbClr val="FF6600"/>
            </a:solidFill>
            <a:ln w="9525">
              <a:solidFill>
                <a:schemeClr val="tx1"/>
              </a:solidFill>
              <a:miter lim="800000"/>
              <a:headEnd/>
              <a:tailEnd/>
            </a:ln>
          </p:spPr>
          <p:txBody>
            <a:bodyPr wrap="none" anchor="ctr"/>
            <a:lstStyle/>
            <a:p>
              <a:endParaRPr lang="en-US" b="1" dirty="0">
                <a:latin typeface="Arial" panose="020B0604020202020204" pitchFamily="34" charset="0"/>
              </a:endParaRPr>
            </a:p>
          </p:txBody>
        </p:sp>
        <p:sp>
          <p:nvSpPr>
            <p:cNvPr id="122903" name="Rectangle 30"/>
            <p:cNvSpPr>
              <a:spLocks noChangeArrowheads="1"/>
            </p:cNvSpPr>
            <p:nvPr/>
          </p:nvSpPr>
          <p:spPr bwMode="auto">
            <a:xfrm>
              <a:off x="3657600" y="4876800"/>
              <a:ext cx="152400" cy="152400"/>
            </a:xfrm>
            <a:prstGeom prst="rect">
              <a:avLst/>
            </a:prstGeom>
            <a:solidFill>
              <a:srgbClr val="FF6600"/>
            </a:solidFill>
            <a:ln w="9525">
              <a:solidFill>
                <a:schemeClr val="tx1"/>
              </a:solidFill>
              <a:miter lim="800000"/>
              <a:headEnd/>
              <a:tailEnd/>
            </a:ln>
          </p:spPr>
          <p:txBody>
            <a:bodyPr wrap="none" anchor="ctr"/>
            <a:lstStyle/>
            <a:p>
              <a:endParaRPr lang="en-US" dirty="0">
                <a:latin typeface="Arial" panose="020B0604020202020204" pitchFamily="34" charset="0"/>
              </a:endParaRPr>
            </a:p>
          </p:txBody>
        </p:sp>
        <p:sp>
          <p:nvSpPr>
            <p:cNvPr id="122904" name="Line 31"/>
            <p:cNvSpPr>
              <a:spLocks noChangeShapeType="1"/>
            </p:cNvSpPr>
            <p:nvPr/>
          </p:nvSpPr>
          <p:spPr bwMode="auto">
            <a:xfrm>
              <a:off x="2717800" y="152400"/>
              <a:ext cx="0" cy="6705600"/>
            </a:xfrm>
            <a:prstGeom prst="line">
              <a:avLst/>
            </a:prstGeom>
            <a:noFill/>
            <a:ln w="38100">
              <a:solidFill>
                <a:schemeClr val="tx1"/>
              </a:solidFill>
              <a:round/>
              <a:headEnd/>
              <a:tailEnd/>
            </a:ln>
          </p:spPr>
          <p:txBody>
            <a:bodyPr anchor="ctr"/>
            <a:lstStyle/>
            <a:p>
              <a:endParaRPr lang="en-US" dirty="0">
                <a:latin typeface="Arial" panose="020B0604020202020204" pitchFamily="34" charset="0"/>
              </a:endParaRPr>
            </a:p>
          </p:txBody>
        </p:sp>
        <p:sp>
          <p:nvSpPr>
            <p:cNvPr id="122905" name="Rectangle 32"/>
            <p:cNvSpPr>
              <a:spLocks noChangeArrowheads="1"/>
            </p:cNvSpPr>
            <p:nvPr/>
          </p:nvSpPr>
          <p:spPr bwMode="auto">
            <a:xfrm>
              <a:off x="3505200" y="1600200"/>
              <a:ext cx="152400" cy="152400"/>
            </a:xfrm>
            <a:prstGeom prst="rect">
              <a:avLst/>
            </a:prstGeom>
            <a:solidFill>
              <a:srgbClr val="FF6600"/>
            </a:solidFill>
            <a:ln w="9525">
              <a:solidFill>
                <a:schemeClr val="tx1"/>
              </a:solidFill>
              <a:miter lim="800000"/>
              <a:headEnd/>
              <a:tailEnd/>
            </a:ln>
          </p:spPr>
          <p:txBody>
            <a:bodyPr wrap="none" anchor="ctr"/>
            <a:lstStyle/>
            <a:p>
              <a:endParaRPr lang="en-US" b="1" dirty="0">
                <a:latin typeface="Arial" panose="020B0604020202020204" pitchFamily="34" charset="0"/>
              </a:endParaRPr>
            </a:p>
          </p:txBody>
        </p:sp>
        <p:sp>
          <p:nvSpPr>
            <p:cNvPr id="122906" name="Rectangle 33"/>
            <p:cNvSpPr>
              <a:spLocks noChangeArrowheads="1"/>
            </p:cNvSpPr>
            <p:nvPr/>
          </p:nvSpPr>
          <p:spPr bwMode="auto">
            <a:xfrm>
              <a:off x="3657600" y="1447800"/>
              <a:ext cx="152400" cy="152400"/>
            </a:xfrm>
            <a:prstGeom prst="rect">
              <a:avLst/>
            </a:prstGeom>
            <a:solidFill>
              <a:srgbClr val="FF6600"/>
            </a:solidFill>
            <a:ln w="9525">
              <a:solidFill>
                <a:schemeClr val="tx1"/>
              </a:solidFill>
              <a:miter lim="800000"/>
              <a:headEnd/>
              <a:tailEnd/>
            </a:ln>
          </p:spPr>
          <p:txBody>
            <a:bodyPr wrap="none" anchor="ctr"/>
            <a:lstStyle/>
            <a:p>
              <a:endParaRPr lang="en-US" dirty="0">
                <a:latin typeface="Arial" panose="020B0604020202020204" pitchFamily="34" charset="0"/>
              </a:endParaRPr>
            </a:p>
          </p:txBody>
        </p:sp>
        <p:sp>
          <p:nvSpPr>
            <p:cNvPr id="122907" name="Rectangle 34"/>
            <p:cNvSpPr>
              <a:spLocks noChangeArrowheads="1"/>
            </p:cNvSpPr>
            <p:nvPr/>
          </p:nvSpPr>
          <p:spPr bwMode="auto">
            <a:xfrm>
              <a:off x="3352800" y="4038600"/>
              <a:ext cx="152400" cy="152400"/>
            </a:xfrm>
            <a:prstGeom prst="rect">
              <a:avLst/>
            </a:prstGeom>
            <a:solidFill>
              <a:srgbClr val="FF6600"/>
            </a:solidFill>
            <a:ln w="9525">
              <a:solidFill>
                <a:schemeClr val="tx1"/>
              </a:solidFill>
              <a:miter lim="800000"/>
              <a:headEnd/>
              <a:tailEnd/>
            </a:ln>
          </p:spPr>
          <p:txBody>
            <a:bodyPr wrap="none" anchor="ctr"/>
            <a:lstStyle/>
            <a:p>
              <a:endParaRPr lang="en-US" b="1" dirty="0">
                <a:latin typeface="Arial" panose="020B0604020202020204" pitchFamily="34" charset="0"/>
              </a:endParaRPr>
            </a:p>
          </p:txBody>
        </p:sp>
        <p:sp>
          <p:nvSpPr>
            <p:cNvPr id="122908" name="Rectangle 35"/>
            <p:cNvSpPr>
              <a:spLocks noChangeArrowheads="1"/>
            </p:cNvSpPr>
            <p:nvPr/>
          </p:nvSpPr>
          <p:spPr bwMode="auto">
            <a:xfrm>
              <a:off x="3352800" y="4267200"/>
              <a:ext cx="152400" cy="152400"/>
            </a:xfrm>
            <a:prstGeom prst="rect">
              <a:avLst/>
            </a:prstGeom>
            <a:solidFill>
              <a:srgbClr val="FF6600"/>
            </a:solidFill>
            <a:ln w="9525">
              <a:solidFill>
                <a:schemeClr val="tx1"/>
              </a:solidFill>
              <a:miter lim="800000"/>
              <a:headEnd/>
              <a:tailEnd/>
            </a:ln>
          </p:spPr>
          <p:txBody>
            <a:bodyPr wrap="none" anchor="ctr"/>
            <a:lstStyle/>
            <a:p>
              <a:endParaRPr lang="en-US" b="1" dirty="0">
                <a:latin typeface="Arial" panose="020B0604020202020204" pitchFamily="34" charset="0"/>
              </a:endParaRPr>
            </a:p>
          </p:txBody>
        </p:sp>
        <p:sp>
          <p:nvSpPr>
            <p:cNvPr id="122909" name="Line 41"/>
            <p:cNvSpPr>
              <a:spLocks noChangeShapeType="1"/>
            </p:cNvSpPr>
            <p:nvPr/>
          </p:nvSpPr>
          <p:spPr bwMode="auto">
            <a:xfrm>
              <a:off x="3962400" y="152400"/>
              <a:ext cx="0" cy="6705600"/>
            </a:xfrm>
            <a:prstGeom prst="line">
              <a:avLst/>
            </a:prstGeom>
            <a:noFill/>
            <a:ln w="38100">
              <a:solidFill>
                <a:schemeClr val="tx1"/>
              </a:solidFill>
              <a:round/>
              <a:headEnd/>
              <a:tailEnd/>
            </a:ln>
          </p:spPr>
          <p:txBody>
            <a:bodyPr anchor="ctr"/>
            <a:lstStyle/>
            <a:p>
              <a:endParaRPr lang="en-US" dirty="0">
                <a:latin typeface="Arial" panose="020B0604020202020204" pitchFamily="34" charset="0"/>
              </a:endParaRPr>
            </a:p>
          </p:txBody>
        </p:sp>
        <p:sp>
          <p:nvSpPr>
            <p:cNvPr id="122910" name="Rectangle 42"/>
            <p:cNvSpPr>
              <a:spLocks noChangeArrowheads="1"/>
            </p:cNvSpPr>
            <p:nvPr/>
          </p:nvSpPr>
          <p:spPr bwMode="auto">
            <a:xfrm>
              <a:off x="3921125" y="1168400"/>
              <a:ext cx="152400" cy="152400"/>
            </a:xfrm>
            <a:prstGeom prst="rect">
              <a:avLst/>
            </a:prstGeom>
            <a:solidFill>
              <a:srgbClr val="FF6600"/>
            </a:solidFill>
            <a:ln w="9525">
              <a:solidFill>
                <a:schemeClr val="tx1"/>
              </a:solidFill>
              <a:miter lim="800000"/>
              <a:headEnd/>
              <a:tailEnd/>
            </a:ln>
          </p:spPr>
          <p:txBody>
            <a:bodyPr wrap="none" anchor="ctr"/>
            <a:lstStyle/>
            <a:p>
              <a:endParaRPr lang="en-US" dirty="0">
                <a:latin typeface="Arial" panose="020B0604020202020204" pitchFamily="34" charset="0"/>
              </a:endParaRPr>
            </a:p>
          </p:txBody>
        </p:sp>
        <p:sp>
          <p:nvSpPr>
            <p:cNvPr id="122911" name="Rectangle 45"/>
            <p:cNvSpPr>
              <a:spLocks noChangeArrowheads="1"/>
            </p:cNvSpPr>
            <p:nvPr/>
          </p:nvSpPr>
          <p:spPr bwMode="auto">
            <a:xfrm>
              <a:off x="3810000" y="5181600"/>
              <a:ext cx="152400" cy="152400"/>
            </a:xfrm>
            <a:prstGeom prst="rect">
              <a:avLst/>
            </a:prstGeom>
            <a:solidFill>
              <a:srgbClr val="FF6600"/>
            </a:solidFill>
            <a:ln w="9525">
              <a:solidFill>
                <a:schemeClr val="tx1"/>
              </a:solidFill>
              <a:miter lim="800000"/>
              <a:headEnd/>
              <a:tailEnd/>
            </a:ln>
          </p:spPr>
          <p:txBody>
            <a:bodyPr wrap="none" anchor="ctr"/>
            <a:lstStyle/>
            <a:p>
              <a:endParaRPr lang="en-US" dirty="0">
                <a:latin typeface="Arial" panose="020B0604020202020204" pitchFamily="34" charset="0"/>
              </a:endParaRPr>
            </a:p>
          </p:txBody>
        </p:sp>
        <p:sp>
          <p:nvSpPr>
            <p:cNvPr id="122912" name="Rectangle 46"/>
            <p:cNvSpPr>
              <a:spLocks noChangeArrowheads="1"/>
            </p:cNvSpPr>
            <p:nvPr/>
          </p:nvSpPr>
          <p:spPr bwMode="auto">
            <a:xfrm>
              <a:off x="3962400" y="5334000"/>
              <a:ext cx="152400" cy="152400"/>
            </a:xfrm>
            <a:prstGeom prst="rect">
              <a:avLst/>
            </a:prstGeom>
            <a:solidFill>
              <a:srgbClr val="FF6600"/>
            </a:solidFill>
            <a:ln w="9525">
              <a:solidFill>
                <a:schemeClr val="tx1"/>
              </a:solidFill>
              <a:miter lim="800000"/>
              <a:headEnd/>
              <a:tailEnd/>
            </a:ln>
          </p:spPr>
          <p:txBody>
            <a:bodyPr wrap="none" anchor="ctr"/>
            <a:lstStyle/>
            <a:p>
              <a:endParaRPr lang="en-US" dirty="0">
                <a:latin typeface="Arial" panose="020B0604020202020204" pitchFamily="34" charset="0"/>
              </a:endParaRPr>
            </a:p>
          </p:txBody>
        </p:sp>
        <p:sp>
          <p:nvSpPr>
            <p:cNvPr id="122913" name="Rectangle 47"/>
            <p:cNvSpPr>
              <a:spLocks noChangeArrowheads="1"/>
            </p:cNvSpPr>
            <p:nvPr/>
          </p:nvSpPr>
          <p:spPr bwMode="auto">
            <a:xfrm>
              <a:off x="3352800" y="2209800"/>
              <a:ext cx="152400" cy="152400"/>
            </a:xfrm>
            <a:prstGeom prst="rect">
              <a:avLst/>
            </a:prstGeom>
            <a:solidFill>
              <a:srgbClr val="FF6600"/>
            </a:solidFill>
            <a:ln w="9525">
              <a:solidFill>
                <a:schemeClr val="tx1"/>
              </a:solidFill>
              <a:miter lim="800000"/>
              <a:headEnd/>
              <a:tailEnd/>
            </a:ln>
          </p:spPr>
          <p:txBody>
            <a:bodyPr wrap="none" anchor="ctr"/>
            <a:lstStyle/>
            <a:p>
              <a:endParaRPr lang="en-US" b="1" dirty="0">
                <a:latin typeface="Arial" panose="020B0604020202020204" pitchFamily="34" charset="0"/>
              </a:endParaRPr>
            </a:p>
          </p:txBody>
        </p:sp>
        <p:sp>
          <p:nvSpPr>
            <p:cNvPr id="122914" name="Rectangle 48"/>
            <p:cNvSpPr>
              <a:spLocks noChangeArrowheads="1"/>
            </p:cNvSpPr>
            <p:nvPr/>
          </p:nvSpPr>
          <p:spPr bwMode="auto">
            <a:xfrm>
              <a:off x="3352800" y="1981200"/>
              <a:ext cx="152400" cy="152400"/>
            </a:xfrm>
            <a:prstGeom prst="rect">
              <a:avLst/>
            </a:prstGeom>
            <a:solidFill>
              <a:srgbClr val="FF6600"/>
            </a:solidFill>
            <a:ln w="9525">
              <a:solidFill>
                <a:schemeClr val="tx1"/>
              </a:solidFill>
              <a:miter lim="800000"/>
              <a:headEnd/>
              <a:tailEnd/>
            </a:ln>
          </p:spPr>
          <p:txBody>
            <a:bodyPr wrap="none" anchor="ctr"/>
            <a:lstStyle/>
            <a:p>
              <a:endParaRPr lang="en-US" b="1" dirty="0">
                <a:latin typeface="Arial" panose="020B0604020202020204" pitchFamily="34" charset="0"/>
              </a:endParaRPr>
            </a:p>
          </p:txBody>
        </p:sp>
        <p:sp>
          <p:nvSpPr>
            <p:cNvPr id="122915" name="Rectangle 49"/>
            <p:cNvSpPr>
              <a:spLocks noChangeArrowheads="1"/>
            </p:cNvSpPr>
            <p:nvPr/>
          </p:nvSpPr>
          <p:spPr bwMode="auto">
            <a:xfrm>
              <a:off x="3810000" y="1295400"/>
              <a:ext cx="152400" cy="152400"/>
            </a:xfrm>
            <a:prstGeom prst="rect">
              <a:avLst/>
            </a:prstGeom>
            <a:solidFill>
              <a:srgbClr val="FF6600"/>
            </a:solidFill>
            <a:ln w="9525">
              <a:solidFill>
                <a:schemeClr val="tx1"/>
              </a:solidFill>
              <a:miter lim="800000"/>
              <a:headEnd/>
              <a:tailEnd/>
            </a:ln>
          </p:spPr>
          <p:txBody>
            <a:bodyPr wrap="none" anchor="ctr"/>
            <a:lstStyle/>
            <a:p>
              <a:endParaRPr lang="en-US" dirty="0">
                <a:latin typeface="Arial" panose="020B0604020202020204" pitchFamily="34" charset="0"/>
              </a:endParaRPr>
            </a:p>
          </p:txBody>
        </p:sp>
        <p:sp>
          <p:nvSpPr>
            <p:cNvPr id="122924" name="AutoShape 59"/>
            <p:cNvSpPr>
              <a:spLocks noChangeArrowheads="1"/>
            </p:cNvSpPr>
            <p:nvPr/>
          </p:nvSpPr>
          <p:spPr bwMode="auto">
            <a:xfrm>
              <a:off x="3962400" y="5715000"/>
              <a:ext cx="304800" cy="304800"/>
            </a:xfrm>
            <a:prstGeom prst="diamond">
              <a:avLst/>
            </a:prstGeom>
            <a:solidFill>
              <a:srgbClr val="FF6600"/>
            </a:solidFill>
            <a:ln w="28575">
              <a:solidFill>
                <a:schemeClr val="tx1"/>
              </a:solidFill>
              <a:miter lim="800000"/>
              <a:headEnd/>
              <a:tailEnd/>
            </a:ln>
          </p:spPr>
          <p:txBody>
            <a:bodyPr wrap="none" anchor="ctr"/>
            <a:lstStyle/>
            <a:p>
              <a:endParaRPr lang="en-US" dirty="0">
                <a:latin typeface="Arial" panose="020B0604020202020204" pitchFamily="34" charset="0"/>
              </a:endParaRPr>
            </a:p>
          </p:txBody>
        </p:sp>
        <p:sp>
          <p:nvSpPr>
            <p:cNvPr id="122925" name="AutoShape 60"/>
            <p:cNvSpPr>
              <a:spLocks noChangeArrowheads="1"/>
            </p:cNvSpPr>
            <p:nvPr/>
          </p:nvSpPr>
          <p:spPr bwMode="auto">
            <a:xfrm>
              <a:off x="3903453" y="228600"/>
              <a:ext cx="457200" cy="228600"/>
            </a:xfrm>
            <a:prstGeom prst="roundRect">
              <a:avLst>
                <a:gd name="adj" fmla="val 16667"/>
              </a:avLst>
            </a:prstGeom>
            <a:solidFill>
              <a:srgbClr val="FF6600"/>
            </a:solidFill>
            <a:ln w="9525">
              <a:solidFill>
                <a:schemeClr val="tx1"/>
              </a:solidFill>
              <a:round/>
              <a:headEnd/>
              <a:tailEnd/>
            </a:ln>
          </p:spPr>
          <p:txBody>
            <a:bodyPr wrap="none" anchor="ctr"/>
            <a:lstStyle/>
            <a:p>
              <a:endParaRPr lang="en-US" dirty="0">
                <a:latin typeface="Arial" panose="020B0604020202020204" pitchFamily="34" charset="0"/>
              </a:endParaRPr>
            </a:p>
          </p:txBody>
        </p:sp>
        <p:sp>
          <p:nvSpPr>
            <p:cNvPr id="122926" name="AutoShape 61"/>
            <p:cNvSpPr>
              <a:spLocks noChangeArrowheads="1"/>
            </p:cNvSpPr>
            <p:nvPr/>
          </p:nvSpPr>
          <p:spPr bwMode="auto">
            <a:xfrm>
              <a:off x="3962400" y="6096000"/>
              <a:ext cx="304800" cy="304800"/>
            </a:xfrm>
            <a:prstGeom prst="diamond">
              <a:avLst/>
            </a:prstGeom>
            <a:solidFill>
              <a:srgbClr val="FF6600"/>
            </a:solidFill>
            <a:ln w="28575">
              <a:solidFill>
                <a:schemeClr val="tx1"/>
              </a:solidFill>
              <a:miter lim="800000"/>
              <a:headEnd/>
              <a:tailEnd/>
            </a:ln>
          </p:spPr>
          <p:txBody>
            <a:bodyPr wrap="none" anchor="ctr"/>
            <a:lstStyle/>
            <a:p>
              <a:endParaRPr lang="en-US" dirty="0">
                <a:latin typeface="Arial" panose="020B0604020202020204" pitchFamily="34" charset="0"/>
              </a:endParaRPr>
            </a:p>
          </p:txBody>
        </p:sp>
        <p:sp>
          <p:nvSpPr>
            <p:cNvPr id="122927" name="AutoShape 62"/>
            <p:cNvSpPr>
              <a:spLocks noChangeArrowheads="1"/>
            </p:cNvSpPr>
            <p:nvPr/>
          </p:nvSpPr>
          <p:spPr bwMode="auto">
            <a:xfrm>
              <a:off x="3962400" y="6477000"/>
              <a:ext cx="304800" cy="304800"/>
            </a:xfrm>
            <a:prstGeom prst="diamond">
              <a:avLst/>
            </a:prstGeom>
            <a:solidFill>
              <a:srgbClr val="FF6600"/>
            </a:solidFill>
            <a:ln w="28575">
              <a:solidFill>
                <a:schemeClr val="tx1"/>
              </a:solidFill>
              <a:miter lim="800000"/>
              <a:headEnd/>
              <a:tailEnd/>
            </a:ln>
          </p:spPr>
          <p:txBody>
            <a:bodyPr wrap="none" anchor="ctr"/>
            <a:lstStyle/>
            <a:p>
              <a:endParaRPr lang="en-US" dirty="0">
                <a:latin typeface="Arial" panose="020B0604020202020204" pitchFamily="34" charset="0"/>
              </a:endParaRPr>
            </a:p>
          </p:txBody>
        </p:sp>
        <p:sp>
          <p:nvSpPr>
            <p:cNvPr id="71" name="AutoShape 59"/>
            <p:cNvSpPr>
              <a:spLocks noChangeArrowheads="1"/>
            </p:cNvSpPr>
            <p:nvPr/>
          </p:nvSpPr>
          <p:spPr bwMode="auto">
            <a:xfrm>
              <a:off x="2369130" y="5742705"/>
              <a:ext cx="304800" cy="304800"/>
            </a:xfrm>
            <a:prstGeom prst="diamond">
              <a:avLst/>
            </a:prstGeom>
            <a:solidFill>
              <a:srgbClr val="FF6600"/>
            </a:solidFill>
            <a:ln w="28575">
              <a:solidFill>
                <a:schemeClr val="tx1"/>
              </a:solidFill>
              <a:miter lim="800000"/>
              <a:headEnd/>
              <a:tailEnd/>
            </a:ln>
          </p:spPr>
          <p:txBody>
            <a:bodyPr wrap="none" anchor="ctr"/>
            <a:lstStyle/>
            <a:p>
              <a:endParaRPr lang="en-US" dirty="0">
                <a:latin typeface="Arial" panose="020B0604020202020204" pitchFamily="34" charset="0"/>
              </a:endParaRPr>
            </a:p>
          </p:txBody>
        </p:sp>
        <p:sp>
          <p:nvSpPr>
            <p:cNvPr id="72" name="AutoShape 61"/>
            <p:cNvSpPr>
              <a:spLocks noChangeArrowheads="1"/>
            </p:cNvSpPr>
            <p:nvPr/>
          </p:nvSpPr>
          <p:spPr bwMode="auto">
            <a:xfrm>
              <a:off x="2369130" y="6123705"/>
              <a:ext cx="304800" cy="304800"/>
            </a:xfrm>
            <a:prstGeom prst="diamond">
              <a:avLst/>
            </a:prstGeom>
            <a:solidFill>
              <a:srgbClr val="FF6600"/>
            </a:solidFill>
            <a:ln w="28575">
              <a:solidFill>
                <a:schemeClr val="tx1"/>
              </a:solidFill>
              <a:miter lim="800000"/>
              <a:headEnd/>
              <a:tailEnd/>
            </a:ln>
          </p:spPr>
          <p:txBody>
            <a:bodyPr wrap="none" anchor="ctr"/>
            <a:lstStyle/>
            <a:p>
              <a:endParaRPr lang="en-US" dirty="0">
                <a:latin typeface="Arial" panose="020B0604020202020204" pitchFamily="34" charset="0"/>
              </a:endParaRPr>
            </a:p>
          </p:txBody>
        </p:sp>
        <p:sp>
          <p:nvSpPr>
            <p:cNvPr id="73" name="AutoShape 62"/>
            <p:cNvSpPr>
              <a:spLocks noChangeArrowheads="1"/>
            </p:cNvSpPr>
            <p:nvPr/>
          </p:nvSpPr>
          <p:spPr bwMode="auto">
            <a:xfrm>
              <a:off x="2369130" y="6504705"/>
              <a:ext cx="304800" cy="304800"/>
            </a:xfrm>
            <a:prstGeom prst="diamond">
              <a:avLst/>
            </a:prstGeom>
            <a:solidFill>
              <a:srgbClr val="FF6600"/>
            </a:solidFill>
            <a:ln w="28575">
              <a:solidFill>
                <a:schemeClr val="tx1"/>
              </a:solidFill>
              <a:miter lim="800000"/>
              <a:headEnd/>
              <a:tailEnd/>
            </a:ln>
          </p:spPr>
          <p:txBody>
            <a:bodyPr wrap="none" anchor="ctr"/>
            <a:lstStyle/>
            <a:p>
              <a:endParaRPr lang="en-US" dirty="0">
                <a:latin typeface="Arial" panose="020B0604020202020204" pitchFamily="34" charset="0"/>
              </a:endParaRPr>
            </a:p>
          </p:txBody>
        </p:sp>
        <p:sp>
          <p:nvSpPr>
            <p:cNvPr id="74" name="AutoShape 60"/>
            <p:cNvSpPr>
              <a:spLocks noChangeArrowheads="1"/>
            </p:cNvSpPr>
            <p:nvPr/>
          </p:nvSpPr>
          <p:spPr bwMode="auto">
            <a:xfrm>
              <a:off x="2351736" y="284015"/>
              <a:ext cx="457200" cy="228600"/>
            </a:xfrm>
            <a:prstGeom prst="roundRect">
              <a:avLst>
                <a:gd name="adj" fmla="val 16667"/>
              </a:avLst>
            </a:prstGeom>
            <a:solidFill>
              <a:srgbClr val="FF6600"/>
            </a:solidFill>
            <a:ln w="9525">
              <a:solidFill>
                <a:schemeClr val="tx1"/>
              </a:solidFill>
              <a:round/>
              <a:headEnd/>
              <a:tailEnd/>
            </a:ln>
          </p:spPr>
          <p:txBody>
            <a:bodyPr wrap="none" anchor="ctr"/>
            <a:lstStyle/>
            <a:p>
              <a:endParaRPr lang="en-US" dirty="0">
                <a:latin typeface="Arial" panose="020B0604020202020204" pitchFamily="34" charset="0"/>
              </a:endParaRPr>
            </a:p>
          </p:txBody>
        </p:sp>
      </p:grpSp>
      <p:sp>
        <p:nvSpPr>
          <p:cNvPr id="75" name="Rectangle 39">
            <a:extLst>
              <a:ext uri="{FF2B5EF4-FFF2-40B4-BE49-F238E27FC236}">
                <a16:creationId xmlns:a16="http://schemas.microsoft.com/office/drawing/2014/main" id="{D536099E-9062-4C6C-83C0-E099307A39C7}"/>
              </a:ext>
            </a:extLst>
          </p:cNvPr>
          <p:cNvSpPr>
            <a:spLocks noChangeArrowheads="1"/>
          </p:cNvSpPr>
          <p:nvPr/>
        </p:nvSpPr>
        <p:spPr bwMode="auto">
          <a:xfrm>
            <a:off x="348197" y="1946787"/>
            <a:ext cx="1143000" cy="838200"/>
          </a:xfrm>
          <a:prstGeom prst="rect">
            <a:avLst/>
          </a:prstGeom>
          <a:solidFill>
            <a:schemeClr val="bg1"/>
          </a:solidFill>
          <a:ln w="57150">
            <a:solidFill>
              <a:srgbClr val="C00000"/>
            </a:solidFill>
            <a:miter lim="800000"/>
            <a:headEnd/>
            <a:tailEnd/>
          </a:ln>
        </p:spPr>
        <p:txBody>
          <a:bodyPr wrap="none" anchor="ctr"/>
          <a:lstStyle/>
          <a:p>
            <a:pPr algn="ctr"/>
            <a:r>
              <a:rPr lang="en-US" sz="4000" b="1" i="1" dirty="0">
                <a:latin typeface="Arial" panose="020B0604020202020204" pitchFamily="34" charset="0"/>
              </a:rPr>
              <a:t>49</a:t>
            </a:r>
          </a:p>
        </p:txBody>
      </p:sp>
      <p:sp>
        <p:nvSpPr>
          <p:cNvPr id="10" name="Google Shape;74;p1">
            <a:extLst>
              <a:ext uri="{FF2B5EF4-FFF2-40B4-BE49-F238E27FC236}">
                <a16:creationId xmlns:a16="http://schemas.microsoft.com/office/drawing/2014/main" id="{09DC1924-A708-8041-1624-AC9DDB57B1DC}"/>
              </a:ext>
            </a:extLst>
          </p:cNvPr>
          <p:cNvSpPr/>
          <p:nvPr/>
        </p:nvSpPr>
        <p:spPr>
          <a:xfrm>
            <a:off x="8074526" y="6658877"/>
            <a:ext cx="1371600" cy="23079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dirty="0">
                <a:solidFill>
                  <a:srgbClr val="000000"/>
                </a:solidFill>
                <a:latin typeface="Arial" panose="020B0604020202020204" pitchFamily="34" charset="0"/>
                <a:ea typeface="Open Sans"/>
                <a:cs typeface="Arial" panose="020B0604020202020204" pitchFamily="34" charset="0"/>
                <a:sym typeface="Open Sans"/>
              </a:rPr>
              <a:t>Image: ATSSA</a:t>
            </a:r>
            <a:endParaRPr sz="9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635003362"/>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ppt_x"/>
                                          </p:val>
                                        </p:tav>
                                        <p:tav tm="100000">
                                          <p:val>
                                            <p:strVal val="#ppt_x"/>
                                          </p:val>
                                        </p:tav>
                                      </p:tavLst>
                                    </p:anim>
                                    <p:anim calcmode="lin" valueType="num">
                                      <p:cBhvr additive="base">
                                        <p:cTn id="3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additive="base">
                                        <p:cTn id="37" dur="500" fill="hold"/>
                                        <p:tgtEl>
                                          <p:spTgt spid="8"/>
                                        </p:tgtEl>
                                        <p:attrNameLst>
                                          <p:attrName>ppt_x</p:attrName>
                                        </p:attrNameLst>
                                      </p:cBhvr>
                                      <p:tavLst>
                                        <p:tav tm="0">
                                          <p:val>
                                            <p:strVal val="#ppt_x"/>
                                          </p:val>
                                        </p:tav>
                                        <p:tav tm="100000">
                                          <p:val>
                                            <p:strVal val="#ppt_x"/>
                                          </p:val>
                                        </p:tav>
                                      </p:tavLst>
                                    </p:anim>
                                    <p:anim calcmode="lin" valueType="num">
                                      <p:cBhvr additive="base">
                                        <p:cTn id="3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5"/>
                                        </p:tgtEl>
                                        <p:attrNameLst>
                                          <p:attrName>style.visibility</p:attrName>
                                        </p:attrNameLst>
                                      </p:cBhvr>
                                      <p:to>
                                        <p:strVal val="visible"/>
                                      </p:to>
                                    </p:set>
                                    <p:anim calcmode="lin" valueType="num">
                                      <p:cBhvr additive="base">
                                        <p:cTn id="43" dur="500" fill="hold"/>
                                        <p:tgtEl>
                                          <p:spTgt spid="5"/>
                                        </p:tgtEl>
                                        <p:attrNameLst>
                                          <p:attrName>ppt_x</p:attrName>
                                        </p:attrNameLst>
                                      </p:cBhvr>
                                      <p:tavLst>
                                        <p:tav tm="0">
                                          <p:val>
                                            <p:strVal val="#ppt_x"/>
                                          </p:val>
                                        </p:tav>
                                        <p:tav tm="100000">
                                          <p:val>
                                            <p:strVal val="#ppt_x"/>
                                          </p:val>
                                        </p:tav>
                                      </p:tavLst>
                                    </p:anim>
                                    <p:anim calcmode="lin" valueType="num">
                                      <p:cBhvr additive="base">
                                        <p:cTn id="4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Rectangle 2"/>
          <p:cNvSpPr>
            <a:spLocks noGrp="1" noChangeArrowheads="1"/>
          </p:cNvSpPr>
          <p:nvPr>
            <p:ph type="title"/>
          </p:nvPr>
        </p:nvSpPr>
        <p:spPr>
          <a:xfrm>
            <a:off x="1579418" y="138544"/>
            <a:ext cx="7564582" cy="1233055"/>
          </a:xfrm>
        </p:spPr>
        <p:txBody>
          <a:bodyPr/>
          <a:lstStyle/>
          <a:p>
            <a:pPr eaLnBrk="1" hangingPunct="1"/>
            <a:r>
              <a:rPr lang="en-US" dirty="0"/>
              <a:t>Recommended Advance</a:t>
            </a:r>
            <a:br>
              <a:rPr lang="en-US" dirty="0"/>
            </a:br>
            <a:r>
              <a:rPr lang="en-US" dirty="0"/>
              <a:t>Warning Sign Minimum Spacing</a:t>
            </a:r>
          </a:p>
        </p:txBody>
      </p:sp>
      <p:graphicFrame>
        <p:nvGraphicFramePr>
          <p:cNvPr id="1256488" name="Group 40"/>
          <p:cNvGraphicFramePr>
            <a:graphicFrameLocks noGrp="1"/>
          </p:cNvGraphicFramePr>
          <p:nvPr>
            <p:ph type="tbl" idx="1"/>
            <p:extLst>
              <p:ext uri="{D42A27DB-BD31-4B8C-83A1-F6EECF244321}">
                <p14:modId xmlns:p14="http://schemas.microsoft.com/office/powerpoint/2010/main" val="2474328085"/>
              </p:ext>
            </p:extLst>
          </p:nvPr>
        </p:nvGraphicFramePr>
        <p:xfrm>
          <a:off x="131618" y="1515744"/>
          <a:ext cx="8686800" cy="3772536"/>
        </p:xfrm>
        <a:graphic>
          <a:graphicData uri="http://schemas.openxmlformats.org/drawingml/2006/table">
            <a:tbl>
              <a:tblPr firstRow="1"/>
              <a:tblGrid>
                <a:gridCol w="3962400">
                  <a:extLst>
                    <a:ext uri="{9D8B030D-6E8A-4147-A177-3AD203B41FA5}">
                      <a16:colId xmlns:a16="http://schemas.microsoft.com/office/drawing/2014/main" val="20000"/>
                    </a:ext>
                  </a:extLst>
                </a:gridCol>
                <a:gridCol w="1600200">
                  <a:extLst>
                    <a:ext uri="{9D8B030D-6E8A-4147-A177-3AD203B41FA5}">
                      <a16:colId xmlns:a16="http://schemas.microsoft.com/office/drawing/2014/main" val="20001"/>
                    </a:ext>
                  </a:extLst>
                </a:gridCol>
                <a:gridCol w="1600200">
                  <a:extLst>
                    <a:ext uri="{9D8B030D-6E8A-4147-A177-3AD203B41FA5}">
                      <a16:colId xmlns:a16="http://schemas.microsoft.com/office/drawing/2014/main" val="20002"/>
                    </a:ext>
                  </a:extLst>
                </a:gridCol>
                <a:gridCol w="1524000">
                  <a:extLst>
                    <a:ext uri="{9D8B030D-6E8A-4147-A177-3AD203B41FA5}">
                      <a16:colId xmlns:a16="http://schemas.microsoft.com/office/drawing/2014/main" val="20003"/>
                    </a:ext>
                  </a:extLst>
                </a:gridCol>
              </a:tblGrid>
              <a:tr h="896938">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1" i="0" u="none" strike="noStrike" cap="none" normalizeH="0" baseline="0" dirty="0">
                          <a:ln>
                            <a:noFill/>
                          </a:ln>
                          <a:solidFill>
                            <a:schemeClr val="tx1"/>
                          </a:solidFill>
                          <a:effectLst/>
                          <a:latin typeface="Arial" panose="020B0604020202020204" pitchFamily="34" charset="0"/>
                        </a:rPr>
                        <a:t>Road Type</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1" i="0" u="none" strike="noStrike" cap="none" normalizeH="0" baseline="0" dirty="0">
                          <a:ln>
                            <a:noFill/>
                          </a:ln>
                          <a:solidFill>
                            <a:schemeClr val="tx1"/>
                          </a:solidFill>
                          <a:effectLst/>
                          <a:latin typeface="Arial" panose="020B0604020202020204" pitchFamily="34" charset="0"/>
                        </a:rPr>
                        <a:t>A</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1" i="0" u="none" strike="noStrike" cap="none" normalizeH="0" baseline="0" dirty="0">
                          <a:ln>
                            <a:noFill/>
                          </a:ln>
                          <a:solidFill>
                            <a:schemeClr val="tx1"/>
                          </a:solidFill>
                          <a:effectLst/>
                          <a:latin typeface="Arial" panose="020B0604020202020204" pitchFamily="34" charset="0"/>
                        </a:rPr>
                        <a:t>B</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1" i="0" u="none" strike="noStrike" cap="none" normalizeH="0" baseline="0" dirty="0">
                          <a:ln>
                            <a:noFill/>
                          </a:ln>
                          <a:solidFill>
                            <a:schemeClr val="tx1"/>
                          </a:solidFill>
                          <a:effectLst/>
                          <a:latin typeface="Arial" panose="020B0604020202020204" pitchFamily="34" charset="0"/>
                        </a:rPr>
                        <a:t>C</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0"/>
                  </a:ext>
                </a:extLst>
              </a:tr>
              <a:tr h="711518">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0" i="0" u="none" strike="noStrike" cap="none" normalizeH="0" baseline="0" dirty="0">
                          <a:ln>
                            <a:noFill/>
                          </a:ln>
                          <a:solidFill>
                            <a:schemeClr val="tx1"/>
                          </a:solidFill>
                          <a:effectLst/>
                          <a:latin typeface="Arial" panose="020B0604020202020204" pitchFamily="34" charset="0"/>
                        </a:rPr>
                        <a:t>Urban (low speed)*</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0" i="0" u="none" strike="noStrike" cap="none" normalizeH="0" baseline="0" dirty="0">
                          <a:ln>
                            <a:noFill/>
                          </a:ln>
                          <a:solidFill>
                            <a:schemeClr val="tx1"/>
                          </a:solidFill>
                          <a:effectLst/>
                          <a:latin typeface="Arial" panose="020B0604020202020204" pitchFamily="34" charset="0"/>
                        </a:rPr>
                        <a:t>100’</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0" i="0" u="none" strike="noStrike" cap="none" normalizeH="0" baseline="0" dirty="0">
                          <a:ln>
                            <a:noFill/>
                          </a:ln>
                          <a:solidFill>
                            <a:schemeClr val="tx1"/>
                          </a:solidFill>
                          <a:effectLst/>
                          <a:latin typeface="Arial" panose="020B0604020202020204" pitchFamily="34" charset="0"/>
                        </a:rPr>
                        <a:t>100’</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0" i="0" u="none" strike="noStrike" cap="none" normalizeH="0" baseline="0" dirty="0">
                          <a:ln>
                            <a:noFill/>
                          </a:ln>
                          <a:solidFill>
                            <a:schemeClr val="tx1"/>
                          </a:solidFill>
                          <a:effectLst/>
                          <a:latin typeface="Arial" panose="020B0604020202020204" pitchFamily="34" charset="0"/>
                        </a:rPr>
                        <a:t>100’</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609600">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0" i="0" u="none" strike="noStrike" cap="none" normalizeH="0" baseline="0" dirty="0">
                          <a:ln>
                            <a:noFill/>
                          </a:ln>
                          <a:solidFill>
                            <a:schemeClr val="tx1"/>
                          </a:solidFill>
                          <a:effectLst/>
                          <a:latin typeface="Arial" panose="020B0604020202020204" pitchFamily="34" charset="0"/>
                        </a:rPr>
                        <a:t>Urban (high speed)*</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0" i="0" u="none" strike="noStrike" cap="none" normalizeH="0" baseline="0" dirty="0">
                          <a:ln>
                            <a:noFill/>
                          </a:ln>
                          <a:solidFill>
                            <a:schemeClr val="tx1"/>
                          </a:solidFill>
                          <a:effectLst/>
                          <a:latin typeface="Arial" panose="020B0604020202020204" pitchFamily="34" charset="0"/>
                        </a:rPr>
                        <a:t>350’</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0" i="0" u="none" strike="noStrike" cap="none" normalizeH="0" baseline="0" dirty="0">
                          <a:ln>
                            <a:noFill/>
                          </a:ln>
                          <a:solidFill>
                            <a:schemeClr val="tx1"/>
                          </a:solidFill>
                          <a:effectLst/>
                          <a:latin typeface="Arial" panose="020B0604020202020204" pitchFamily="34" charset="0"/>
                        </a:rPr>
                        <a:t>350’</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0" i="0" u="none" strike="noStrike" cap="none" normalizeH="0" baseline="0" dirty="0">
                          <a:ln>
                            <a:noFill/>
                          </a:ln>
                          <a:solidFill>
                            <a:schemeClr val="tx1"/>
                          </a:solidFill>
                          <a:effectLst/>
                          <a:latin typeface="Arial" panose="020B0604020202020204" pitchFamily="34" charset="0"/>
                        </a:rPr>
                        <a:t>350’</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09600">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0" i="0" u="none" strike="noStrike" cap="none" normalizeH="0" baseline="0" dirty="0">
                          <a:ln>
                            <a:noFill/>
                          </a:ln>
                          <a:solidFill>
                            <a:schemeClr val="tx1"/>
                          </a:solidFill>
                          <a:effectLst/>
                          <a:latin typeface="Arial" panose="020B0604020202020204" pitchFamily="34" charset="0"/>
                        </a:rPr>
                        <a:t>Rural</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0" i="0" u="none" strike="noStrike" cap="none" normalizeH="0" baseline="0" dirty="0">
                          <a:ln>
                            <a:noFill/>
                          </a:ln>
                          <a:solidFill>
                            <a:schemeClr val="tx1"/>
                          </a:solidFill>
                          <a:effectLst/>
                          <a:latin typeface="Arial" panose="020B0604020202020204" pitchFamily="34" charset="0"/>
                        </a:rPr>
                        <a:t>500’</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0" i="0" u="none" strike="noStrike" cap="none" normalizeH="0" baseline="0" dirty="0">
                          <a:ln>
                            <a:noFill/>
                          </a:ln>
                          <a:solidFill>
                            <a:schemeClr val="tx1"/>
                          </a:solidFill>
                          <a:effectLst/>
                          <a:latin typeface="Arial" panose="020B0604020202020204" pitchFamily="34" charset="0"/>
                        </a:rPr>
                        <a:t>500’</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0" i="0" u="none" strike="noStrike" cap="none" normalizeH="0" baseline="0" dirty="0">
                          <a:ln>
                            <a:noFill/>
                          </a:ln>
                          <a:solidFill>
                            <a:schemeClr val="tx1"/>
                          </a:solidFill>
                          <a:effectLst/>
                          <a:latin typeface="Arial" panose="020B0604020202020204" pitchFamily="34" charset="0"/>
                        </a:rPr>
                        <a:t>500’</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4875">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0" i="0" u="none" strike="noStrike" cap="none" normalizeH="0" baseline="0" dirty="0">
                          <a:ln>
                            <a:noFill/>
                          </a:ln>
                          <a:solidFill>
                            <a:schemeClr val="tx1"/>
                          </a:solidFill>
                          <a:effectLst/>
                          <a:latin typeface="Arial" panose="020B0604020202020204" pitchFamily="34" charset="0"/>
                        </a:rPr>
                        <a:t>Freeways and Expressways</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0" i="0" u="none" strike="noStrike" cap="none" normalizeH="0" baseline="0" dirty="0">
                          <a:ln>
                            <a:noFill/>
                          </a:ln>
                          <a:solidFill>
                            <a:schemeClr val="tx1"/>
                          </a:solidFill>
                          <a:effectLst/>
                          <a:latin typeface="Arial" panose="020B0604020202020204" pitchFamily="34" charset="0"/>
                        </a:rPr>
                        <a:t>1,000’</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0" i="0" u="none" strike="noStrike" cap="none" normalizeH="0" baseline="0" dirty="0">
                          <a:ln>
                            <a:noFill/>
                          </a:ln>
                          <a:solidFill>
                            <a:schemeClr val="tx1"/>
                          </a:solidFill>
                          <a:effectLst/>
                          <a:latin typeface="Arial" panose="020B0604020202020204" pitchFamily="34" charset="0"/>
                        </a:rPr>
                        <a:t>1,500’</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0" i="0" u="none" strike="noStrike" cap="none" normalizeH="0" baseline="0" dirty="0">
                          <a:ln>
                            <a:noFill/>
                          </a:ln>
                          <a:solidFill>
                            <a:schemeClr val="tx1"/>
                          </a:solidFill>
                          <a:effectLst/>
                          <a:latin typeface="Arial" panose="020B0604020202020204" pitchFamily="34" charset="0"/>
                        </a:rPr>
                        <a:t>2,640’</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130083" name="Text Box 36"/>
          <p:cNvSpPr txBox="1">
            <a:spLocks noChangeArrowheads="1"/>
          </p:cNvSpPr>
          <p:nvPr/>
        </p:nvSpPr>
        <p:spPr bwMode="auto">
          <a:xfrm>
            <a:off x="0" y="5371410"/>
            <a:ext cx="9144000" cy="461665"/>
          </a:xfrm>
          <a:prstGeom prst="rect">
            <a:avLst/>
          </a:prstGeom>
          <a:solidFill>
            <a:schemeClr val="bg1"/>
          </a:solidFill>
          <a:ln w="9525">
            <a:noFill/>
            <a:miter lim="800000"/>
            <a:headEnd/>
            <a:tailEnd/>
          </a:ln>
        </p:spPr>
        <p:txBody>
          <a:bodyPr wrap="square">
            <a:spAutoFit/>
          </a:bodyPr>
          <a:lstStyle/>
          <a:p>
            <a:pPr algn="ctr"/>
            <a:r>
              <a:rPr lang="en-US" sz="2400" b="1" dirty="0">
                <a:latin typeface="Arial" panose="020B0604020202020204" pitchFamily="34" charset="0"/>
              </a:rPr>
              <a:t>*Speed category to be determined by highway agency</a:t>
            </a:r>
            <a:r>
              <a:rPr lang="en-US" sz="2400" b="1" i="1" dirty="0">
                <a:latin typeface="Arial" panose="020B0604020202020204" pitchFamily="34" charset="0"/>
              </a:rPr>
              <a:t>.</a:t>
            </a:r>
          </a:p>
        </p:txBody>
      </p:sp>
      <p:sp>
        <p:nvSpPr>
          <p:cNvPr id="130084" name="Rectangle 39"/>
          <p:cNvSpPr>
            <a:spLocks noChangeArrowheads="1"/>
          </p:cNvSpPr>
          <p:nvPr/>
        </p:nvSpPr>
        <p:spPr bwMode="auto">
          <a:xfrm>
            <a:off x="304800" y="304800"/>
            <a:ext cx="1143000" cy="838200"/>
          </a:xfrm>
          <a:prstGeom prst="rect">
            <a:avLst/>
          </a:prstGeom>
          <a:solidFill>
            <a:schemeClr val="bg1"/>
          </a:solidFill>
          <a:ln w="57150">
            <a:solidFill>
              <a:srgbClr val="C00000"/>
            </a:solidFill>
            <a:miter lim="800000"/>
            <a:headEnd/>
            <a:tailEnd/>
          </a:ln>
        </p:spPr>
        <p:txBody>
          <a:bodyPr wrap="none" anchor="ctr"/>
          <a:lstStyle/>
          <a:p>
            <a:pPr algn="ctr"/>
            <a:r>
              <a:rPr lang="en-US" sz="4000" b="1" i="1" dirty="0">
                <a:latin typeface="Arial" panose="020B0604020202020204" pitchFamily="34" charset="0"/>
              </a:rPr>
              <a:t>50</a:t>
            </a:r>
          </a:p>
        </p:txBody>
      </p:sp>
    </p:spTree>
    <p:extLst>
      <p:ext uri="{BB962C8B-B14F-4D97-AF65-F5344CB8AC3E}">
        <p14:creationId xmlns:p14="http://schemas.microsoft.com/office/powerpoint/2010/main" val="4069390208"/>
      </p:ext>
    </p:extLst>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9810" name="Rectangle 2"/>
          <p:cNvSpPr>
            <a:spLocks noGrp="1" noChangeArrowheads="1"/>
          </p:cNvSpPr>
          <p:nvPr>
            <p:ph type="title"/>
          </p:nvPr>
        </p:nvSpPr>
        <p:spPr>
          <a:xfrm>
            <a:off x="1752600" y="0"/>
            <a:ext cx="6096000" cy="1447800"/>
          </a:xfrm>
        </p:spPr>
        <p:txBody>
          <a:bodyPr/>
          <a:lstStyle/>
          <a:p>
            <a:pPr eaLnBrk="1" hangingPunct="1">
              <a:defRPr/>
            </a:pPr>
            <a:r>
              <a:rPr lang="en-US" dirty="0"/>
              <a:t>Min. Length (L) of a MERGING Taper</a:t>
            </a:r>
            <a:endParaRPr lang="en-US" dirty="0">
              <a:solidFill>
                <a:schemeClr val="folHlink"/>
              </a:solidFill>
            </a:endParaRPr>
          </a:p>
        </p:txBody>
      </p:sp>
      <p:sp>
        <p:nvSpPr>
          <p:cNvPr id="37891" name="Rectangle 3"/>
          <p:cNvSpPr>
            <a:spLocks noGrp="1" noChangeArrowheads="1"/>
          </p:cNvSpPr>
          <p:nvPr>
            <p:ph type="body" idx="1"/>
          </p:nvPr>
        </p:nvSpPr>
        <p:spPr>
          <a:xfrm>
            <a:off x="433251" y="1790700"/>
            <a:ext cx="8458200" cy="4953000"/>
          </a:xfrm>
        </p:spPr>
        <p:txBody>
          <a:bodyPr/>
          <a:lstStyle/>
          <a:p>
            <a:pPr marL="795338" indent="-795338" eaLnBrk="1" hangingPunct="1">
              <a:lnSpc>
                <a:spcPct val="90000"/>
              </a:lnSpc>
              <a:buFont typeface="Wingdings" pitchFamily="2" charset="2"/>
              <a:buNone/>
              <a:defRPr/>
            </a:pPr>
            <a:r>
              <a:rPr lang="en-US" b="1" dirty="0">
                <a:solidFill>
                  <a:schemeClr val="accent6">
                    <a:lumMod val="50000"/>
                  </a:schemeClr>
                </a:solidFill>
              </a:rPr>
              <a:t>L = WS</a:t>
            </a:r>
            <a:r>
              <a:rPr lang="en-US" dirty="0">
                <a:solidFill>
                  <a:schemeClr val="accent6">
                    <a:lumMod val="50000"/>
                  </a:schemeClr>
                </a:solidFill>
              </a:rPr>
              <a:t>  (45 mph or more)</a:t>
            </a:r>
          </a:p>
          <a:p>
            <a:pPr marL="795338" indent="-795338" eaLnBrk="1" hangingPunct="1">
              <a:lnSpc>
                <a:spcPct val="90000"/>
              </a:lnSpc>
              <a:buFont typeface="Wingdings" pitchFamily="2" charset="2"/>
              <a:buNone/>
              <a:defRPr/>
            </a:pPr>
            <a:r>
              <a:rPr lang="en-US" b="1" dirty="0">
                <a:solidFill>
                  <a:schemeClr val="accent6">
                    <a:lumMod val="50000"/>
                  </a:schemeClr>
                </a:solidFill>
              </a:rPr>
              <a:t>L = (WS</a:t>
            </a:r>
            <a:r>
              <a:rPr lang="en-US" b="1" baseline="30000" dirty="0">
                <a:solidFill>
                  <a:schemeClr val="accent6">
                    <a:lumMod val="50000"/>
                  </a:schemeClr>
                </a:solidFill>
              </a:rPr>
              <a:t>2</a:t>
            </a:r>
            <a:r>
              <a:rPr lang="en-US" b="1" dirty="0">
                <a:solidFill>
                  <a:schemeClr val="accent6">
                    <a:lumMod val="50000"/>
                  </a:schemeClr>
                </a:solidFill>
              </a:rPr>
              <a:t>)/60</a:t>
            </a:r>
            <a:r>
              <a:rPr lang="en-US" dirty="0">
                <a:solidFill>
                  <a:schemeClr val="accent6">
                    <a:lumMod val="50000"/>
                  </a:schemeClr>
                </a:solidFill>
              </a:rPr>
              <a:t> (40 mph or less)</a:t>
            </a:r>
          </a:p>
          <a:p>
            <a:pPr marL="795338" indent="-795338" eaLnBrk="1" hangingPunct="1">
              <a:lnSpc>
                <a:spcPct val="90000"/>
              </a:lnSpc>
              <a:buFont typeface="Wingdings" pitchFamily="2" charset="2"/>
              <a:buNone/>
              <a:defRPr/>
            </a:pPr>
            <a:endParaRPr lang="en-US" dirty="0">
              <a:solidFill>
                <a:srgbClr val="000099"/>
              </a:solidFill>
            </a:endParaRPr>
          </a:p>
          <a:p>
            <a:pPr marL="795338" indent="-795338" eaLnBrk="1" hangingPunct="1">
              <a:lnSpc>
                <a:spcPct val="90000"/>
              </a:lnSpc>
              <a:buFont typeface="Wingdings" pitchFamily="2" charset="2"/>
              <a:buNone/>
              <a:defRPr/>
            </a:pPr>
            <a:r>
              <a:rPr lang="en-US" dirty="0"/>
              <a:t>Where:</a:t>
            </a:r>
          </a:p>
          <a:p>
            <a:pPr marL="1246188" lvl="1" indent="-795338" eaLnBrk="1" hangingPunct="1">
              <a:lnSpc>
                <a:spcPct val="90000"/>
              </a:lnSpc>
              <a:buNone/>
              <a:defRPr/>
            </a:pPr>
            <a:r>
              <a:rPr lang="en-US" dirty="0"/>
              <a:t>L = length of the MERGING taper in feet</a:t>
            </a:r>
          </a:p>
          <a:p>
            <a:pPr marL="1246188" lvl="1" indent="-795338" eaLnBrk="1" hangingPunct="1">
              <a:lnSpc>
                <a:spcPct val="90000"/>
              </a:lnSpc>
              <a:buNone/>
              <a:defRPr/>
            </a:pPr>
            <a:r>
              <a:rPr lang="en-US" dirty="0"/>
              <a:t>W = width of offset in feet</a:t>
            </a:r>
          </a:p>
          <a:p>
            <a:pPr marL="1246188" lvl="1" indent="-795338" eaLnBrk="1" hangingPunct="1">
              <a:lnSpc>
                <a:spcPct val="90000"/>
              </a:lnSpc>
              <a:buNone/>
              <a:defRPr/>
            </a:pPr>
            <a:r>
              <a:rPr lang="en-US" dirty="0"/>
              <a:t>S = Speed in mph</a:t>
            </a:r>
          </a:p>
          <a:p>
            <a:pPr marL="795338" indent="-795338" eaLnBrk="1" hangingPunct="1">
              <a:lnSpc>
                <a:spcPct val="90000"/>
              </a:lnSpc>
              <a:defRPr/>
            </a:pPr>
            <a:endParaRPr lang="en-US" dirty="0"/>
          </a:p>
          <a:p>
            <a:pPr marL="795338" indent="-795338" eaLnBrk="1" hangingPunct="1">
              <a:lnSpc>
                <a:spcPct val="90000"/>
              </a:lnSpc>
              <a:defRPr/>
            </a:pPr>
            <a:endParaRPr lang="en-US" sz="2400" dirty="0"/>
          </a:p>
        </p:txBody>
      </p:sp>
      <p:sp>
        <p:nvSpPr>
          <p:cNvPr id="5" name="Rectangle 39">
            <a:extLst>
              <a:ext uri="{FF2B5EF4-FFF2-40B4-BE49-F238E27FC236}">
                <a16:creationId xmlns:a16="http://schemas.microsoft.com/office/drawing/2014/main" id="{091F4929-1B1E-4228-AEE3-5EF41AF652CE}"/>
              </a:ext>
            </a:extLst>
          </p:cNvPr>
          <p:cNvSpPr>
            <a:spLocks noChangeArrowheads="1"/>
          </p:cNvSpPr>
          <p:nvPr/>
        </p:nvSpPr>
        <p:spPr bwMode="auto">
          <a:xfrm>
            <a:off x="433251" y="304800"/>
            <a:ext cx="1143000" cy="838200"/>
          </a:xfrm>
          <a:prstGeom prst="rect">
            <a:avLst/>
          </a:prstGeom>
          <a:solidFill>
            <a:schemeClr val="bg1"/>
          </a:solidFill>
          <a:ln w="57150">
            <a:solidFill>
              <a:srgbClr val="C00000"/>
            </a:solidFill>
            <a:miter lim="800000"/>
            <a:headEnd/>
            <a:tailEnd/>
          </a:ln>
        </p:spPr>
        <p:txBody>
          <a:bodyPr wrap="none" anchor="ctr"/>
          <a:lstStyle/>
          <a:p>
            <a:pPr algn="ctr"/>
            <a:r>
              <a:rPr lang="en-US" sz="4000" b="1" i="1" dirty="0">
                <a:latin typeface="Arial" panose="020B0604020202020204" pitchFamily="34" charset="0"/>
              </a:rPr>
              <a:t>53</a:t>
            </a:r>
          </a:p>
        </p:txBody>
      </p:sp>
    </p:spTree>
    <p:extLst>
      <p:ext uri="{BB962C8B-B14F-4D97-AF65-F5344CB8AC3E}">
        <p14:creationId xmlns:p14="http://schemas.microsoft.com/office/powerpoint/2010/main" val="233544105"/>
      </p:ext>
    </p:extLst>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0834" name="Rectangle 2"/>
          <p:cNvSpPr>
            <a:spLocks noGrp="1" noChangeArrowheads="1"/>
          </p:cNvSpPr>
          <p:nvPr>
            <p:ph type="title"/>
          </p:nvPr>
        </p:nvSpPr>
        <p:spPr>
          <a:xfrm>
            <a:off x="1692274" y="228600"/>
            <a:ext cx="7451725" cy="912813"/>
          </a:xfrm>
        </p:spPr>
        <p:txBody>
          <a:bodyPr/>
          <a:lstStyle/>
          <a:p>
            <a:pPr eaLnBrk="1" hangingPunct="1">
              <a:defRPr/>
            </a:pPr>
            <a:r>
              <a:rPr lang="en-US" dirty="0"/>
              <a:t>S = Which Speed?</a:t>
            </a:r>
            <a:endParaRPr lang="en-US" dirty="0">
              <a:solidFill>
                <a:schemeClr val="folHlink"/>
              </a:solidFill>
            </a:endParaRPr>
          </a:p>
        </p:txBody>
      </p:sp>
      <p:sp>
        <p:nvSpPr>
          <p:cNvPr id="38915" name="Rectangle 3"/>
          <p:cNvSpPr>
            <a:spLocks noGrp="1" noChangeArrowheads="1"/>
          </p:cNvSpPr>
          <p:nvPr>
            <p:ph type="body" idx="1"/>
          </p:nvPr>
        </p:nvSpPr>
        <p:spPr>
          <a:xfrm>
            <a:off x="533400" y="1524000"/>
            <a:ext cx="6705600" cy="4267200"/>
          </a:xfrm>
        </p:spPr>
        <p:txBody>
          <a:bodyPr/>
          <a:lstStyle/>
          <a:p>
            <a:pPr eaLnBrk="1" hangingPunct="1">
              <a:lnSpc>
                <a:spcPct val="90000"/>
              </a:lnSpc>
            </a:pPr>
            <a:r>
              <a:rPr lang="en-US" dirty="0"/>
              <a:t>The posted speed minimum</a:t>
            </a:r>
          </a:p>
          <a:p>
            <a:pPr eaLnBrk="1" hangingPunct="1">
              <a:lnSpc>
                <a:spcPct val="90000"/>
              </a:lnSpc>
            </a:pPr>
            <a:r>
              <a:rPr lang="en-US" dirty="0"/>
              <a:t>Off-peak 85</a:t>
            </a:r>
            <a:r>
              <a:rPr lang="en-US" baseline="30000" dirty="0"/>
              <a:t>th</a:t>
            </a:r>
            <a:r>
              <a:rPr lang="en-US" dirty="0"/>
              <a:t> percentile speed prior to work starting</a:t>
            </a:r>
          </a:p>
          <a:p>
            <a:pPr eaLnBrk="1" hangingPunct="1">
              <a:lnSpc>
                <a:spcPct val="90000"/>
              </a:lnSpc>
            </a:pPr>
            <a:r>
              <a:rPr lang="en-US" dirty="0"/>
              <a:t>Anticipated operating speed</a:t>
            </a:r>
          </a:p>
          <a:p>
            <a:pPr lvl="2" eaLnBrk="1" hangingPunct="1">
              <a:lnSpc>
                <a:spcPct val="90000"/>
              </a:lnSpc>
            </a:pPr>
            <a:r>
              <a:rPr lang="en-US" dirty="0"/>
              <a:t>“Prevailing speed”</a:t>
            </a:r>
          </a:p>
          <a:p>
            <a:pPr eaLnBrk="1" hangingPunct="1">
              <a:lnSpc>
                <a:spcPct val="90000"/>
              </a:lnSpc>
            </a:pPr>
            <a:endParaRPr lang="en-US" sz="2800" dirty="0"/>
          </a:p>
          <a:p>
            <a:pPr eaLnBrk="1" hangingPunct="1">
              <a:lnSpc>
                <a:spcPct val="90000"/>
              </a:lnSpc>
            </a:pPr>
            <a:endParaRPr lang="en-US" dirty="0"/>
          </a:p>
        </p:txBody>
      </p:sp>
      <p:sp>
        <p:nvSpPr>
          <p:cNvPr id="6" name="Rectangle 39">
            <a:extLst>
              <a:ext uri="{FF2B5EF4-FFF2-40B4-BE49-F238E27FC236}">
                <a16:creationId xmlns:a16="http://schemas.microsoft.com/office/drawing/2014/main" id="{DC4D3A84-7A70-4F6C-9701-28A420C52C53}"/>
              </a:ext>
            </a:extLst>
          </p:cNvPr>
          <p:cNvSpPr>
            <a:spLocks noChangeArrowheads="1"/>
          </p:cNvSpPr>
          <p:nvPr/>
        </p:nvSpPr>
        <p:spPr bwMode="auto">
          <a:xfrm>
            <a:off x="433251" y="304800"/>
            <a:ext cx="1143000" cy="838200"/>
          </a:xfrm>
          <a:prstGeom prst="rect">
            <a:avLst/>
          </a:prstGeom>
          <a:solidFill>
            <a:schemeClr val="bg1"/>
          </a:solidFill>
          <a:ln w="57150">
            <a:solidFill>
              <a:srgbClr val="C00000"/>
            </a:solidFill>
            <a:miter lim="800000"/>
            <a:headEnd/>
            <a:tailEnd/>
          </a:ln>
        </p:spPr>
        <p:txBody>
          <a:bodyPr wrap="none" anchor="ctr"/>
          <a:lstStyle/>
          <a:p>
            <a:pPr algn="ctr"/>
            <a:r>
              <a:rPr lang="en-US" sz="4000" b="1" i="1" dirty="0">
                <a:latin typeface="Arial" panose="020B0604020202020204" pitchFamily="34" charset="0"/>
              </a:rPr>
              <a:t>53</a:t>
            </a:r>
          </a:p>
        </p:txBody>
      </p:sp>
    </p:spTree>
    <p:extLst>
      <p:ext uri="{BB962C8B-B14F-4D97-AF65-F5344CB8AC3E}">
        <p14:creationId xmlns:p14="http://schemas.microsoft.com/office/powerpoint/2010/main" val="3941129298"/>
      </p:ext>
    </p:extLst>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0338" name="Rectangle 2"/>
          <p:cNvSpPr>
            <a:spLocks noGrp="1" noChangeArrowheads="1"/>
          </p:cNvSpPr>
          <p:nvPr>
            <p:ph type="title"/>
          </p:nvPr>
        </p:nvSpPr>
        <p:spPr>
          <a:xfrm>
            <a:off x="228600" y="-76200"/>
            <a:ext cx="8839200" cy="1439863"/>
          </a:xfrm>
        </p:spPr>
        <p:txBody>
          <a:bodyPr/>
          <a:lstStyle/>
          <a:p>
            <a:pPr eaLnBrk="1" hangingPunct="1">
              <a:defRPr/>
            </a:pPr>
            <a:r>
              <a:rPr lang="en-US" dirty="0"/>
              <a:t>The 85</a:t>
            </a:r>
            <a:r>
              <a:rPr lang="en-US" baseline="30000" dirty="0"/>
              <a:t>th</a:t>
            </a:r>
            <a:r>
              <a:rPr lang="en-US" dirty="0"/>
              <a:t> Percentile Speed</a:t>
            </a:r>
            <a:endParaRPr lang="en-US" dirty="0">
              <a:solidFill>
                <a:schemeClr val="folHlink"/>
              </a:solidFill>
            </a:endParaRPr>
          </a:p>
        </p:txBody>
      </p:sp>
      <p:sp>
        <p:nvSpPr>
          <p:cNvPr id="39939" name="Rectangle 3"/>
          <p:cNvSpPr>
            <a:spLocks noGrp="1" noChangeArrowheads="1"/>
          </p:cNvSpPr>
          <p:nvPr>
            <p:ph type="body" idx="1"/>
          </p:nvPr>
        </p:nvSpPr>
        <p:spPr>
          <a:xfrm>
            <a:off x="990600" y="1363663"/>
            <a:ext cx="5410200" cy="4114800"/>
          </a:xfrm>
        </p:spPr>
        <p:txBody>
          <a:bodyPr/>
          <a:lstStyle/>
          <a:p>
            <a:pPr eaLnBrk="1" hangingPunct="1"/>
            <a:r>
              <a:rPr lang="en-US" dirty="0"/>
              <a:t>The speed at which at least 85 percent of the traffic is traveling, or below</a:t>
            </a:r>
          </a:p>
          <a:p>
            <a:pPr eaLnBrk="1" hangingPunct="1"/>
            <a:r>
              <a:rPr lang="en-US" dirty="0"/>
              <a:t>Can be computed graphically</a:t>
            </a:r>
          </a:p>
          <a:p>
            <a:pPr eaLnBrk="1" hangingPunct="1"/>
            <a:r>
              <a:rPr lang="en-US" dirty="0"/>
              <a:t>Typically  8-10 mph above the posted speed</a:t>
            </a:r>
          </a:p>
        </p:txBody>
      </p:sp>
    </p:spTree>
    <p:extLst>
      <p:ext uri="{BB962C8B-B14F-4D97-AF65-F5344CB8AC3E}">
        <p14:creationId xmlns:p14="http://schemas.microsoft.com/office/powerpoint/2010/main" val="2069697013"/>
      </p:ext>
    </p:extLst>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62" name="Rectangle 2"/>
          <p:cNvSpPr>
            <a:spLocks noGrp="1" noChangeArrowheads="1"/>
          </p:cNvSpPr>
          <p:nvPr>
            <p:ph type="title"/>
          </p:nvPr>
        </p:nvSpPr>
        <p:spPr>
          <a:xfrm>
            <a:off x="381000" y="0"/>
            <a:ext cx="8763000" cy="1325563"/>
          </a:xfrm>
        </p:spPr>
        <p:txBody>
          <a:bodyPr/>
          <a:lstStyle/>
          <a:p>
            <a:pPr eaLnBrk="1" hangingPunct="1">
              <a:defRPr/>
            </a:pPr>
            <a:r>
              <a:rPr lang="en-US" dirty="0"/>
              <a:t>W = Which Width? </a:t>
            </a:r>
          </a:p>
        </p:txBody>
      </p:sp>
      <p:sp>
        <p:nvSpPr>
          <p:cNvPr id="40963" name="Rectangle 3"/>
          <p:cNvSpPr>
            <a:spLocks noGrp="1" noChangeArrowheads="1"/>
          </p:cNvSpPr>
          <p:nvPr>
            <p:ph type="body" idx="1"/>
          </p:nvPr>
        </p:nvSpPr>
        <p:spPr>
          <a:xfrm>
            <a:off x="381000" y="1524000"/>
            <a:ext cx="6248400" cy="4038600"/>
          </a:xfrm>
        </p:spPr>
        <p:txBody>
          <a:bodyPr/>
          <a:lstStyle/>
          <a:p>
            <a:pPr eaLnBrk="1" hangingPunct="1"/>
            <a:r>
              <a:rPr lang="en-US" dirty="0"/>
              <a:t>Width of offset</a:t>
            </a:r>
          </a:p>
          <a:p>
            <a:pPr lvl="1" eaLnBrk="1" hangingPunct="1"/>
            <a:r>
              <a:rPr lang="en-US" dirty="0"/>
              <a:t>The width of the lane on lane closures (merging tapers)</a:t>
            </a:r>
          </a:p>
          <a:p>
            <a:pPr lvl="1" eaLnBrk="1" hangingPunct="1"/>
            <a:r>
              <a:rPr lang="en-US" dirty="0"/>
              <a:t>The distance shifted laterally on lane shifts (shifting tapers)</a:t>
            </a:r>
          </a:p>
        </p:txBody>
      </p:sp>
    </p:spTree>
    <p:extLst>
      <p:ext uri="{BB962C8B-B14F-4D97-AF65-F5344CB8AC3E}">
        <p14:creationId xmlns:p14="http://schemas.microsoft.com/office/powerpoint/2010/main" val="283093461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401860" name="Group 4" descr="Table to determine the minimum MERGING taper length (L) in feet&#10;"/>
          <p:cNvGraphicFramePr>
            <a:graphicFrameLocks noGrp="1"/>
          </p:cNvGraphicFramePr>
          <p:nvPr>
            <p:extLst>
              <p:ext uri="{D42A27DB-BD31-4B8C-83A1-F6EECF244321}">
                <p14:modId xmlns:p14="http://schemas.microsoft.com/office/powerpoint/2010/main" val="1742017082"/>
              </p:ext>
            </p:extLst>
          </p:nvPr>
        </p:nvGraphicFramePr>
        <p:xfrm>
          <a:off x="3200400" y="53975"/>
          <a:ext cx="5815013" cy="6736080"/>
        </p:xfrm>
        <a:graphic>
          <a:graphicData uri="http://schemas.openxmlformats.org/drawingml/2006/table">
            <a:tbl>
              <a:tblPr firstRow="1"/>
              <a:tblGrid>
                <a:gridCol w="1150938">
                  <a:extLst>
                    <a:ext uri="{9D8B030D-6E8A-4147-A177-3AD203B41FA5}">
                      <a16:colId xmlns:a16="http://schemas.microsoft.com/office/drawing/2014/main" val="20000"/>
                    </a:ext>
                  </a:extLst>
                </a:gridCol>
                <a:gridCol w="1112837">
                  <a:extLst>
                    <a:ext uri="{9D8B030D-6E8A-4147-A177-3AD203B41FA5}">
                      <a16:colId xmlns:a16="http://schemas.microsoft.com/office/drawing/2014/main" val="20001"/>
                    </a:ext>
                  </a:extLst>
                </a:gridCol>
                <a:gridCol w="1112838">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219200">
                  <a:extLst>
                    <a:ext uri="{9D8B030D-6E8A-4147-A177-3AD203B41FA5}">
                      <a16:colId xmlns:a16="http://schemas.microsoft.com/office/drawing/2014/main" val="20004"/>
                    </a:ext>
                  </a:extLst>
                </a:gridCol>
              </a:tblGrid>
              <a:tr h="517525">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1" i="0" u="none" strike="noStrike" cap="none" normalizeH="0" baseline="0" dirty="0">
                          <a:ln>
                            <a:noFill/>
                          </a:ln>
                          <a:solidFill>
                            <a:schemeClr val="tx1"/>
                          </a:solidFill>
                          <a:effectLst/>
                          <a:latin typeface="Arial" panose="020B0604020202020204" pitchFamily="34" charset="0"/>
                        </a:rPr>
                        <a:t>MPH</a:t>
                      </a: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1" i="0" u="none" strike="noStrike" cap="none" normalizeH="0" baseline="0" dirty="0">
                          <a:ln>
                            <a:noFill/>
                          </a:ln>
                          <a:solidFill>
                            <a:schemeClr val="tx1"/>
                          </a:solidFill>
                          <a:effectLst/>
                          <a:latin typeface="Arial" panose="020B0604020202020204" pitchFamily="34" charset="0"/>
                        </a:rPr>
                        <a:t>9’</a:t>
                      </a: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1" i="0" u="none" strike="noStrike" cap="none" normalizeH="0" baseline="0" dirty="0">
                          <a:ln>
                            <a:noFill/>
                          </a:ln>
                          <a:solidFill>
                            <a:schemeClr val="tx1"/>
                          </a:solidFill>
                          <a:effectLst/>
                          <a:latin typeface="Arial" panose="020B0604020202020204" pitchFamily="34" charset="0"/>
                        </a:rPr>
                        <a:t>10’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1" i="0" u="none" strike="noStrike" cap="none" normalizeH="0" baseline="0" dirty="0">
                          <a:ln>
                            <a:noFill/>
                          </a:ln>
                          <a:solidFill>
                            <a:schemeClr val="tx1"/>
                          </a:solidFill>
                          <a:effectLst/>
                          <a:latin typeface="Arial" panose="020B0604020202020204" pitchFamily="34" charset="0"/>
                        </a:rPr>
                        <a:t>11’</a:t>
                      </a: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1" i="0" u="none" strike="noStrike" cap="none" normalizeH="0" baseline="0" dirty="0">
                          <a:ln>
                            <a:noFill/>
                          </a:ln>
                          <a:solidFill>
                            <a:schemeClr val="tx1"/>
                          </a:solidFill>
                          <a:effectLst/>
                          <a:latin typeface="Arial" panose="020B0604020202020204" pitchFamily="34" charset="0"/>
                        </a:rPr>
                        <a:t>12’</a:t>
                      </a: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0"/>
                  </a:ext>
                </a:extLst>
              </a:tr>
              <a:tr h="517525">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1" i="0" u="none" strike="noStrike" cap="none" normalizeH="0" baseline="0" dirty="0">
                          <a:ln>
                            <a:noFill/>
                          </a:ln>
                          <a:solidFill>
                            <a:srgbClr val="000000"/>
                          </a:solidFill>
                          <a:effectLst/>
                          <a:latin typeface="Arial" panose="020B0604020202020204" pitchFamily="34" charset="0"/>
                        </a:rPr>
                        <a:t>25</a:t>
                      </a: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0" i="0" u="none" strike="noStrike" cap="none" normalizeH="0" baseline="0" dirty="0">
                          <a:ln>
                            <a:noFill/>
                          </a:ln>
                          <a:solidFill>
                            <a:srgbClr val="000000"/>
                          </a:solidFill>
                          <a:effectLst/>
                          <a:latin typeface="Arial" panose="020B0604020202020204" pitchFamily="34" charset="0"/>
                        </a:rPr>
                        <a:t>95</a:t>
                      </a: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0" i="0" u="none" strike="noStrike" cap="none" normalizeH="0" baseline="0" dirty="0">
                          <a:ln>
                            <a:noFill/>
                          </a:ln>
                          <a:solidFill>
                            <a:srgbClr val="000000"/>
                          </a:solidFill>
                          <a:effectLst/>
                          <a:latin typeface="Arial" panose="020B0604020202020204" pitchFamily="34" charset="0"/>
                        </a:rPr>
                        <a:t>105</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0" i="0" u="none" strike="noStrike" cap="none" normalizeH="0" baseline="0" dirty="0">
                          <a:ln>
                            <a:noFill/>
                          </a:ln>
                          <a:solidFill>
                            <a:srgbClr val="000000"/>
                          </a:solidFill>
                          <a:effectLst/>
                          <a:latin typeface="Arial" panose="020B0604020202020204" pitchFamily="34" charset="0"/>
                        </a:rPr>
                        <a:t>115</a:t>
                      </a: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0" i="0" u="none" strike="noStrike" cap="none" normalizeH="0" baseline="0" dirty="0">
                          <a:ln>
                            <a:noFill/>
                          </a:ln>
                          <a:solidFill>
                            <a:srgbClr val="000000"/>
                          </a:solidFill>
                          <a:effectLst/>
                          <a:latin typeface="Arial" panose="020B0604020202020204" pitchFamily="34" charset="0"/>
                        </a:rPr>
                        <a:t>125</a:t>
                      </a: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1"/>
                  </a:ext>
                </a:extLst>
              </a:tr>
              <a:tr h="517525">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1" i="0" u="none" strike="noStrike" cap="none" normalizeH="0" baseline="0" dirty="0">
                          <a:ln>
                            <a:noFill/>
                          </a:ln>
                          <a:solidFill>
                            <a:srgbClr val="000000"/>
                          </a:solidFill>
                          <a:effectLst/>
                          <a:latin typeface="Arial" panose="020B0604020202020204" pitchFamily="34" charset="0"/>
                        </a:rPr>
                        <a:t>30</a:t>
                      </a: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0" i="0" u="none" strike="noStrike" cap="none" normalizeH="0" baseline="0" dirty="0">
                          <a:ln>
                            <a:noFill/>
                          </a:ln>
                          <a:solidFill>
                            <a:srgbClr val="000000"/>
                          </a:solidFill>
                          <a:effectLst/>
                          <a:latin typeface="Arial" panose="020B0604020202020204" pitchFamily="34" charset="0"/>
                        </a:rPr>
                        <a:t>135</a:t>
                      </a: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0" i="0" u="none" strike="noStrike" cap="none" normalizeH="0" baseline="0" dirty="0">
                          <a:ln>
                            <a:noFill/>
                          </a:ln>
                          <a:solidFill>
                            <a:srgbClr val="000000"/>
                          </a:solidFill>
                          <a:effectLst/>
                          <a:latin typeface="Arial" panose="020B0604020202020204" pitchFamily="34" charset="0"/>
                        </a:rPr>
                        <a:t>150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0" i="0" u="none" strike="noStrike" cap="none" normalizeH="0" baseline="0" dirty="0">
                          <a:ln>
                            <a:noFill/>
                          </a:ln>
                          <a:solidFill>
                            <a:srgbClr val="000000"/>
                          </a:solidFill>
                          <a:effectLst/>
                          <a:latin typeface="Arial" panose="020B0604020202020204" pitchFamily="34" charset="0"/>
                        </a:rPr>
                        <a:t>165</a:t>
                      </a: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0" i="0" u="none" strike="noStrike" cap="none" normalizeH="0" baseline="0" dirty="0">
                          <a:ln>
                            <a:noFill/>
                          </a:ln>
                          <a:solidFill>
                            <a:srgbClr val="000000"/>
                          </a:solidFill>
                          <a:effectLst/>
                          <a:latin typeface="Arial" panose="020B0604020202020204" pitchFamily="34" charset="0"/>
                        </a:rPr>
                        <a:t>180</a:t>
                      </a: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2"/>
                  </a:ext>
                </a:extLst>
              </a:tr>
              <a:tr h="517525">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1" i="0" u="none" strike="noStrike" cap="none" normalizeH="0" baseline="0" dirty="0">
                          <a:ln>
                            <a:noFill/>
                          </a:ln>
                          <a:solidFill>
                            <a:schemeClr val="tx1"/>
                          </a:solidFill>
                          <a:effectLst/>
                          <a:latin typeface="Arial" panose="020B0604020202020204" pitchFamily="34" charset="0"/>
                        </a:rPr>
                        <a:t>35</a:t>
                      </a: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0" i="0" u="none" strike="noStrike" cap="none" normalizeH="0" baseline="0" dirty="0">
                          <a:ln>
                            <a:noFill/>
                          </a:ln>
                          <a:solidFill>
                            <a:schemeClr val="tx1"/>
                          </a:solidFill>
                          <a:effectLst/>
                          <a:latin typeface="Arial" panose="020B0604020202020204" pitchFamily="34" charset="0"/>
                        </a:rPr>
                        <a:t>185</a:t>
                      </a: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0" i="0" u="none" strike="noStrike" cap="none" normalizeH="0" baseline="0" dirty="0">
                          <a:ln>
                            <a:noFill/>
                          </a:ln>
                          <a:solidFill>
                            <a:schemeClr val="tx1"/>
                          </a:solidFill>
                          <a:effectLst/>
                          <a:latin typeface="Arial" panose="020B0604020202020204" pitchFamily="34" charset="0"/>
                        </a:rPr>
                        <a:t>205</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0" i="0" u="none" strike="noStrike" cap="none" normalizeH="0" baseline="0" dirty="0">
                          <a:ln>
                            <a:noFill/>
                          </a:ln>
                          <a:solidFill>
                            <a:schemeClr val="tx1"/>
                          </a:solidFill>
                          <a:effectLst/>
                          <a:latin typeface="Arial" panose="020B0604020202020204" pitchFamily="34" charset="0"/>
                        </a:rPr>
                        <a:t>225</a:t>
                      </a: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0" i="0" u="none" strike="noStrike" cap="none" normalizeH="0" baseline="0" dirty="0">
                          <a:ln>
                            <a:noFill/>
                          </a:ln>
                          <a:solidFill>
                            <a:schemeClr val="tx1"/>
                          </a:solidFill>
                          <a:effectLst/>
                          <a:latin typeface="Arial" panose="020B0604020202020204" pitchFamily="34" charset="0"/>
                        </a:rPr>
                        <a:t>245</a:t>
                      </a: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3"/>
                  </a:ext>
                </a:extLst>
              </a:tr>
              <a:tr h="517525">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1" i="0" u="none" strike="noStrike" cap="none" normalizeH="0" baseline="0" dirty="0">
                          <a:ln>
                            <a:noFill/>
                          </a:ln>
                          <a:solidFill>
                            <a:srgbClr val="000000"/>
                          </a:solidFill>
                          <a:effectLst/>
                          <a:latin typeface="Arial" panose="020B0604020202020204" pitchFamily="34" charset="0"/>
                        </a:rPr>
                        <a:t>40</a:t>
                      </a: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0" i="0" u="none" strike="noStrike" cap="none" normalizeH="0" baseline="0" dirty="0">
                          <a:ln>
                            <a:noFill/>
                          </a:ln>
                          <a:solidFill>
                            <a:srgbClr val="000000"/>
                          </a:solidFill>
                          <a:effectLst/>
                          <a:latin typeface="Arial" panose="020B0604020202020204" pitchFamily="34" charset="0"/>
                        </a:rPr>
                        <a:t>240</a:t>
                      </a: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0" i="0" u="none" strike="noStrike" cap="none" normalizeH="0" baseline="0" dirty="0">
                          <a:ln>
                            <a:noFill/>
                          </a:ln>
                          <a:solidFill>
                            <a:srgbClr val="000000"/>
                          </a:solidFill>
                          <a:effectLst/>
                          <a:latin typeface="Arial" panose="020B0604020202020204" pitchFamily="34" charset="0"/>
                        </a:rPr>
                        <a:t>270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0" i="0" u="none" strike="noStrike" cap="none" normalizeH="0" baseline="0" dirty="0">
                          <a:ln>
                            <a:noFill/>
                          </a:ln>
                          <a:solidFill>
                            <a:srgbClr val="000000"/>
                          </a:solidFill>
                          <a:effectLst/>
                          <a:latin typeface="Arial" panose="020B0604020202020204" pitchFamily="34" charset="0"/>
                        </a:rPr>
                        <a:t>295</a:t>
                      </a: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0" i="0" u="none" strike="noStrike" cap="none" normalizeH="0" baseline="0" dirty="0">
                          <a:ln>
                            <a:noFill/>
                          </a:ln>
                          <a:solidFill>
                            <a:srgbClr val="000000"/>
                          </a:solidFill>
                          <a:effectLst/>
                          <a:latin typeface="Arial" panose="020B0604020202020204" pitchFamily="34" charset="0"/>
                        </a:rPr>
                        <a:t>320</a:t>
                      </a: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4"/>
                  </a:ext>
                </a:extLst>
              </a:tr>
              <a:tr h="517525">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1" i="0" u="none" strike="noStrike" cap="none" normalizeH="0" baseline="0" dirty="0">
                          <a:ln>
                            <a:noFill/>
                          </a:ln>
                          <a:solidFill>
                            <a:srgbClr val="000000"/>
                          </a:solidFill>
                          <a:effectLst/>
                          <a:latin typeface="Arial" panose="020B0604020202020204" pitchFamily="34" charset="0"/>
                        </a:rPr>
                        <a:t>45</a:t>
                      </a: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0" i="0" u="none" strike="noStrike" cap="none" normalizeH="0" baseline="0" dirty="0">
                          <a:ln>
                            <a:noFill/>
                          </a:ln>
                          <a:solidFill>
                            <a:srgbClr val="000000"/>
                          </a:solidFill>
                          <a:effectLst/>
                          <a:latin typeface="Arial" panose="020B0604020202020204" pitchFamily="34" charset="0"/>
                        </a:rPr>
                        <a:t>405</a:t>
                      </a: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0" i="0" u="none" strike="noStrike" cap="none" normalizeH="0" baseline="0" dirty="0">
                          <a:ln>
                            <a:noFill/>
                          </a:ln>
                          <a:solidFill>
                            <a:srgbClr val="000000"/>
                          </a:solidFill>
                          <a:effectLst/>
                          <a:latin typeface="Arial" panose="020B0604020202020204" pitchFamily="34" charset="0"/>
                        </a:rPr>
                        <a:t>450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0" i="0" u="none" strike="noStrike" cap="none" normalizeH="0" baseline="0" dirty="0">
                          <a:ln>
                            <a:noFill/>
                          </a:ln>
                          <a:solidFill>
                            <a:srgbClr val="000000"/>
                          </a:solidFill>
                          <a:effectLst/>
                          <a:latin typeface="Arial" panose="020B0604020202020204" pitchFamily="34" charset="0"/>
                        </a:rPr>
                        <a:t>495</a:t>
                      </a: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0" i="0" u="none" strike="noStrike" cap="none" normalizeH="0" baseline="0" dirty="0">
                          <a:ln>
                            <a:noFill/>
                          </a:ln>
                          <a:solidFill>
                            <a:srgbClr val="000000"/>
                          </a:solidFill>
                          <a:effectLst/>
                          <a:latin typeface="Arial" panose="020B0604020202020204" pitchFamily="34" charset="0"/>
                        </a:rPr>
                        <a:t>540</a:t>
                      </a: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5"/>
                  </a:ext>
                </a:extLst>
              </a:tr>
              <a:tr h="517525">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1" i="0" u="none" strike="noStrike" cap="none" normalizeH="0" baseline="0" dirty="0">
                          <a:ln>
                            <a:noFill/>
                          </a:ln>
                          <a:solidFill>
                            <a:srgbClr val="000000"/>
                          </a:solidFill>
                          <a:effectLst/>
                          <a:latin typeface="Arial" panose="020B0604020202020204" pitchFamily="34" charset="0"/>
                        </a:rPr>
                        <a:t>50</a:t>
                      </a: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0" i="0" u="none" strike="noStrike" cap="none" normalizeH="0" baseline="0" dirty="0">
                          <a:ln>
                            <a:noFill/>
                          </a:ln>
                          <a:solidFill>
                            <a:srgbClr val="000000"/>
                          </a:solidFill>
                          <a:effectLst/>
                          <a:latin typeface="Arial" panose="020B0604020202020204" pitchFamily="34" charset="0"/>
                        </a:rPr>
                        <a:t>450</a:t>
                      </a: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0" i="0" u="none" strike="noStrike" cap="none" normalizeH="0" baseline="0" dirty="0">
                          <a:ln>
                            <a:noFill/>
                          </a:ln>
                          <a:solidFill>
                            <a:srgbClr val="000000"/>
                          </a:solidFill>
                          <a:effectLst/>
                          <a:latin typeface="Arial" panose="020B0604020202020204" pitchFamily="34" charset="0"/>
                        </a:rPr>
                        <a:t>500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0" i="0" u="none" strike="noStrike" cap="none" normalizeH="0" baseline="0" dirty="0">
                          <a:ln>
                            <a:noFill/>
                          </a:ln>
                          <a:solidFill>
                            <a:srgbClr val="000000"/>
                          </a:solidFill>
                          <a:effectLst/>
                          <a:latin typeface="Arial" panose="020B0604020202020204" pitchFamily="34" charset="0"/>
                        </a:rPr>
                        <a:t>550</a:t>
                      </a: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0" i="0" u="none" strike="noStrike" cap="none" normalizeH="0" baseline="0" dirty="0">
                          <a:ln>
                            <a:noFill/>
                          </a:ln>
                          <a:solidFill>
                            <a:srgbClr val="000000"/>
                          </a:solidFill>
                          <a:effectLst/>
                          <a:latin typeface="Arial" panose="020B0604020202020204" pitchFamily="34" charset="0"/>
                        </a:rPr>
                        <a:t>600</a:t>
                      </a: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6"/>
                  </a:ext>
                </a:extLst>
              </a:tr>
              <a:tr h="517525">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1" i="0" u="none" strike="noStrike" cap="none" normalizeH="0" baseline="0" dirty="0">
                          <a:ln>
                            <a:noFill/>
                          </a:ln>
                          <a:solidFill>
                            <a:srgbClr val="000000"/>
                          </a:solidFill>
                          <a:effectLst/>
                          <a:latin typeface="Arial" panose="020B0604020202020204" pitchFamily="34" charset="0"/>
                        </a:rPr>
                        <a:t>55</a:t>
                      </a: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0" i="0" u="none" strike="noStrike" cap="none" normalizeH="0" baseline="0" dirty="0">
                          <a:ln>
                            <a:noFill/>
                          </a:ln>
                          <a:solidFill>
                            <a:srgbClr val="000000"/>
                          </a:solidFill>
                          <a:effectLst/>
                          <a:latin typeface="Arial" panose="020B0604020202020204" pitchFamily="34" charset="0"/>
                        </a:rPr>
                        <a:t>495</a:t>
                      </a: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0" i="0" u="none" strike="noStrike" cap="none" normalizeH="0" baseline="0" dirty="0">
                          <a:ln>
                            <a:noFill/>
                          </a:ln>
                          <a:solidFill>
                            <a:srgbClr val="000000"/>
                          </a:solidFill>
                          <a:effectLst/>
                          <a:latin typeface="Arial" panose="020B0604020202020204" pitchFamily="34" charset="0"/>
                        </a:rPr>
                        <a:t>550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0" i="0" u="none" strike="noStrike" cap="none" normalizeH="0" baseline="0" dirty="0">
                          <a:ln>
                            <a:noFill/>
                          </a:ln>
                          <a:solidFill>
                            <a:srgbClr val="000000"/>
                          </a:solidFill>
                          <a:effectLst/>
                          <a:latin typeface="Arial" panose="020B0604020202020204" pitchFamily="34" charset="0"/>
                        </a:rPr>
                        <a:t>605</a:t>
                      </a: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0" i="0" u="none" strike="noStrike" cap="none" normalizeH="0" baseline="0" dirty="0">
                          <a:ln>
                            <a:noFill/>
                          </a:ln>
                          <a:solidFill>
                            <a:srgbClr val="000000"/>
                          </a:solidFill>
                          <a:effectLst/>
                          <a:latin typeface="Arial" panose="020B0604020202020204" pitchFamily="34" charset="0"/>
                        </a:rPr>
                        <a:t>660</a:t>
                      </a: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7"/>
                  </a:ext>
                </a:extLst>
              </a:tr>
              <a:tr h="517525">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1" i="0" u="none" strike="noStrike" cap="none" normalizeH="0" baseline="0" dirty="0">
                          <a:ln>
                            <a:noFill/>
                          </a:ln>
                          <a:solidFill>
                            <a:srgbClr val="000000"/>
                          </a:solidFill>
                          <a:effectLst/>
                          <a:latin typeface="Arial" panose="020B0604020202020204" pitchFamily="34" charset="0"/>
                        </a:rPr>
                        <a:t>60</a:t>
                      </a: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0" i="0" u="none" strike="noStrike" cap="none" normalizeH="0" baseline="0" dirty="0">
                          <a:ln>
                            <a:noFill/>
                          </a:ln>
                          <a:solidFill>
                            <a:srgbClr val="000000"/>
                          </a:solidFill>
                          <a:effectLst/>
                          <a:latin typeface="Arial" panose="020B0604020202020204" pitchFamily="34" charset="0"/>
                        </a:rPr>
                        <a:t>540</a:t>
                      </a: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0" i="0" u="none" strike="noStrike" cap="none" normalizeH="0" baseline="0" dirty="0">
                          <a:ln>
                            <a:noFill/>
                          </a:ln>
                          <a:solidFill>
                            <a:srgbClr val="000000"/>
                          </a:solidFill>
                          <a:effectLst/>
                          <a:latin typeface="Arial" panose="020B0604020202020204" pitchFamily="34" charset="0"/>
                        </a:rPr>
                        <a:t>600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0" i="0" u="none" strike="noStrike" cap="none" normalizeH="0" baseline="0" dirty="0">
                          <a:ln>
                            <a:noFill/>
                          </a:ln>
                          <a:solidFill>
                            <a:srgbClr val="000000"/>
                          </a:solidFill>
                          <a:effectLst/>
                          <a:latin typeface="Arial" panose="020B0604020202020204" pitchFamily="34" charset="0"/>
                        </a:rPr>
                        <a:t>660</a:t>
                      </a: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0" i="0" u="none" strike="noStrike" cap="none" normalizeH="0" baseline="0" dirty="0">
                          <a:ln>
                            <a:noFill/>
                          </a:ln>
                          <a:solidFill>
                            <a:srgbClr val="000000"/>
                          </a:solidFill>
                          <a:effectLst/>
                          <a:latin typeface="Arial" panose="020B0604020202020204" pitchFamily="34" charset="0"/>
                        </a:rPr>
                        <a:t>720</a:t>
                      </a: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8"/>
                  </a:ext>
                </a:extLst>
              </a:tr>
              <a:tr h="517525">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1" i="0" u="none" strike="noStrike" cap="none" normalizeH="0" baseline="0" dirty="0">
                          <a:ln>
                            <a:noFill/>
                          </a:ln>
                          <a:solidFill>
                            <a:srgbClr val="000000"/>
                          </a:solidFill>
                          <a:effectLst/>
                          <a:latin typeface="Arial" panose="020B0604020202020204" pitchFamily="34" charset="0"/>
                        </a:rPr>
                        <a:t>65</a:t>
                      </a: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0" i="0" u="none" strike="noStrike" cap="none" normalizeH="0" baseline="0" dirty="0">
                          <a:ln>
                            <a:noFill/>
                          </a:ln>
                          <a:solidFill>
                            <a:srgbClr val="000000"/>
                          </a:solidFill>
                          <a:effectLst/>
                          <a:latin typeface="Arial" panose="020B0604020202020204" pitchFamily="34" charset="0"/>
                        </a:rPr>
                        <a:t>585</a:t>
                      </a: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0" i="0" u="none" strike="noStrike" cap="none" normalizeH="0" baseline="0" dirty="0">
                          <a:ln>
                            <a:noFill/>
                          </a:ln>
                          <a:solidFill>
                            <a:srgbClr val="000000"/>
                          </a:solidFill>
                          <a:effectLst/>
                          <a:latin typeface="Arial" panose="020B0604020202020204" pitchFamily="34" charset="0"/>
                        </a:rPr>
                        <a:t>650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0" i="0" u="none" strike="noStrike" cap="none" normalizeH="0" baseline="0" dirty="0">
                          <a:ln>
                            <a:noFill/>
                          </a:ln>
                          <a:solidFill>
                            <a:srgbClr val="000000"/>
                          </a:solidFill>
                          <a:effectLst/>
                          <a:latin typeface="Arial" panose="020B0604020202020204" pitchFamily="34" charset="0"/>
                        </a:rPr>
                        <a:t>715</a:t>
                      </a: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0" i="0" u="none" strike="noStrike" cap="none" normalizeH="0" baseline="0" dirty="0">
                          <a:ln>
                            <a:noFill/>
                          </a:ln>
                          <a:solidFill>
                            <a:srgbClr val="000000"/>
                          </a:solidFill>
                          <a:effectLst/>
                          <a:latin typeface="Arial" panose="020B0604020202020204" pitchFamily="34" charset="0"/>
                        </a:rPr>
                        <a:t>780</a:t>
                      </a: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9"/>
                  </a:ext>
                </a:extLst>
              </a:tr>
              <a:tr h="517525">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1" i="0" u="none" strike="noStrike" cap="none" normalizeH="0" baseline="0" dirty="0">
                          <a:ln>
                            <a:noFill/>
                          </a:ln>
                          <a:solidFill>
                            <a:srgbClr val="000000"/>
                          </a:solidFill>
                          <a:effectLst/>
                          <a:latin typeface="Arial" panose="020B0604020202020204" pitchFamily="34" charset="0"/>
                        </a:rPr>
                        <a:t>70</a:t>
                      </a: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0" i="0" u="none" strike="noStrike" cap="none" normalizeH="0" baseline="0" dirty="0">
                          <a:ln>
                            <a:noFill/>
                          </a:ln>
                          <a:solidFill>
                            <a:srgbClr val="000000"/>
                          </a:solidFill>
                          <a:effectLst/>
                          <a:latin typeface="Arial" panose="020B0604020202020204" pitchFamily="34" charset="0"/>
                        </a:rPr>
                        <a:t>630</a:t>
                      </a: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0" i="0" u="none" strike="noStrike" cap="none" normalizeH="0" baseline="0" dirty="0">
                          <a:ln>
                            <a:noFill/>
                          </a:ln>
                          <a:solidFill>
                            <a:srgbClr val="000000"/>
                          </a:solidFill>
                          <a:effectLst/>
                          <a:latin typeface="Arial" panose="020B0604020202020204" pitchFamily="34" charset="0"/>
                        </a:rPr>
                        <a:t>700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0" i="0" u="none" strike="noStrike" cap="none" normalizeH="0" baseline="0" dirty="0">
                          <a:ln>
                            <a:noFill/>
                          </a:ln>
                          <a:solidFill>
                            <a:srgbClr val="000000"/>
                          </a:solidFill>
                          <a:effectLst/>
                          <a:latin typeface="Arial" panose="020B0604020202020204" pitchFamily="34" charset="0"/>
                        </a:rPr>
                        <a:t>770</a:t>
                      </a: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0" i="0" u="none" strike="noStrike" cap="none" normalizeH="0" baseline="0" dirty="0">
                          <a:ln>
                            <a:noFill/>
                          </a:ln>
                          <a:solidFill>
                            <a:srgbClr val="000000"/>
                          </a:solidFill>
                          <a:effectLst/>
                          <a:latin typeface="Arial" panose="020B0604020202020204" pitchFamily="34" charset="0"/>
                        </a:rPr>
                        <a:t>840</a:t>
                      </a: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10"/>
                  </a:ext>
                </a:extLst>
              </a:tr>
              <a:tr h="517525">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1" i="0" u="none" strike="noStrike" cap="none" normalizeH="0" baseline="0" dirty="0">
                          <a:ln>
                            <a:noFill/>
                          </a:ln>
                          <a:solidFill>
                            <a:srgbClr val="000000"/>
                          </a:solidFill>
                          <a:effectLst/>
                          <a:latin typeface="Arial" panose="020B0604020202020204" pitchFamily="34" charset="0"/>
                        </a:rPr>
                        <a:t>75</a:t>
                      </a: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0" i="0" u="none" strike="noStrike" cap="none" normalizeH="0" baseline="0" dirty="0">
                          <a:ln>
                            <a:noFill/>
                          </a:ln>
                          <a:solidFill>
                            <a:srgbClr val="000000"/>
                          </a:solidFill>
                          <a:effectLst/>
                          <a:latin typeface="Arial" panose="020B0604020202020204" pitchFamily="34" charset="0"/>
                        </a:rPr>
                        <a:t>675</a:t>
                      </a: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0" i="0" u="none" strike="noStrike" cap="none" normalizeH="0" baseline="0" dirty="0">
                          <a:ln>
                            <a:noFill/>
                          </a:ln>
                          <a:solidFill>
                            <a:srgbClr val="000000"/>
                          </a:solidFill>
                          <a:effectLst/>
                          <a:latin typeface="Arial" panose="020B0604020202020204" pitchFamily="34" charset="0"/>
                        </a:rPr>
                        <a:t>750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0" i="0" u="none" strike="noStrike" cap="none" normalizeH="0" baseline="0" dirty="0">
                          <a:ln>
                            <a:noFill/>
                          </a:ln>
                          <a:solidFill>
                            <a:srgbClr val="000000"/>
                          </a:solidFill>
                          <a:effectLst/>
                          <a:latin typeface="Arial" panose="020B0604020202020204" pitchFamily="34" charset="0"/>
                        </a:rPr>
                        <a:t>825</a:t>
                      </a: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0" i="0" u="none" strike="noStrike" cap="none" normalizeH="0" baseline="0" dirty="0">
                          <a:ln>
                            <a:noFill/>
                          </a:ln>
                          <a:solidFill>
                            <a:srgbClr val="000000"/>
                          </a:solidFill>
                          <a:effectLst/>
                          <a:latin typeface="Arial" panose="020B0604020202020204" pitchFamily="34" charset="0"/>
                        </a:rPr>
                        <a:t>900</a:t>
                      </a: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11"/>
                  </a:ext>
                </a:extLst>
              </a:tr>
              <a:tr h="517525">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1" i="0" u="none" strike="noStrike" cap="none" normalizeH="0" baseline="0" dirty="0">
                          <a:ln>
                            <a:noFill/>
                          </a:ln>
                          <a:solidFill>
                            <a:srgbClr val="000000"/>
                          </a:solidFill>
                          <a:effectLst/>
                          <a:latin typeface="Arial" panose="020B0604020202020204" pitchFamily="34" charset="0"/>
                        </a:rPr>
                        <a:t>80</a:t>
                      </a: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0" i="0" u="none" strike="noStrike" cap="none" normalizeH="0" baseline="0" dirty="0">
                          <a:ln>
                            <a:noFill/>
                          </a:ln>
                          <a:solidFill>
                            <a:srgbClr val="000000"/>
                          </a:solidFill>
                          <a:effectLst/>
                          <a:latin typeface="Arial" panose="020B0604020202020204" pitchFamily="34" charset="0"/>
                        </a:rPr>
                        <a:t>720</a:t>
                      </a: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0" i="0" u="none" strike="noStrike" cap="none" normalizeH="0" baseline="0" dirty="0">
                          <a:ln>
                            <a:noFill/>
                          </a:ln>
                          <a:solidFill>
                            <a:srgbClr val="000000"/>
                          </a:solidFill>
                          <a:effectLst/>
                          <a:latin typeface="Arial" panose="020B0604020202020204" pitchFamily="34" charset="0"/>
                        </a:rPr>
                        <a:t>800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0" i="0" u="none" strike="noStrike" cap="none" normalizeH="0" baseline="0" dirty="0">
                          <a:ln>
                            <a:noFill/>
                          </a:ln>
                          <a:solidFill>
                            <a:srgbClr val="000000"/>
                          </a:solidFill>
                          <a:effectLst/>
                          <a:latin typeface="Arial" panose="020B0604020202020204" pitchFamily="34" charset="0"/>
                        </a:rPr>
                        <a:t>880</a:t>
                      </a: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0" i="0" u="none" strike="noStrike" cap="none" normalizeH="0" baseline="0" dirty="0">
                          <a:ln>
                            <a:noFill/>
                          </a:ln>
                          <a:solidFill>
                            <a:srgbClr val="000000"/>
                          </a:solidFill>
                          <a:effectLst/>
                          <a:latin typeface="Arial" panose="020B0604020202020204" pitchFamily="34" charset="0"/>
                        </a:rPr>
                        <a:t>960</a:t>
                      </a: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12"/>
                  </a:ext>
                </a:extLst>
              </a:tr>
            </a:tbl>
          </a:graphicData>
        </a:graphic>
      </p:graphicFrame>
      <p:sp>
        <p:nvSpPr>
          <p:cNvPr id="42073" name="Rectangle 92" descr="Table to determine the minimum MERGING taper length (L) in feet"/>
          <p:cNvSpPr>
            <a:spLocks noChangeArrowheads="1"/>
          </p:cNvSpPr>
          <p:nvPr/>
        </p:nvSpPr>
        <p:spPr bwMode="auto">
          <a:xfrm>
            <a:off x="304800" y="381000"/>
            <a:ext cx="2590800" cy="3657600"/>
          </a:xfrm>
          <a:prstGeom prst="rect">
            <a:avLst/>
          </a:prstGeom>
          <a:noFill/>
          <a:ln w="9525">
            <a:noFill/>
            <a:miter lim="800000"/>
            <a:headEnd/>
            <a:tailEnd/>
          </a:ln>
        </p:spPr>
        <p:txBody>
          <a:bodyPr/>
          <a:lstStyle/>
          <a:p>
            <a:pPr>
              <a:lnSpc>
                <a:spcPct val="90000"/>
              </a:lnSpc>
              <a:spcBef>
                <a:spcPct val="20000"/>
              </a:spcBef>
              <a:buClr>
                <a:srgbClr val="CC3300"/>
              </a:buClr>
              <a:buSzPct val="65000"/>
              <a:buFont typeface="Wingdings" pitchFamily="2" charset="2"/>
              <a:buNone/>
            </a:pPr>
            <a:r>
              <a:rPr lang="en-US" sz="2800" dirty="0">
                <a:latin typeface="Arial" panose="020B0604020202020204" pitchFamily="34" charset="0"/>
              </a:rPr>
              <a:t>Table to determine the minimum </a:t>
            </a:r>
            <a:r>
              <a:rPr lang="en-US" sz="2800" b="1" dirty="0">
                <a:latin typeface="Arial" panose="020B0604020202020204" pitchFamily="34" charset="0"/>
              </a:rPr>
              <a:t>MERGING</a:t>
            </a:r>
            <a:r>
              <a:rPr lang="en-US" sz="2800" dirty="0">
                <a:latin typeface="Arial" panose="020B0604020202020204" pitchFamily="34" charset="0"/>
              </a:rPr>
              <a:t> taper length (L) in feet</a:t>
            </a:r>
          </a:p>
          <a:p>
            <a:pPr>
              <a:lnSpc>
                <a:spcPct val="90000"/>
              </a:lnSpc>
              <a:spcBef>
                <a:spcPct val="20000"/>
              </a:spcBef>
              <a:buClr>
                <a:srgbClr val="CC3300"/>
              </a:buClr>
              <a:buSzPct val="65000"/>
              <a:buFont typeface="Wingdings" pitchFamily="2" charset="2"/>
              <a:buNone/>
            </a:pPr>
            <a:endParaRPr lang="en-US" sz="3200" dirty="0">
              <a:latin typeface="Arial" panose="020B0604020202020204" pitchFamily="34" charset="0"/>
            </a:endParaRPr>
          </a:p>
          <a:p>
            <a:pPr>
              <a:lnSpc>
                <a:spcPct val="90000"/>
              </a:lnSpc>
              <a:spcBef>
                <a:spcPct val="20000"/>
              </a:spcBef>
              <a:buClr>
                <a:srgbClr val="CC3300"/>
              </a:buClr>
              <a:buSzPct val="65000"/>
              <a:buFont typeface="Wingdings" pitchFamily="2" charset="2"/>
              <a:buNone/>
            </a:pPr>
            <a:endParaRPr lang="en-US" sz="2800" dirty="0">
              <a:latin typeface="Arial" panose="020B0604020202020204" pitchFamily="34" charset="0"/>
            </a:endParaRPr>
          </a:p>
        </p:txBody>
      </p:sp>
    </p:spTree>
    <p:extLst>
      <p:ext uri="{BB962C8B-B14F-4D97-AF65-F5344CB8AC3E}">
        <p14:creationId xmlns:p14="http://schemas.microsoft.com/office/powerpoint/2010/main" val="304649167"/>
      </p:ext>
    </p:extLst>
  </p:cSld>
  <p:clrMapOvr>
    <a:masterClrMapping/>
  </p:clrMapOvr>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403906" name="Group 2"/>
          <p:cNvGraphicFramePr>
            <a:graphicFrameLocks noGrp="1"/>
          </p:cNvGraphicFramePr>
          <p:nvPr>
            <p:extLst>
              <p:ext uri="{D42A27DB-BD31-4B8C-83A1-F6EECF244321}">
                <p14:modId xmlns:p14="http://schemas.microsoft.com/office/powerpoint/2010/main" val="955137862"/>
              </p:ext>
            </p:extLst>
          </p:nvPr>
        </p:nvGraphicFramePr>
        <p:xfrm>
          <a:off x="3200400" y="53975"/>
          <a:ext cx="5815013" cy="6736080"/>
        </p:xfrm>
        <a:graphic>
          <a:graphicData uri="http://schemas.openxmlformats.org/drawingml/2006/table">
            <a:tbl>
              <a:tblPr firstRow="1"/>
              <a:tblGrid>
                <a:gridCol w="1150938">
                  <a:extLst>
                    <a:ext uri="{9D8B030D-6E8A-4147-A177-3AD203B41FA5}">
                      <a16:colId xmlns:a16="http://schemas.microsoft.com/office/drawing/2014/main" val="20000"/>
                    </a:ext>
                  </a:extLst>
                </a:gridCol>
                <a:gridCol w="1112837">
                  <a:extLst>
                    <a:ext uri="{9D8B030D-6E8A-4147-A177-3AD203B41FA5}">
                      <a16:colId xmlns:a16="http://schemas.microsoft.com/office/drawing/2014/main" val="20001"/>
                    </a:ext>
                  </a:extLst>
                </a:gridCol>
                <a:gridCol w="1112838">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219200">
                  <a:extLst>
                    <a:ext uri="{9D8B030D-6E8A-4147-A177-3AD203B41FA5}">
                      <a16:colId xmlns:a16="http://schemas.microsoft.com/office/drawing/2014/main" val="20004"/>
                    </a:ext>
                  </a:extLst>
                </a:gridCol>
              </a:tblGrid>
              <a:tr h="517525">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1" i="0" u="none" strike="noStrike" cap="none" normalizeH="0" baseline="0" dirty="0">
                          <a:ln>
                            <a:noFill/>
                          </a:ln>
                          <a:solidFill>
                            <a:schemeClr val="tx1"/>
                          </a:solidFill>
                          <a:effectLst/>
                          <a:latin typeface="Arial" panose="020B0604020202020204" pitchFamily="34" charset="0"/>
                        </a:rPr>
                        <a:t>MPH</a:t>
                      </a: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1" i="0" u="none" strike="noStrike" cap="none" normalizeH="0" baseline="0" dirty="0">
                          <a:ln>
                            <a:noFill/>
                          </a:ln>
                          <a:solidFill>
                            <a:schemeClr val="tx1"/>
                          </a:solidFill>
                          <a:effectLst/>
                          <a:latin typeface="Arial" panose="020B0604020202020204" pitchFamily="34" charset="0"/>
                        </a:rPr>
                        <a:t>9’</a:t>
                      </a: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1" i="0" u="none" strike="noStrike" cap="none" normalizeH="0" baseline="0" dirty="0">
                          <a:ln>
                            <a:noFill/>
                          </a:ln>
                          <a:solidFill>
                            <a:schemeClr val="tx1"/>
                          </a:solidFill>
                          <a:effectLst/>
                          <a:latin typeface="Arial" panose="020B0604020202020204" pitchFamily="34" charset="0"/>
                        </a:rPr>
                        <a:t>10’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1" i="0" u="none" strike="noStrike" cap="none" normalizeH="0" baseline="0" dirty="0">
                          <a:ln>
                            <a:noFill/>
                          </a:ln>
                          <a:solidFill>
                            <a:schemeClr val="tx1"/>
                          </a:solidFill>
                          <a:effectLst/>
                          <a:latin typeface="Arial" panose="020B0604020202020204" pitchFamily="34" charset="0"/>
                        </a:rPr>
                        <a:t>11’</a:t>
                      </a: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1" i="0" u="none" strike="noStrike" cap="none" normalizeH="0" baseline="0" dirty="0">
                          <a:ln>
                            <a:noFill/>
                          </a:ln>
                          <a:solidFill>
                            <a:schemeClr val="tx1"/>
                          </a:solidFill>
                          <a:effectLst/>
                          <a:latin typeface="Arial" panose="020B0604020202020204" pitchFamily="34" charset="0"/>
                        </a:rPr>
                        <a:t>12’</a:t>
                      </a: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0"/>
                  </a:ext>
                </a:extLst>
              </a:tr>
              <a:tr h="517525">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1" i="0" u="none" strike="noStrike" cap="none" normalizeH="0" baseline="0" dirty="0">
                          <a:ln>
                            <a:noFill/>
                          </a:ln>
                          <a:solidFill>
                            <a:srgbClr val="000000"/>
                          </a:solidFill>
                          <a:effectLst/>
                          <a:latin typeface="Arial" panose="020B0604020202020204" pitchFamily="34" charset="0"/>
                        </a:rPr>
                        <a:t>&lt; 25</a:t>
                      </a: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0" i="0" u="none" strike="noStrike" cap="none" normalizeH="0" baseline="0" dirty="0">
                          <a:ln>
                            <a:noFill/>
                          </a:ln>
                          <a:solidFill>
                            <a:srgbClr val="000000"/>
                          </a:solidFill>
                          <a:effectLst/>
                          <a:latin typeface="Arial" panose="020B0604020202020204" pitchFamily="34" charset="0"/>
                        </a:rPr>
                        <a:t>95</a:t>
                      </a: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0" i="0" u="none" strike="noStrike" cap="none" normalizeH="0" baseline="0" dirty="0">
                          <a:ln>
                            <a:noFill/>
                          </a:ln>
                          <a:solidFill>
                            <a:srgbClr val="000000"/>
                          </a:solidFill>
                          <a:effectLst/>
                          <a:latin typeface="Arial" panose="020B0604020202020204" pitchFamily="34" charset="0"/>
                        </a:rPr>
                        <a:t>105</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0" i="0" u="none" strike="noStrike" cap="none" normalizeH="0" baseline="0" dirty="0">
                          <a:ln>
                            <a:noFill/>
                          </a:ln>
                          <a:solidFill>
                            <a:srgbClr val="000000"/>
                          </a:solidFill>
                          <a:effectLst/>
                          <a:latin typeface="Arial" panose="020B0604020202020204" pitchFamily="34" charset="0"/>
                        </a:rPr>
                        <a:t>115</a:t>
                      </a: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0" i="0" u="none" strike="noStrike" cap="none" normalizeH="0" baseline="0" dirty="0">
                          <a:ln>
                            <a:noFill/>
                          </a:ln>
                          <a:solidFill>
                            <a:srgbClr val="000000"/>
                          </a:solidFill>
                          <a:effectLst/>
                          <a:latin typeface="Arial" panose="020B0604020202020204" pitchFamily="34" charset="0"/>
                        </a:rPr>
                        <a:t>125</a:t>
                      </a: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1"/>
                  </a:ext>
                </a:extLst>
              </a:tr>
              <a:tr h="517525">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1" i="0" u="none" strike="noStrike" cap="none" normalizeH="0" baseline="0" dirty="0">
                          <a:ln>
                            <a:noFill/>
                          </a:ln>
                          <a:solidFill>
                            <a:srgbClr val="000000"/>
                          </a:solidFill>
                          <a:effectLst/>
                          <a:latin typeface="Arial" panose="020B0604020202020204" pitchFamily="34" charset="0"/>
                        </a:rPr>
                        <a:t>30</a:t>
                      </a: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0" i="0" u="none" strike="noStrike" cap="none" normalizeH="0" baseline="0" dirty="0">
                          <a:ln>
                            <a:noFill/>
                          </a:ln>
                          <a:solidFill>
                            <a:srgbClr val="000000"/>
                          </a:solidFill>
                          <a:effectLst/>
                          <a:latin typeface="Arial" panose="020B0604020202020204" pitchFamily="34" charset="0"/>
                        </a:rPr>
                        <a:t>135</a:t>
                      </a: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0" i="0" u="none" strike="noStrike" cap="none" normalizeH="0" baseline="0" dirty="0">
                          <a:ln>
                            <a:noFill/>
                          </a:ln>
                          <a:solidFill>
                            <a:srgbClr val="000000"/>
                          </a:solidFill>
                          <a:effectLst/>
                          <a:latin typeface="Arial" panose="020B0604020202020204" pitchFamily="34" charset="0"/>
                        </a:rPr>
                        <a:t>150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0" i="0" u="none" strike="noStrike" cap="none" normalizeH="0" baseline="0" dirty="0">
                          <a:ln>
                            <a:noFill/>
                          </a:ln>
                          <a:solidFill>
                            <a:srgbClr val="000000"/>
                          </a:solidFill>
                          <a:effectLst/>
                          <a:latin typeface="Arial" panose="020B0604020202020204" pitchFamily="34" charset="0"/>
                        </a:rPr>
                        <a:t>165</a:t>
                      </a: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0" i="0" u="none" strike="noStrike" cap="none" normalizeH="0" baseline="0" dirty="0">
                          <a:ln>
                            <a:noFill/>
                          </a:ln>
                          <a:solidFill>
                            <a:srgbClr val="000000"/>
                          </a:solidFill>
                          <a:effectLst/>
                          <a:latin typeface="Arial" panose="020B0604020202020204" pitchFamily="34" charset="0"/>
                        </a:rPr>
                        <a:t>180</a:t>
                      </a: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2"/>
                  </a:ext>
                </a:extLst>
              </a:tr>
              <a:tr h="517525">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1" i="0" u="none" strike="noStrike" cap="none" normalizeH="0" baseline="0" dirty="0">
                          <a:ln>
                            <a:noFill/>
                          </a:ln>
                          <a:solidFill>
                            <a:schemeClr val="tx1"/>
                          </a:solidFill>
                          <a:effectLst/>
                          <a:latin typeface="Arial" panose="020B0604020202020204" pitchFamily="34" charset="0"/>
                        </a:rPr>
                        <a:t>35</a:t>
                      </a: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0" i="0" u="none" strike="noStrike" cap="none" normalizeH="0" baseline="0" dirty="0">
                          <a:ln>
                            <a:noFill/>
                          </a:ln>
                          <a:solidFill>
                            <a:schemeClr val="tx1"/>
                          </a:solidFill>
                          <a:effectLst/>
                          <a:latin typeface="Arial" panose="020B0604020202020204" pitchFamily="34" charset="0"/>
                        </a:rPr>
                        <a:t>185</a:t>
                      </a: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0" i="0" u="none" strike="noStrike" cap="none" normalizeH="0" baseline="0" dirty="0">
                          <a:ln>
                            <a:noFill/>
                          </a:ln>
                          <a:solidFill>
                            <a:schemeClr val="tx1"/>
                          </a:solidFill>
                          <a:effectLst/>
                          <a:latin typeface="Arial" panose="020B0604020202020204" pitchFamily="34" charset="0"/>
                        </a:rPr>
                        <a:t>205</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0" i="0" u="none" strike="noStrike" cap="none" normalizeH="0" baseline="0" dirty="0">
                          <a:ln>
                            <a:noFill/>
                          </a:ln>
                          <a:solidFill>
                            <a:schemeClr val="tx1"/>
                          </a:solidFill>
                          <a:effectLst/>
                          <a:latin typeface="Arial" panose="020B0604020202020204" pitchFamily="34" charset="0"/>
                        </a:rPr>
                        <a:t>225</a:t>
                      </a: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0" i="0" u="none" strike="noStrike" cap="none" normalizeH="0" baseline="0" dirty="0">
                          <a:ln>
                            <a:noFill/>
                          </a:ln>
                          <a:solidFill>
                            <a:schemeClr val="tx1"/>
                          </a:solidFill>
                          <a:effectLst/>
                          <a:latin typeface="Arial" panose="020B0604020202020204" pitchFamily="34" charset="0"/>
                        </a:rPr>
                        <a:t>245</a:t>
                      </a: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3"/>
                  </a:ext>
                </a:extLst>
              </a:tr>
              <a:tr h="517525">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1" i="0" u="none" strike="noStrike" cap="none" normalizeH="0" baseline="0" dirty="0">
                          <a:ln>
                            <a:noFill/>
                          </a:ln>
                          <a:solidFill>
                            <a:srgbClr val="000000"/>
                          </a:solidFill>
                          <a:effectLst/>
                          <a:latin typeface="Arial" panose="020B0604020202020204" pitchFamily="34" charset="0"/>
                        </a:rPr>
                        <a:t>40</a:t>
                      </a: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0" i="0" u="none" strike="noStrike" cap="none" normalizeH="0" baseline="0" dirty="0">
                          <a:ln>
                            <a:noFill/>
                          </a:ln>
                          <a:solidFill>
                            <a:srgbClr val="000000"/>
                          </a:solidFill>
                          <a:effectLst/>
                          <a:latin typeface="Arial" panose="020B0604020202020204" pitchFamily="34" charset="0"/>
                        </a:rPr>
                        <a:t>240</a:t>
                      </a: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0" i="0" u="none" strike="noStrike" cap="none" normalizeH="0" baseline="0" dirty="0">
                          <a:ln>
                            <a:noFill/>
                          </a:ln>
                          <a:solidFill>
                            <a:srgbClr val="000000"/>
                          </a:solidFill>
                          <a:effectLst/>
                          <a:latin typeface="Arial" panose="020B0604020202020204" pitchFamily="34" charset="0"/>
                        </a:rPr>
                        <a:t>270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0" i="0" u="none" strike="noStrike" cap="none" normalizeH="0" baseline="0" dirty="0">
                          <a:ln>
                            <a:noFill/>
                          </a:ln>
                          <a:solidFill>
                            <a:srgbClr val="000000"/>
                          </a:solidFill>
                          <a:effectLst/>
                          <a:latin typeface="Arial" panose="020B0604020202020204" pitchFamily="34" charset="0"/>
                        </a:rPr>
                        <a:t>295</a:t>
                      </a: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0" i="0" u="none" strike="noStrike" cap="none" normalizeH="0" baseline="0" dirty="0">
                          <a:ln>
                            <a:noFill/>
                          </a:ln>
                          <a:solidFill>
                            <a:srgbClr val="000000"/>
                          </a:solidFill>
                          <a:effectLst/>
                          <a:latin typeface="Arial" panose="020B0604020202020204" pitchFamily="34" charset="0"/>
                        </a:rPr>
                        <a:t>320</a:t>
                      </a: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4"/>
                  </a:ext>
                </a:extLst>
              </a:tr>
              <a:tr h="517525">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1" i="0" u="none" strike="noStrike" cap="none" normalizeH="0" baseline="0" dirty="0">
                          <a:ln>
                            <a:noFill/>
                          </a:ln>
                          <a:solidFill>
                            <a:srgbClr val="000000"/>
                          </a:solidFill>
                          <a:effectLst/>
                          <a:latin typeface="Arial" panose="020B0604020202020204" pitchFamily="34" charset="0"/>
                        </a:rPr>
                        <a:t>45</a:t>
                      </a: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0" i="0" u="none" strike="noStrike" cap="none" normalizeH="0" baseline="0" dirty="0">
                          <a:ln>
                            <a:noFill/>
                          </a:ln>
                          <a:solidFill>
                            <a:srgbClr val="000000"/>
                          </a:solidFill>
                          <a:effectLst/>
                          <a:latin typeface="Arial" panose="020B0604020202020204" pitchFamily="34" charset="0"/>
                        </a:rPr>
                        <a:t>405</a:t>
                      </a: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0" i="0" u="none" strike="noStrike" cap="none" normalizeH="0" baseline="0" dirty="0">
                          <a:ln>
                            <a:noFill/>
                          </a:ln>
                          <a:solidFill>
                            <a:srgbClr val="000000"/>
                          </a:solidFill>
                          <a:effectLst/>
                          <a:latin typeface="Arial" panose="020B0604020202020204" pitchFamily="34" charset="0"/>
                        </a:rPr>
                        <a:t>450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0" i="0" u="none" strike="noStrike" cap="none" normalizeH="0" baseline="0" dirty="0">
                          <a:ln>
                            <a:noFill/>
                          </a:ln>
                          <a:solidFill>
                            <a:srgbClr val="000000"/>
                          </a:solidFill>
                          <a:effectLst/>
                          <a:latin typeface="Arial" panose="020B0604020202020204" pitchFamily="34" charset="0"/>
                        </a:rPr>
                        <a:t>495</a:t>
                      </a: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0" i="0" u="none" strike="noStrike" cap="none" normalizeH="0" baseline="0" dirty="0">
                          <a:ln>
                            <a:noFill/>
                          </a:ln>
                          <a:solidFill>
                            <a:srgbClr val="000000"/>
                          </a:solidFill>
                          <a:effectLst/>
                          <a:latin typeface="Arial" panose="020B0604020202020204" pitchFamily="34" charset="0"/>
                        </a:rPr>
                        <a:t>540</a:t>
                      </a: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5"/>
                  </a:ext>
                </a:extLst>
              </a:tr>
              <a:tr h="517525">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1" i="0" u="none" strike="noStrike" cap="none" normalizeH="0" baseline="0" dirty="0">
                          <a:ln>
                            <a:noFill/>
                          </a:ln>
                          <a:solidFill>
                            <a:srgbClr val="000000"/>
                          </a:solidFill>
                          <a:effectLst/>
                          <a:latin typeface="Arial" panose="020B0604020202020204" pitchFamily="34" charset="0"/>
                        </a:rPr>
                        <a:t>50</a:t>
                      </a: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0" i="0" u="none" strike="noStrike" cap="none" normalizeH="0" baseline="0" dirty="0">
                          <a:ln>
                            <a:noFill/>
                          </a:ln>
                          <a:solidFill>
                            <a:srgbClr val="000000"/>
                          </a:solidFill>
                          <a:effectLst/>
                          <a:latin typeface="Arial" panose="020B0604020202020204" pitchFamily="34" charset="0"/>
                        </a:rPr>
                        <a:t>450</a:t>
                      </a: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0" i="0" u="none" strike="noStrike" cap="none" normalizeH="0" baseline="0" dirty="0">
                          <a:ln>
                            <a:noFill/>
                          </a:ln>
                          <a:solidFill>
                            <a:srgbClr val="000000"/>
                          </a:solidFill>
                          <a:effectLst/>
                          <a:latin typeface="Arial" panose="020B0604020202020204" pitchFamily="34" charset="0"/>
                        </a:rPr>
                        <a:t>500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0" i="0" u="none" strike="noStrike" cap="none" normalizeH="0" baseline="0" dirty="0">
                          <a:ln>
                            <a:noFill/>
                          </a:ln>
                          <a:solidFill>
                            <a:srgbClr val="000000"/>
                          </a:solidFill>
                          <a:effectLst/>
                          <a:latin typeface="Arial" panose="020B0604020202020204" pitchFamily="34" charset="0"/>
                        </a:rPr>
                        <a:t>550</a:t>
                      </a: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0" i="0" u="none" strike="noStrike" cap="none" normalizeH="0" baseline="0" dirty="0">
                          <a:ln>
                            <a:noFill/>
                          </a:ln>
                          <a:solidFill>
                            <a:srgbClr val="000000"/>
                          </a:solidFill>
                          <a:effectLst/>
                          <a:latin typeface="Arial" panose="020B0604020202020204" pitchFamily="34" charset="0"/>
                        </a:rPr>
                        <a:t>600</a:t>
                      </a: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6"/>
                  </a:ext>
                </a:extLst>
              </a:tr>
              <a:tr h="517525">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1" i="0" u="none" strike="noStrike" cap="none" normalizeH="0" baseline="0" dirty="0">
                          <a:ln>
                            <a:noFill/>
                          </a:ln>
                          <a:solidFill>
                            <a:srgbClr val="000000"/>
                          </a:solidFill>
                          <a:effectLst/>
                          <a:latin typeface="Arial" panose="020B0604020202020204" pitchFamily="34" charset="0"/>
                        </a:rPr>
                        <a:t>55</a:t>
                      </a: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0" i="0" u="none" strike="noStrike" cap="none" normalizeH="0" baseline="0" dirty="0">
                          <a:ln>
                            <a:noFill/>
                          </a:ln>
                          <a:solidFill>
                            <a:srgbClr val="000000"/>
                          </a:solidFill>
                          <a:effectLst/>
                          <a:latin typeface="Arial" panose="020B0604020202020204" pitchFamily="34" charset="0"/>
                        </a:rPr>
                        <a:t>495</a:t>
                      </a: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0" i="0" u="none" strike="noStrike" cap="none" normalizeH="0" baseline="0" dirty="0">
                          <a:ln>
                            <a:noFill/>
                          </a:ln>
                          <a:solidFill>
                            <a:srgbClr val="000000"/>
                          </a:solidFill>
                          <a:effectLst/>
                          <a:latin typeface="Arial" panose="020B0604020202020204" pitchFamily="34" charset="0"/>
                        </a:rPr>
                        <a:t>550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0" i="0" u="none" strike="noStrike" cap="none" normalizeH="0" baseline="0" dirty="0">
                          <a:ln>
                            <a:noFill/>
                          </a:ln>
                          <a:solidFill>
                            <a:srgbClr val="000000"/>
                          </a:solidFill>
                          <a:effectLst/>
                          <a:latin typeface="Arial" panose="020B0604020202020204" pitchFamily="34" charset="0"/>
                        </a:rPr>
                        <a:t>605</a:t>
                      </a: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0" i="0" u="none" strike="noStrike" cap="none" normalizeH="0" baseline="0" dirty="0">
                          <a:ln>
                            <a:noFill/>
                          </a:ln>
                          <a:solidFill>
                            <a:srgbClr val="000000"/>
                          </a:solidFill>
                          <a:effectLst/>
                          <a:latin typeface="Arial" panose="020B0604020202020204" pitchFamily="34" charset="0"/>
                        </a:rPr>
                        <a:t>660</a:t>
                      </a: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7"/>
                  </a:ext>
                </a:extLst>
              </a:tr>
              <a:tr h="517525">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1" i="0" u="none" strike="noStrike" cap="none" normalizeH="0" baseline="0" dirty="0">
                          <a:ln>
                            <a:noFill/>
                          </a:ln>
                          <a:solidFill>
                            <a:srgbClr val="000000"/>
                          </a:solidFill>
                          <a:effectLst/>
                          <a:latin typeface="Arial" panose="020B0604020202020204" pitchFamily="34" charset="0"/>
                        </a:rPr>
                        <a:t>60</a:t>
                      </a: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0" i="0" u="none" strike="noStrike" cap="none" normalizeH="0" baseline="0" dirty="0">
                          <a:ln>
                            <a:noFill/>
                          </a:ln>
                          <a:solidFill>
                            <a:srgbClr val="000000"/>
                          </a:solidFill>
                          <a:effectLst/>
                          <a:latin typeface="Arial" panose="020B0604020202020204" pitchFamily="34" charset="0"/>
                        </a:rPr>
                        <a:t>540</a:t>
                      </a: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0" i="0" u="none" strike="noStrike" cap="none" normalizeH="0" baseline="0" dirty="0">
                          <a:ln>
                            <a:noFill/>
                          </a:ln>
                          <a:solidFill>
                            <a:srgbClr val="000000"/>
                          </a:solidFill>
                          <a:effectLst/>
                          <a:latin typeface="Arial" panose="020B0604020202020204" pitchFamily="34" charset="0"/>
                        </a:rPr>
                        <a:t>600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0" i="0" u="none" strike="noStrike" cap="none" normalizeH="0" baseline="0" dirty="0">
                          <a:ln>
                            <a:noFill/>
                          </a:ln>
                          <a:solidFill>
                            <a:srgbClr val="000000"/>
                          </a:solidFill>
                          <a:effectLst/>
                          <a:latin typeface="Arial" panose="020B0604020202020204" pitchFamily="34" charset="0"/>
                        </a:rPr>
                        <a:t>660</a:t>
                      </a: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0" i="0" u="none" strike="noStrike" cap="none" normalizeH="0" baseline="0" dirty="0">
                          <a:ln>
                            <a:noFill/>
                          </a:ln>
                          <a:solidFill>
                            <a:srgbClr val="000000"/>
                          </a:solidFill>
                          <a:effectLst/>
                          <a:latin typeface="Arial" panose="020B0604020202020204" pitchFamily="34" charset="0"/>
                        </a:rPr>
                        <a:t>720</a:t>
                      </a: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8"/>
                  </a:ext>
                </a:extLst>
              </a:tr>
              <a:tr h="517525">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1" i="0" u="none" strike="noStrike" cap="none" normalizeH="0" baseline="0" dirty="0">
                          <a:ln>
                            <a:noFill/>
                          </a:ln>
                          <a:solidFill>
                            <a:srgbClr val="000000"/>
                          </a:solidFill>
                          <a:effectLst/>
                          <a:latin typeface="Arial" panose="020B0604020202020204" pitchFamily="34" charset="0"/>
                        </a:rPr>
                        <a:t>65</a:t>
                      </a: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0" i="0" u="none" strike="noStrike" cap="none" normalizeH="0" baseline="0" dirty="0">
                          <a:ln>
                            <a:noFill/>
                          </a:ln>
                          <a:solidFill>
                            <a:srgbClr val="000000"/>
                          </a:solidFill>
                          <a:effectLst/>
                          <a:latin typeface="Arial" panose="020B0604020202020204" pitchFamily="34" charset="0"/>
                        </a:rPr>
                        <a:t>585</a:t>
                      </a: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0" i="0" u="none" strike="noStrike" cap="none" normalizeH="0" baseline="0" dirty="0">
                          <a:ln>
                            <a:noFill/>
                          </a:ln>
                          <a:solidFill>
                            <a:srgbClr val="000000"/>
                          </a:solidFill>
                          <a:effectLst/>
                          <a:latin typeface="Arial" panose="020B0604020202020204" pitchFamily="34" charset="0"/>
                        </a:rPr>
                        <a:t>650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0" i="0" u="none" strike="noStrike" cap="none" normalizeH="0" baseline="0" dirty="0">
                          <a:ln>
                            <a:noFill/>
                          </a:ln>
                          <a:solidFill>
                            <a:srgbClr val="000000"/>
                          </a:solidFill>
                          <a:effectLst/>
                          <a:latin typeface="Arial" panose="020B0604020202020204" pitchFamily="34" charset="0"/>
                        </a:rPr>
                        <a:t>715</a:t>
                      </a: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0" i="0" u="none" strike="noStrike" cap="none" normalizeH="0" baseline="0" dirty="0">
                          <a:ln>
                            <a:noFill/>
                          </a:ln>
                          <a:solidFill>
                            <a:srgbClr val="000000"/>
                          </a:solidFill>
                          <a:effectLst/>
                          <a:latin typeface="Arial" panose="020B0604020202020204" pitchFamily="34" charset="0"/>
                        </a:rPr>
                        <a:t>780</a:t>
                      </a: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9"/>
                  </a:ext>
                </a:extLst>
              </a:tr>
              <a:tr h="517525">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1" i="0" u="none" strike="noStrike" cap="none" normalizeH="0" baseline="0" dirty="0">
                          <a:ln>
                            <a:noFill/>
                          </a:ln>
                          <a:solidFill>
                            <a:srgbClr val="000000"/>
                          </a:solidFill>
                          <a:effectLst/>
                          <a:latin typeface="Arial" panose="020B0604020202020204" pitchFamily="34" charset="0"/>
                        </a:rPr>
                        <a:t>70</a:t>
                      </a: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0" i="0" u="none" strike="noStrike" cap="none" normalizeH="0" baseline="0" dirty="0">
                          <a:ln>
                            <a:noFill/>
                          </a:ln>
                          <a:solidFill>
                            <a:srgbClr val="000000"/>
                          </a:solidFill>
                          <a:effectLst/>
                          <a:latin typeface="Arial" panose="020B0604020202020204" pitchFamily="34" charset="0"/>
                        </a:rPr>
                        <a:t>630</a:t>
                      </a: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0" i="0" u="none" strike="noStrike" cap="none" normalizeH="0" baseline="0" dirty="0">
                          <a:ln>
                            <a:noFill/>
                          </a:ln>
                          <a:solidFill>
                            <a:srgbClr val="000000"/>
                          </a:solidFill>
                          <a:effectLst/>
                          <a:latin typeface="Arial" panose="020B0604020202020204" pitchFamily="34" charset="0"/>
                        </a:rPr>
                        <a:t>700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0" i="0" u="none" strike="noStrike" cap="none" normalizeH="0" baseline="0" dirty="0">
                          <a:ln>
                            <a:noFill/>
                          </a:ln>
                          <a:solidFill>
                            <a:srgbClr val="000000"/>
                          </a:solidFill>
                          <a:effectLst/>
                          <a:latin typeface="Arial" panose="020B0604020202020204" pitchFamily="34" charset="0"/>
                        </a:rPr>
                        <a:t>770</a:t>
                      </a: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0" i="0" u="none" strike="noStrike" cap="none" normalizeH="0" baseline="0" dirty="0">
                          <a:ln>
                            <a:noFill/>
                          </a:ln>
                          <a:solidFill>
                            <a:srgbClr val="000000"/>
                          </a:solidFill>
                          <a:effectLst/>
                          <a:latin typeface="Arial" panose="020B0604020202020204" pitchFamily="34" charset="0"/>
                        </a:rPr>
                        <a:t>840</a:t>
                      </a: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10"/>
                  </a:ext>
                </a:extLst>
              </a:tr>
              <a:tr h="517525">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1" i="0" u="none" strike="noStrike" cap="none" normalizeH="0" baseline="0" dirty="0">
                          <a:ln>
                            <a:noFill/>
                          </a:ln>
                          <a:solidFill>
                            <a:srgbClr val="000000"/>
                          </a:solidFill>
                          <a:effectLst/>
                          <a:latin typeface="Arial" panose="020B0604020202020204" pitchFamily="34" charset="0"/>
                        </a:rPr>
                        <a:t>75</a:t>
                      </a: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0" i="0" u="none" strike="noStrike" cap="none" normalizeH="0" baseline="0" dirty="0">
                          <a:ln>
                            <a:noFill/>
                          </a:ln>
                          <a:solidFill>
                            <a:srgbClr val="000000"/>
                          </a:solidFill>
                          <a:effectLst/>
                          <a:latin typeface="Arial" panose="020B0604020202020204" pitchFamily="34" charset="0"/>
                        </a:rPr>
                        <a:t>675</a:t>
                      </a: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0" i="0" u="none" strike="noStrike" cap="none" normalizeH="0" baseline="0" dirty="0">
                          <a:ln>
                            <a:noFill/>
                          </a:ln>
                          <a:solidFill>
                            <a:srgbClr val="000000"/>
                          </a:solidFill>
                          <a:effectLst/>
                          <a:latin typeface="Arial" panose="020B0604020202020204" pitchFamily="34" charset="0"/>
                        </a:rPr>
                        <a:t>750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0" i="0" u="none" strike="noStrike" cap="none" normalizeH="0" baseline="0" dirty="0">
                          <a:ln>
                            <a:noFill/>
                          </a:ln>
                          <a:solidFill>
                            <a:srgbClr val="000000"/>
                          </a:solidFill>
                          <a:effectLst/>
                          <a:latin typeface="Arial" panose="020B0604020202020204" pitchFamily="34" charset="0"/>
                        </a:rPr>
                        <a:t>825</a:t>
                      </a: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0" i="0" u="none" strike="noStrike" cap="none" normalizeH="0" baseline="0" dirty="0">
                          <a:ln>
                            <a:noFill/>
                          </a:ln>
                          <a:solidFill>
                            <a:srgbClr val="000000"/>
                          </a:solidFill>
                          <a:effectLst/>
                          <a:latin typeface="Arial" panose="020B0604020202020204" pitchFamily="34" charset="0"/>
                        </a:rPr>
                        <a:t>900</a:t>
                      </a: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11"/>
                  </a:ext>
                </a:extLst>
              </a:tr>
              <a:tr h="517525">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1" i="0" u="none" strike="noStrike" cap="none" normalizeH="0" baseline="0" dirty="0">
                          <a:ln>
                            <a:noFill/>
                          </a:ln>
                          <a:solidFill>
                            <a:srgbClr val="000000"/>
                          </a:solidFill>
                          <a:effectLst/>
                          <a:latin typeface="Arial" panose="020B0604020202020204" pitchFamily="34" charset="0"/>
                        </a:rPr>
                        <a:t>80</a:t>
                      </a: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0" i="0" u="none" strike="noStrike" cap="none" normalizeH="0" baseline="0" dirty="0">
                          <a:ln>
                            <a:noFill/>
                          </a:ln>
                          <a:solidFill>
                            <a:srgbClr val="000000"/>
                          </a:solidFill>
                          <a:effectLst/>
                          <a:latin typeface="Arial" panose="020B0604020202020204" pitchFamily="34" charset="0"/>
                        </a:rPr>
                        <a:t>720</a:t>
                      </a: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0" i="0" u="none" strike="noStrike" cap="none" normalizeH="0" baseline="0" dirty="0">
                          <a:ln>
                            <a:noFill/>
                          </a:ln>
                          <a:solidFill>
                            <a:srgbClr val="000000"/>
                          </a:solidFill>
                          <a:effectLst/>
                          <a:latin typeface="Arial" panose="020B0604020202020204" pitchFamily="34" charset="0"/>
                        </a:rPr>
                        <a:t>800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0" i="0" u="none" strike="noStrike" cap="none" normalizeH="0" baseline="0" dirty="0">
                          <a:ln>
                            <a:noFill/>
                          </a:ln>
                          <a:solidFill>
                            <a:srgbClr val="000000"/>
                          </a:solidFill>
                          <a:effectLst/>
                          <a:latin typeface="Arial" panose="020B0604020202020204" pitchFamily="34" charset="0"/>
                        </a:rPr>
                        <a:t>880</a:t>
                      </a: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0" i="0" u="none" strike="noStrike" cap="none" normalizeH="0" baseline="0" dirty="0">
                          <a:ln>
                            <a:noFill/>
                          </a:ln>
                          <a:solidFill>
                            <a:srgbClr val="000000"/>
                          </a:solidFill>
                          <a:effectLst/>
                          <a:latin typeface="Arial" panose="020B0604020202020204" pitchFamily="34" charset="0"/>
                        </a:rPr>
                        <a:t>960</a:t>
                      </a: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12"/>
                  </a:ext>
                </a:extLst>
              </a:tr>
            </a:tbl>
          </a:graphicData>
        </a:graphic>
      </p:graphicFrame>
      <p:sp>
        <p:nvSpPr>
          <p:cNvPr id="43097" name="Rectangle 89"/>
          <p:cNvSpPr>
            <a:spLocks noGrp="1" noChangeArrowheads="1"/>
          </p:cNvSpPr>
          <p:nvPr>
            <p:ph type="body" idx="1"/>
          </p:nvPr>
        </p:nvSpPr>
        <p:spPr>
          <a:xfrm>
            <a:off x="228600" y="838200"/>
            <a:ext cx="2895600" cy="4114800"/>
          </a:xfrm>
        </p:spPr>
        <p:txBody>
          <a:bodyPr/>
          <a:lstStyle/>
          <a:p>
            <a:pPr marL="0" indent="0" eaLnBrk="1" hangingPunct="1">
              <a:lnSpc>
                <a:spcPct val="90000"/>
              </a:lnSpc>
              <a:buFont typeface="Wingdings" pitchFamily="2" charset="2"/>
              <a:buNone/>
            </a:pPr>
            <a:r>
              <a:rPr lang="en-US" b="1" dirty="0"/>
              <a:t>MERGING TAPER</a:t>
            </a:r>
          </a:p>
          <a:p>
            <a:pPr marL="0" indent="0" eaLnBrk="1" hangingPunct="1">
              <a:lnSpc>
                <a:spcPct val="90000"/>
              </a:lnSpc>
              <a:buFont typeface="Wingdings" pitchFamily="2" charset="2"/>
              <a:buNone/>
            </a:pPr>
            <a:r>
              <a:rPr lang="en-US" b="1" dirty="0"/>
              <a:t>EXAMPLE:</a:t>
            </a:r>
          </a:p>
          <a:p>
            <a:pPr marL="0" indent="0" eaLnBrk="1" hangingPunct="1">
              <a:lnSpc>
                <a:spcPct val="90000"/>
              </a:lnSpc>
              <a:buFont typeface="Wingdings" pitchFamily="2" charset="2"/>
              <a:buNone/>
            </a:pPr>
            <a:r>
              <a:rPr lang="en-US" dirty="0"/>
              <a:t>S = 60 mph</a:t>
            </a:r>
          </a:p>
          <a:p>
            <a:pPr marL="0" indent="0" eaLnBrk="1" hangingPunct="1">
              <a:lnSpc>
                <a:spcPct val="90000"/>
              </a:lnSpc>
              <a:buFont typeface="Wingdings" pitchFamily="2" charset="2"/>
              <a:buNone/>
            </a:pPr>
            <a:r>
              <a:rPr lang="en-US" dirty="0"/>
              <a:t>W = 12 ft</a:t>
            </a:r>
          </a:p>
          <a:p>
            <a:pPr marL="0" indent="0" eaLnBrk="1" hangingPunct="1">
              <a:lnSpc>
                <a:spcPct val="90000"/>
              </a:lnSpc>
              <a:buFont typeface="Wingdings" pitchFamily="2" charset="2"/>
              <a:buNone/>
            </a:pPr>
            <a:endParaRPr lang="en-US" dirty="0"/>
          </a:p>
          <a:p>
            <a:pPr marL="0" indent="0" eaLnBrk="1" hangingPunct="1">
              <a:lnSpc>
                <a:spcPct val="90000"/>
              </a:lnSpc>
              <a:buFont typeface="Wingdings" pitchFamily="2" charset="2"/>
              <a:buNone/>
            </a:pPr>
            <a:r>
              <a:rPr lang="en-US" b="1" dirty="0">
                <a:solidFill>
                  <a:srgbClr val="FF3300"/>
                </a:solidFill>
              </a:rPr>
              <a:t>L = 720 ft MIN!</a:t>
            </a:r>
          </a:p>
        </p:txBody>
      </p:sp>
      <p:sp>
        <p:nvSpPr>
          <p:cNvPr id="43099" name="Oval 91" descr="12&quot;"/>
          <p:cNvSpPr>
            <a:spLocks noChangeArrowheads="1"/>
          </p:cNvSpPr>
          <p:nvPr/>
        </p:nvSpPr>
        <p:spPr bwMode="auto">
          <a:xfrm>
            <a:off x="8001000" y="-63500"/>
            <a:ext cx="762000" cy="762000"/>
          </a:xfrm>
          <a:prstGeom prst="ellipse">
            <a:avLst/>
          </a:prstGeom>
          <a:noFill/>
          <a:ln w="57150">
            <a:solidFill>
              <a:schemeClr val="tx1"/>
            </a:solidFill>
            <a:miter lim="800000"/>
            <a:headEnd/>
            <a:tailEnd/>
          </a:ln>
        </p:spPr>
        <p:txBody>
          <a:bodyPr wrap="none" anchor="ctr"/>
          <a:lstStyle/>
          <a:p>
            <a:endParaRPr lang="en-US" dirty="0">
              <a:latin typeface="Arial" panose="020B0604020202020204" pitchFamily="34" charset="0"/>
            </a:endParaRPr>
          </a:p>
        </p:txBody>
      </p:sp>
      <p:sp>
        <p:nvSpPr>
          <p:cNvPr id="43100" name="Oval 92" descr="720"/>
          <p:cNvSpPr>
            <a:spLocks noChangeArrowheads="1"/>
          </p:cNvSpPr>
          <p:nvPr/>
        </p:nvSpPr>
        <p:spPr bwMode="auto">
          <a:xfrm>
            <a:off x="8001000" y="4114800"/>
            <a:ext cx="762000" cy="762000"/>
          </a:xfrm>
          <a:prstGeom prst="ellipse">
            <a:avLst/>
          </a:prstGeom>
          <a:noFill/>
          <a:ln w="57150">
            <a:solidFill>
              <a:schemeClr val="tx1"/>
            </a:solidFill>
            <a:miter lim="800000"/>
            <a:headEnd/>
            <a:tailEnd/>
          </a:ln>
        </p:spPr>
        <p:txBody>
          <a:bodyPr wrap="none" anchor="ctr"/>
          <a:lstStyle/>
          <a:p>
            <a:endParaRPr lang="en-US" dirty="0">
              <a:latin typeface="Arial" panose="020B0604020202020204" pitchFamily="34" charset="0"/>
            </a:endParaRPr>
          </a:p>
        </p:txBody>
      </p:sp>
      <p:sp>
        <p:nvSpPr>
          <p:cNvPr id="43101" name="AutoShape 93">
            <a:extLst>
              <a:ext uri="{C183D7F6-B498-43B3-948B-1728B52AA6E4}">
                <adec:decorative xmlns:adec="http://schemas.microsoft.com/office/drawing/2017/decorative" val="1"/>
              </a:ext>
            </a:extLst>
          </p:cNvPr>
          <p:cNvSpPr>
            <a:spLocks noChangeArrowheads="1"/>
          </p:cNvSpPr>
          <p:nvPr/>
        </p:nvSpPr>
        <p:spPr bwMode="auto">
          <a:xfrm>
            <a:off x="4114800" y="4191000"/>
            <a:ext cx="3962400" cy="533400"/>
          </a:xfrm>
          <a:prstGeom prst="rightArrow">
            <a:avLst>
              <a:gd name="adj1" fmla="val 50000"/>
              <a:gd name="adj2" fmla="val 185714"/>
            </a:avLst>
          </a:prstGeom>
          <a:solidFill>
            <a:schemeClr val="bg2"/>
          </a:solidFill>
          <a:ln w="9525">
            <a:solidFill>
              <a:schemeClr val="tx1"/>
            </a:solidFill>
            <a:miter lim="800000"/>
            <a:headEnd/>
            <a:tailEnd/>
          </a:ln>
        </p:spPr>
        <p:txBody>
          <a:bodyPr wrap="none" anchor="ctr"/>
          <a:lstStyle/>
          <a:p>
            <a:endParaRPr lang="en-US" dirty="0">
              <a:latin typeface="Arial" panose="020B0604020202020204" pitchFamily="34" charset="0"/>
            </a:endParaRPr>
          </a:p>
        </p:txBody>
      </p:sp>
      <p:sp>
        <p:nvSpPr>
          <p:cNvPr id="43102" name="AutoShape 94">
            <a:extLst>
              <a:ext uri="{C183D7F6-B498-43B3-948B-1728B52AA6E4}">
                <adec:decorative xmlns:adec="http://schemas.microsoft.com/office/drawing/2017/decorative" val="1"/>
              </a:ext>
            </a:extLst>
          </p:cNvPr>
          <p:cNvSpPr>
            <a:spLocks noChangeArrowheads="1"/>
          </p:cNvSpPr>
          <p:nvPr/>
        </p:nvSpPr>
        <p:spPr bwMode="auto">
          <a:xfrm>
            <a:off x="8153400" y="762000"/>
            <a:ext cx="457200" cy="3352800"/>
          </a:xfrm>
          <a:prstGeom prst="downArrow">
            <a:avLst>
              <a:gd name="adj1" fmla="val 50000"/>
              <a:gd name="adj2" fmla="val 183333"/>
            </a:avLst>
          </a:prstGeom>
          <a:solidFill>
            <a:schemeClr val="bg2"/>
          </a:solidFill>
          <a:ln w="9525">
            <a:solidFill>
              <a:schemeClr val="tx1"/>
            </a:solidFill>
            <a:miter lim="800000"/>
            <a:headEnd/>
            <a:tailEnd/>
          </a:ln>
        </p:spPr>
        <p:txBody>
          <a:bodyPr wrap="none" anchor="ctr"/>
          <a:lstStyle/>
          <a:p>
            <a:endParaRPr lang="en-US" dirty="0">
              <a:latin typeface="Arial" panose="020B0604020202020204" pitchFamily="34" charset="0"/>
            </a:endParaRPr>
          </a:p>
        </p:txBody>
      </p:sp>
      <p:sp>
        <p:nvSpPr>
          <p:cNvPr id="43103" name="Oval 95" descr="60"/>
          <p:cNvSpPr>
            <a:spLocks noChangeArrowheads="1"/>
          </p:cNvSpPr>
          <p:nvPr/>
        </p:nvSpPr>
        <p:spPr bwMode="auto">
          <a:xfrm>
            <a:off x="3352800" y="4089400"/>
            <a:ext cx="762000" cy="762000"/>
          </a:xfrm>
          <a:prstGeom prst="ellipse">
            <a:avLst/>
          </a:prstGeom>
          <a:noFill/>
          <a:ln w="57150">
            <a:solidFill>
              <a:schemeClr val="tx1"/>
            </a:solidFill>
            <a:miter lim="800000"/>
            <a:headEnd/>
            <a:tailEnd/>
          </a:ln>
        </p:spPr>
        <p:txBody>
          <a:bodyPr wrap="none" anchor="ctr"/>
          <a:lstStyle/>
          <a:p>
            <a:pPr algn="ctr"/>
            <a:endParaRPr lang="en-US" sz="3200" b="1" dirty="0">
              <a:solidFill>
                <a:srgbClr val="000000"/>
              </a:solidFill>
              <a:latin typeface="Arial" panose="020B0604020202020204" pitchFamily="34" charset="0"/>
            </a:endParaRPr>
          </a:p>
        </p:txBody>
      </p:sp>
    </p:spTree>
    <p:extLst>
      <p:ext uri="{BB962C8B-B14F-4D97-AF65-F5344CB8AC3E}">
        <p14:creationId xmlns:p14="http://schemas.microsoft.com/office/powerpoint/2010/main" val="897817919"/>
      </p:ext>
    </p:extLst>
  </p:cSld>
  <p:clrMapOvr>
    <a:masterClrMapping/>
  </p:clrMapOv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body" idx="1"/>
          </p:nvPr>
        </p:nvSpPr>
        <p:spPr>
          <a:xfrm>
            <a:off x="433251" y="1294536"/>
            <a:ext cx="8610600" cy="3733800"/>
          </a:xfrm>
        </p:spPr>
        <p:txBody>
          <a:bodyPr/>
          <a:lstStyle/>
          <a:p>
            <a:pPr eaLnBrk="1" hangingPunct="1"/>
            <a:r>
              <a:rPr lang="en-US" dirty="0"/>
              <a:t>Recovery area for errant vehicles</a:t>
            </a:r>
          </a:p>
          <a:p>
            <a:pPr eaLnBrk="1" hangingPunct="1"/>
            <a:r>
              <a:rPr lang="en-US" dirty="0"/>
              <a:t>Protects </a:t>
            </a:r>
            <a:r>
              <a:rPr lang="en-US" b="1" dirty="0"/>
              <a:t>BOTH</a:t>
            </a:r>
            <a:r>
              <a:rPr lang="en-US" dirty="0"/>
              <a:t> workers &amp; motorists</a:t>
            </a:r>
          </a:p>
          <a:p>
            <a:pPr eaLnBrk="1" hangingPunct="1"/>
            <a:r>
              <a:rPr lang="en-US" b="1" dirty="0"/>
              <a:t>COMPLETELY</a:t>
            </a:r>
            <a:r>
              <a:rPr lang="en-US" dirty="0"/>
              <a:t> empty</a:t>
            </a:r>
          </a:p>
          <a:p>
            <a:pPr lvl="1" eaLnBrk="1" hangingPunct="1"/>
            <a:r>
              <a:rPr lang="en-US" dirty="0"/>
              <a:t>No vehicles (including law enforcement vehicles), equipment, materials</a:t>
            </a:r>
          </a:p>
          <a:p>
            <a:pPr lvl="1" eaLnBrk="1" hangingPunct="1"/>
            <a:r>
              <a:rPr lang="en-US" dirty="0"/>
              <a:t>Provide a buffer space unless you have a documented reason not to</a:t>
            </a:r>
          </a:p>
          <a:p>
            <a:pPr eaLnBrk="1" hangingPunct="1"/>
            <a:r>
              <a:rPr lang="en-US" dirty="0"/>
              <a:t>Table 6C-2</a:t>
            </a:r>
          </a:p>
        </p:txBody>
      </p:sp>
      <p:sp>
        <p:nvSpPr>
          <p:cNvPr id="1144836" name="Text Box 4"/>
          <p:cNvSpPr txBox="1">
            <a:spLocks noChangeArrowheads="1"/>
          </p:cNvSpPr>
          <p:nvPr/>
        </p:nvSpPr>
        <p:spPr bwMode="auto">
          <a:xfrm>
            <a:off x="1004751" y="5410200"/>
            <a:ext cx="6858000" cy="523220"/>
          </a:xfrm>
          <a:prstGeom prst="rect">
            <a:avLst/>
          </a:prstGeom>
          <a:solidFill>
            <a:schemeClr val="bg1"/>
          </a:solidFill>
          <a:ln w="38100">
            <a:solidFill>
              <a:srgbClr val="FF3300"/>
            </a:solidFill>
            <a:miter lim="800000"/>
            <a:headEnd/>
            <a:tailEnd/>
          </a:ln>
        </p:spPr>
        <p:txBody>
          <a:bodyPr wrap="square">
            <a:spAutoFit/>
          </a:bodyPr>
          <a:lstStyle/>
          <a:p>
            <a:pPr algn="ctr"/>
            <a:r>
              <a:rPr lang="en-US" sz="2800" b="1" dirty="0">
                <a:latin typeface="Arial" panose="020B0604020202020204" pitchFamily="34" charset="0"/>
              </a:rPr>
              <a:t>Based on stopping sight distances</a:t>
            </a:r>
          </a:p>
        </p:txBody>
      </p:sp>
      <p:sp>
        <p:nvSpPr>
          <p:cNvPr id="5" name="Rectangle 2">
            <a:extLst>
              <a:ext uri="{FF2B5EF4-FFF2-40B4-BE49-F238E27FC236}">
                <a16:creationId xmlns:a16="http://schemas.microsoft.com/office/drawing/2014/main" id="{6B03336F-4F54-4A35-927D-60B677BF48A5}"/>
              </a:ext>
            </a:extLst>
          </p:cNvPr>
          <p:cNvSpPr txBox="1">
            <a:spLocks noChangeArrowheads="1"/>
          </p:cNvSpPr>
          <p:nvPr/>
        </p:nvSpPr>
        <p:spPr bwMode="auto">
          <a:xfrm>
            <a:off x="1676400" y="0"/>
            <a:ext cx="7467600" cy="1325563"/>
          </a:xfrm>
          <a:prstGeom prst="rect">
            <a:avLst/>
          </a:prstGeom>
          <a:solidFill>
            <a:schemeClr val="lt1"/>
          </a:solidFill>
          <a:ln w="25400" cap="flat" cmpd="sng" algn="ctr">
            <a:solidFill>
              <a:schemeClr val="accent3"/>
            </a:solidFill>
            <a:prstDash val="solid"/>
            <a:headEnd/>
            <a:tailEnd/>
          </a:ln>
          <a:effec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3600" b="1" i="0" baseline="0">
                <a:solidFill>
                  <a:srgbClr val="008080"/>
                </a:solidFill>
                <a:effectLst/>
                <a:latin typeface="Arial" panose="020B0604020202020204" pitchFamily="34" charset="0"/>
                <a:ea typeface="+mj-ea"/>
                <a:cs typeface="Arial" panose="020B0604020202020204" pitchFamily="34" charset="0"/>
              </a:defRPr>
            </a:lvl1pPr>
            <a:lvl2pPr algn="ctr" rtl="0" eaLnBrk="0" fontAlgn="base" hangingPunct="0">
              <a:spcBef>
                <a:spcPct val="0"/>
              </a:spcBef>
              <a:spcAft>
                <a:spcPct val="0"/>
              </a:spcAft>
              <a:defRPr sz="4000" b="1" i="1">
                <a:solidFill>
                  <a:srgbClr val="CC3300"/>
                </a:solidFill>
                <a:latin typeface="Calibri" pitchFamily="34" charset="0"/>
              </a:defRPr>
            </a:lvl2pPr>
            <a:lvl3pPr algn="ctr" rtl="0" eaLnBrk="0" fontAlgn="base" hangingPunct="0">
              <a:spcBef>
                <a:spcPct val="0"/>
              </a:spcBef>
              <a:spcAft>
                <a:spcPct val="0"/>
              </a:spcAft>
              <a:defRPr sz="4000" b="1" i="1">
                <a:solidFill>
                  <a:srgbClr val="CC3300"/>
                </a:solidFill>
                <a:latin typeface="Calibri" pitchFamily="34" charset="0"/>
              </a:defRPr>
            </a:lvl3pPr>
            <a:lvl4pPr algn="ctr" rtl="0" eaLnBrk="0" fontAlgn="base" hangingPunct="0">
              <a:spcBef>
                <a:spcPct val="0"/>
              </a:spcBef>
              <a:spcAft>
                <a:spcPct val="0"/>
              </a:spcAft>
              <a:defRPr sz="4000" b="1" i="1">
                <a:solidFill>
                  <a:srgbClr val="CC3300"/>
                </a:solidFill>
                <a:latin typeface="Calibri" pitchFamily="34" charset="0"/>
              </a:defRPr>
            </a:lvl4pPr>
            <a:lvl5pPr algn="ctr" rtl="0" eaLnBrk="0" fontAlgn="base" hangingPunct="0">
              <a:spcBef>
                <a:spcPct val="0"/>
              </a:spcBef>
              <a:spcAft>
                <a:spcPct val="0"/>
              </a:spcAft>
              <a:defRPr sz="4000" b="1" i="1">
                <a:solidFill>
                  <a:srgbClr val="CC3300"/>
                </a:solidFill>
                <a:latin typeface="Calibri" pitchFamily="34" charset="0"/>
              </a:defRPr>
            </a:lvl5pPr>
            <a:lvl6pPr marL="457200" algn="ctr" rtl="0" fontAlgn="base">
              <a:spcBef>
                <a:spcPct val="0"/>
              </a:spcBef>
              <a:spcAft>
                <a:spcPct val="0"/>
              </a:spcAft>
              <a:defRPr sz="4000" b="1" i="1">
                <a:solidFill>
                  <a:srgbClr val="CC3300"/>
                </a:solidFill>
                <a:latin typeface="Verdana" pitchFamily="34" charset="0"/>
              </a:defRPr>
            </a:lvl6pPr>
            <a:lvl7pPr marL="914400" algn="ctr" rtl="0" fontAlgn="base">
              <a:spcBef>
                <a:spcPct val="0"/>
              </a:spcBef>
              <a:spcAft>
                <a:spcPct val="0"/>
              </a:spcAft>
              <a:defRPr sz="4000" b="1" i="1">
                <a:solidFill>
                  <a:srgbClr val="CC3300"/>
                </a:solidFill>
                <a:latin typeface="Verdana" pitchFamily="34" charset="0"/>
              </a:defRPr>
            </a:lvl7pPr>
            <a:lvl8pPr marL="1371600" algn="ctr" rtl="0" fontAlgn="base">
              <a:spcBef>
                <a:spcPct val="0"/>
              </a:spcBef>
              <a:spcAft>
                <a:spcPct val="0"/>
              </a:spcAft>
              <a:defRPr sz="4000" b="1" i="1">
                <a:solidFill>
                  <a:srgbClr val="CC3300"/>
                </a:solidFill>
                <a:latin typeface="Verdana" pitchFamily="34" charset="0"/>
              </a:defRPr>
            </a:lvl8pPr>
            <a:lvl9pPr marL="1828800" algn="ctr" rtl="0" fontAlgn="base">
              <a:spcBef>
                <a:spcPct val="0"/>
              </a:spcBef>
              <a:spcAft>
                <a:spcPct val="0"/>
              </a:spcAft>
              <a:defRPr sz="4000" b="1" i="1">
                <a:solidFill>
                  <a:srgbClr val="CC3300"/>
                </a:solidFill>
                <a:latin typeface="Verdana" pitchFamily="34" charset="0"/>
              </a:defRPr>
            </a:lvl9pPr>
          </a:lstStyle>
          <a:p>
            <a:pPr eaLnBrk="1" hangingPunct="1">
              <a:defRPr/>
            </a:pPr>
            <a:r>
              <a:rPr lang="en-US" dirty="0"/>
              <a:t>Longitudinal Buffer Space</a:t>
            </a:r>
            <a:endParaRPr lang="en-US" kern="0" dirty="0"/>
          </a:p>
        </p:txBody>
      </p:sp>
      <p:sp>
        <p:nvSpPr>
          <p:cNvPr id="6" name="Rectangle 39">
            <a:extLst>
              <a:ext uri="{FF2B5EF4-FFF2-40B4-BE49-F238E27FC236}">
                <a16:creationId xmlns:a16="http://schemas.microsoft.com/office/drawing/2014/main" id="{BB5035D3-DD72-4974-9874-62E5F3AA5CD1}"/>
              </a:ext>
            </a:extLst>
          </p:cNvPr>
          <p:cNvSpPr>
            <a:spLocks noChangeArrowheads="1"/>
          </p:cNvSpPr>
          <p:nvPr/>
        </p:nvSpPr>
        <p:spPr bwMode="auto">
          <a:xfrm>
            <a:off x="433251" y="304800"/>
            <a:ext cx="1143000" cy="838200"/>
          </a:xfrm>
          <a:prstGeom prst="rect">
            <a:avLst/>
          </a:prstGeom>
          <a:solidFill>
            <a:schemeClr val="bg1"/>
          </a:solidFill>
          <a:ln w="57150">
            <a:solidFill>
              <a:srgbClr val="C00000"/>
            </a:solidFill>
            <a:miter lim="800000"/>
            <a:headEnd/>
            <a:tailEnd/>
          </a:ln>
        </p:spPr>
        <p:txBody>
          <a:bodyPr wrap="none" anchor="ctr"/>
          <a:lstStyle/>
          <a:p>
            <a:pPr algn="ctr"/>
            <a:r>
              <a:rPr lang="en-US" sz="4000" b="1" i="1" dirty="0">
                <a:latin typeface="Arial" panose="020B0604020202020204" pitchFamily="34" charset="0"/>
              </a:rPr>
              <a:t>51</a:t>
            </a:r>
          </a:p>
        </p:txBody>
      </p:sp>
    </p:spTree>
    <p:extLst>
      <p:ext uri="{BB962C8B-B14F-4D97-AF65-F5344CB8AC3E}">
        <p14:creationId xmlns:p14="http://schemas.microsoft.com/office/powerpoint/2010/main" val="3334501603"/>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144836"/>
                                        </p:tgtEl>
                                        <p:attrNameLst>
                                          <p:attrName>style.visibility</p:attrName>
                                        </p:attrNameLst>
                                      </p:cBhvr>
                                      <p:to>
                                        <p:strVal val="visible"/>
                                      </p:to>
                                    </p:set>
                                    <p:animEffect transition="in" filter="wipe(down)">
                                      <p:cBhvr>
                                        <p:cTn id="7" dur="500"/>
                                        <p:tgtEl>
                                          <p:spTgt spid="11448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44836"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2546" name="Rectangle 2"/>
          <p:cNvSpPr>
            <a:spLocks noGrp="1" noChangeArrowheads="1"/>
          </p:cNvSpPr>
          <p:nvPr>
            <p:ph type="title"/>
          </p:nvPr>
        </p:nvSpPr>
        <p:spPr>
          <a:xfrm>
            <a:off x="304800" y="457200"/>
            <a:ext cx="8839200" cy="609600"/>
          </a:xfrm>
        </p:spPr>
        <p:txBody>
          <a:bodyPr/>
          <a:lstStyle/>
          <a:p>
            <a:pPr eaLnBrk="1" hangingPunct="1">
              <a:defRPr/>
            </a:pPr>
            <a:r>
              <a:rPr lang="en-US" dirty="0"/>
              <a:t>TTC Zone Definition</a:t>
            </a:r>
            <a:endParaRPr lang="en-US" sz="4000" dirty="0"/>
          </a:p>
        </p:txBody>
      </p:sp>
      <p:sp>
        <p:nvSpPr>
          <p:cNvPr id="8195" name="Rectangle 3"/>
          <p:cNvSpPr>
            <a:spLocks noGrp="1" noChangeArrowheads="1"/>
          </p:cNvSpPr>
          <p:nvPr>
            <p:ph type="body" idx="1"/>
          </p:nvPr>
        </p:nvSpPr>
        <p:spPr>
          <a:xfrm>
            <a:off x="457200" y="1655763"/>
            <a:ext cx="8153400" cy="2514600"/>
          </a:xfrm>
        </p:spPr>
        <p:txBody>
          <a:bodyPr/>
          <a:lstStyle/>
          <a:p>
            <a:pPr eaLnBrk="1" hangingPunct="1">
              <a:lnSpc>
                <a:spcPct val="90000"/>
              </a:lnSpc>
            </a:pPr>
            <a:r>
              <a:rPr lang="en-US" dirty="0"/>
              <a:t>The entire section of roadway between</a:t>
            </a:r>
          </a:p>
          <a:p>
            <a:pPr lvl="1" eaLnBrk="1" hangingPunct="1">
              <a:lnSpc>
                <a:spcPct val="90000"/>
              </a:lnSpc>
            </a:pPr>
            <a:r>
              <a:rPr lang="en-US" dirty="0"/>
              <a:t>The first advance warning sign (or device)</a:t>
            </a:r>
          </a:p>
          <a:p>
            <a:pPr lvl="1" eaLnBrk="1" hangingPunct="1">
              <a:lnSpc>
                <a:spcPct val="90000"/>
              </a:lnSpc>
            </a:pPr>
            <a:r>
              <a:rPr lang="en-US" dirty="0"/>
              <a:t>Through the last traffic control device, where traffic returns to its normal path</a:t>
            </a:r>
          </a:p>
        </p:txBody>
      </p:sp>
      <p:pic>
        <p:nvPicPr>
          <p:cNvPr id="8197" name="Picture 6" descr="End Road Work sign"/>
          <p:cNvPicPr>
            <a:picLocks noChangeAspect="1" noChangeArrowheads="1"/>
          </p:cNvPicPr>
          <p:nvPr/>
        </p:nvPicPr>
        <p:blipFill>
          <a:blip r:embed="rId3" cstate="print"/>
          <a:srcRect/>
          <a:stretch>
            <a:fillRect/>
          </a:stretch>
        </p:blipFill>
        <p:spPr bwMode="auto">
          <a:xfrm>
            <a:off x="5638800" y="4876800"/>
            <a:ext cx="1803400" cy="939800"/>
          </a:xfrm>
          <a:prstGeom prst="rect">
            <a:avLst/>
          </a:prstGeom>
          <a:solidFill>
            <a:schemeClr val="bg1"/>
          </a:solidFill>
          <a:ln w="9525">
            <a:noFill/>
            <a:miter lim="800000"/>
            <a:headEnd/>
            <a:tailEnd/>
          </a:ln>
        </p:spPr>
      </p:pic>
      <p:sp>
        <p:nvSpPr>
          <p:cNvPr id="8198" name="AutoShape 8" descr="TTC Zone wording inside double arrow"/>
          <p:cNvSpPr>
            <a:spLocks noChangeArrowheads="1"/>
          </p:cNvSpPr>
          <p:nvPr/>
        </p:nvSpPr>
        <p:spPr bwMode="auto">
          <a:xfrm>
            <a:off x="3505200" y="4724400"/>
            <a:ext cx="2057400" cy="1143000"/>
          </a:xfrm>
          <a:prstGeom prst="leftRightArrow">
            <a:avLst>
              <a:gd name="adj1" fmla="val 50000"/>
              <a:gd name="adj2" fmla="val 36000"/>
            </a:avLst>
          </a:prstGeom>
          <a:solidFill>
            <a:schemeClr val="bg1"/>
          </a:solidFill>
          <a:ln w="9525">
            <a:solidFill>
              <a:schemeClr val="tx1"/>
            </a:solidFill>
            <a:miter lim="800000"/>
            <a:headEnd/>
            <a:tailEnd/>
          </a:ln>
        </p:spPr>
        <p:txBody>
          <a:bodyPr wrap="none" anchor="ctr"/>
          <a:lstStyle/>
          <a:p>
            <a:pPr algn="ctr"/>
            <a:r>
              <a:rPr lang="en-US" sz="3200" dirty="0">
                <a:latin typeface="Arial" panose="020B0604020202020204" pitchFamily="34" charset="0"/>
              </a:rPr>
              <a:t>TTC Zone</a:t>
            </a:r>
          </a:p>
        </p:txBody>
      </p:sp>
      <p:pic>
        <p:nvPicPr>
          <p:cNvPr id="8199" name="Picture 9" descr="Road Work Ahead sign"/>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1447800" y="4343400"/>
            <a:ext cx="1905000" cy="1905000"/>
          </a:xfrm>
          <a:prstGeom prst="rect">
            <a:avLst/>
          </a:prstGeom>
          <a:solidFill>
            <a:schemeClr val="bg1"/>
          </a:solidFill>
          <a:ln w="9525">
            <a:noFill/>
            <a:miter lim="800000"/>
            <a:headEnd/>
            <a:tailEnd/>
          </a:ln>
        </p:spPr>
      </p:pic>
      <p:sp>
        <p:nvSpPr>
          <p:cNvPr id="2" name="Google Shape;74;p1">
            <a:extLst>
              <a:ext uri="{FF2B5EF4-FFF2-40B4-BE49-F238E27FC236}">
                <a16:creationId xmlns:a16="http://schemas.microsoft.com/office/drawing/2014/main" id="{37D8C897-BF11-2C29-594B-6D29F0DAAB79}"/>
              </a:ext>
            </a:extLst>
          </p:cNvPr>
          <p:cNvSpPr/>
          <p:nvPr/>
        </p:nvSpPr>
        <p:spPr>
          <a:xfrm>
            <a:off x="6324600" y="5885728"/>
            <a:ext cx="13716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Images: FHWA</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1306476087"/>
      </p:ext>
    </p:extLst>
  </p:cSld>
  <p:clrMapOvr>
    <a:masterClrMapping/>
  </p:clrMapOv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866" name="Group 51" descr="Diagram showing activity area on a four lane roadway with just one direction shown">
            <a:extLst>
              <a:ext uri="{C183D7F6-B498-43B3-948B-1728B52AA6E4}">
                <adec:decorative xmlns:adec="http://schemas.microsoft.com/office/drawing/2017/decorative" val="0"/>
              </a:ext>
            </a:extLst>
          </p:cNvPr>
          <p:cNvGrpSpPr>
            <a:grpSpLocks/>
          </p:cNvGrpSpPr>
          <p:nvPr/>
        </p:nvGrpSpPr>
        <p:grpSpPr bwMode="auto">
          <a:xfrm>
            <a:off x="2438400" y="181897"/>
            <a:ext cx="6400800" cy="6705600"/>
            <a:chOff x="2438400" y="152400"/>
            <a:chExt cx="6400800" cy="6705600"/>
          </a:xfrm>
        </p:grpSpPr>
        <p:sp>
          <p:nvSpPr>
            <p:cNvPr id="36867" name="Text Box 2"/>
            <p:cNvSpPr txBox="1">
              <a:spLocks noChangeArrowheads="1"/>
            </p:cNvSpPr>
            <p:nvPr/>
          </p:nvSpPr>
          <p:spPr bwMode="auto">
            <a:xfrm>
              <a:off x="4648200" y="3168650"/>
              <a:ext cx="1676400" cy="946150"/>
            </a:xfrm>
            <a:prstGeom prst="rect">
              <a:avLst/>
            </a:prstGeom>
            <a:noFill/>
            <a:ln w="9525">
              <a:noFill/>
              <a:miter lim="800000"/>
              <a:headEnd/>
              <a:tailEnd/>
            </a:ln>
          </p:spPr>
          <p:txBody>
            <a:bodyPr>
              <a:spAutoFit/>
            </a:bodyPr>
            <a:lstStyle/>
            <a:p>
              <a:pPr algn="ctr"/>
              <a:r>
                <a:rPr lang="en-US" sz="2800" dirty="0">
                  <a:latin typeface="Arial" panose="020B0604020202020204" pitchFamily="34" charset="0"/>
                </a:rPr>
                <a:t>Buffer Space</a:t>
              </a:r>
            </a:p>
          </p:txBody>
        </p:sp>
        <p:sp>
          <p:nvSpPr>
            <p:cNvPr id="36868" name="Text Box 3"/>
            <p:cNvSpPr txBox="1">
              <a:spLocks noChangeArrowheads="1"/>
            </p:cNvSpPr>
            <p:nvPr/>
          </p:nvSpPr>
          <p:spPr bwMode="auto">
            <a:xfrm>
              <a:off x="4800600" y="2000250"/>
              <a:ext cx="1524000" cy="946150"/>
            </a:xfrm>
            <a:prstGeom prst="rect">
              <a:avLst/>
            </a:prstGeom>
            <a:noFill/>
            <a:ln w="9525">
              <a:noFill/>
              <a:miter lim="800000"/>
              <a:headEnd/>
              <a:tailEnd/>
            </a:ln>
          </p:spPr>
          <p:txBody>
            <a:bodyPr>
              <a:spAutoFit/>
            </a:bodyPr>
            <a:lstStyle/>
            <a:p>
              <a:pPr algn="ctr"/>
              <a:r>
                <a:rPr lang="en-US" sz="2800" dirty="0">
                  <a:latin typeface="Arial" panose="020B0604020202020204" pitchFamily="34" charset="0"/>
                </a:rPr>
                <a:t>Work Space</a:t>
              </a:r>
            </a:p>
          </p:txBody>
        </p:sp>
        <p:sp>
          <p:nvSpPr>
            <p:cNvPr id="36870" name="Rectangle 5" descr="Wide upward diagonal"/>
            <p:cNvSpPr>
              <a:spLocks noChangeArrowheads="1"/>
            </p:cNvSpPr>
            <p:nvPr/>
          </p:nvSpPr>
          <p:spPr bwMode="auto">
            <a:xfrm>
              <a:off x="3505200" y="1905000"/>
              <a:ext cx="419100" cy="1143000"/>
            </a:xfrm>
            <a:prstGeom prst="rect">
              <a:avLst/>
            </a:prstGeom>
            <a:pattFill prst="wdUpDiag">
              <a:fgClr>
                <a:srgbClr val="FF6600"/>
              </a:fgClr>
              <a:bgClr>
                <a:srgbClr val="FFFF00"/>
              </a:bgClr>
            </a:pattFill>
            <a:ln w="9525">
              <a:solidFill>
                <a:schemeClr val="tx1"/>
              </a:solidFill>
              <a:miter lim="800000"/>
              <a:headEnd/>
              <a:tailEnd/>
            </a:ln>
          </p:spPr>
          <p:txBody>
            <a:bodyPr wrap="none" anchor="ctr"/>
            <a:lstStyle/>
            <a:p>
              <a:endParaRPr lang="en-US" dirty="0">
                <a:latin typeface="Arial" panose="020B0604020202020204" pitchFamily="34" charset="0"/>
              </a:endParaRPr>
            </a:p>
          </p:txBody>
        </p:sp>
        <p:sp>
          <p:nvSpPr>
            <p:cNvPr id="36871" name="Rectangle 6" descr="75%"/>
            <p:cNvSpPr>
              <a:spLocks noChangeArrowheads="1"/>
            </p:cNvSpPr>
            <p:nvPr/>
          </p:nvSpPr>
          <p:spPr bwMode="auto">
            <a:xfrm>
              <a:off x="2438400" y="152400"/>
              <a:ext cx="228600" cy="6705600"/>
            </a:xfrm>
            <a:prstGeom prst="rect">
              <a:avLst/>
            </a:prstGeom>
            <a:pattFill prst="pct75">
              <a:fgClr>
                <a:srgbClr val="000000"/>
              </a:fgClr>
              <a:bgClr>
                <a:schemeClr val="tx2"/>
              </a:bgClr>
            </a:pattFill>
            <a:ln w="19050">
              <a:solidFill>
                <a:schemeClr val="tx1"/>
              </a:solidFill>
              <a:miter lim="800000"/>
              <a:headEnd/>
              <a:tailEnd/>
            </a:ln>
          </p:spPr>
          <p:txBody>
            <a:bodyPr wrap="none" anchor="ctr"/>
            <a:lstStyle/>
            <a:p>
              <a:endParaRPr lang="en-US" dirty="0">
                <a:latin typeface="Arial" panose="020B0604020202020204" pitchFamily="34" charset="0"/>
              </a:endParaRPr>
            </a:p>
          </p:txBody>
        </p:sp>
        <p:sp>
          <p:nvSpPr>
            <p:cNvPr id="36872" name="Rectangle 7" descr="75%"/>
            <p:cNvSpPr>
              <a:spLocks noChangeArrowheads="1"/>
            </p:cNvSpPr>
            <p:nvPr/>
          </p:nvSpPr>
          <p:spPr bwMode="auto">
            <a:xfrm>
              <a:off x="4013200" y="152400"/>
              <a:ext cx="228600" cy="6705600"/>
            </a:xfrm>
            <a:prstGeom prst="rect">
              <a:avLst/>
            </a:prstGeom>
            <a:pattFill prst="pct75">
              <a:fgClr>
                <a:srgbClr val="000000"/>
              </a:fgClr>
              <a:bgClr>
                <a:schemeClr val="tx2"/>
              </a:bgClr>
            </a:pattFill>
            <a:ln w="12700">
              <a:solidFill>
                <a:schemeClr val="tx1"/>
              </a:solidFill>
              <a:miter lim="800000"/>
              <a:headEnd/>
              <a:tailEnd/>
            </a:ln>
          </p:spPr>
          <p:txBody>
            <a:bodyPr wrap="none" anchor="ctr"/>
            <a:lstStyle/>
            <a:p>
              <a:endParaRPr lang="en-US" dirty="0">
                <a:latin typeface="Arial" panose="020B0604020202020204" pitchFamily="34" charset="0"/>
              </a:endParaRPr>
            </a:p>
          </p:txBody>
        </p:sp>
        <p:sp>
          <p:nvSpPr>
            <p:cNvPr id="36873" name="Rectangle 8"/>
            <p:cNvSpPr>
              <a:spLocks noChangeArrowheads="1"/>
            </p:cNvSpPr>
            <p:nvPr/>
          </p:nvSpPr>
          <p:spPr bwMode="auto">
            <a:xfrm>
              <a:off x="3429000" y="457200"/>
              <a:ext cx="533400" cy="6248400"/>
            </a:xfrm>
            <a:prstGeom prst="rect">
              <a:avLst/>
            </a:prstGeom>
            <a:noFill/>
            <a:ln w="57150">
              <a:noFill/>
              <a:miter lim="800000"/>
              <a:headEnd/>
              <a:tailEnd/>
            </a:ln>
          </p:spPr>
          <p:txBody>
            <a:bodyPr wrap="none" anchor="ctr"/>
            <a:lstStyle/>
            <a:p>
              <a:endParaRPr lang="en-US" dirty="0">
                <a:latin typeface="Arial" panose="020B0604020202020204" pitchFamily="34" charset="0"/>
              </a:endParaRPr>
            </a:p>
          </p:txBody>
        </p:sp>
        <p:sp>
          <p:nvSpPr>
            <p:cNvPr id="36874" name="Line 9"/>
            <p:cNvSpPr>
              <a:spLocks noChangeShapeType="1"/>
            </p:cNvSpPr>
            <p:nvPr/>
          </p:nvSpPr>
          <p:spPr bwMode="auto">
            <a:xfrm>
              <a:off x="3352800" y="152400"/>
              <a:ext cx="1588" cy="6705600"/>
            </a:xfrm>
            <a:prstGeom prst="line">
              <a:avLst/>
            </a:prstGeom>
            <a:noFill/>
            <a:ln w="28575">
              <a:solidFill>
                <a:schemeClr val="tx1"/>
              </a:solidFill>
              <a:prstDash val="lgDash"/>
              <a:round/>
              <a:headEnd/>
              <a:tailEnd/>
            </a:ln>
          </p:spPr>
          <p:txBody>
            <a:bodyPr anchor="ctr"/>
            <a:lstStyle/>
            <a:p>
              <a:endParaRPr lang="en-US" dirty="0"/>
            </a:p>
          </p:txBody>
        </p:sp>
        <p:sp>
          <p:nvSpPr>
            <p:cNvPr id="36875" name="Line 10"/>
            <p:cNvSpPr>
              <a:spLocks noChangeShapeType="1"/>
            </p:cNvSpPr>
            <p:nvPr/>
          </p:nvSpPr>
          <p:spPr bwMode="auto">
            <a:xfrm flipV="1">
              <a:off x="3048000" y="5943600"/>
              <a:ext cx="0" cy="381000"/>
            </a:xfrm>
            <a:prstGeom prst="line">
              <a:avLst/>
            </a:prstGeom>
            <a:noFill/>
            <a:ln w="57150">
              <a:solidFill>
                <a:schemeClr val="tx1"/>
              </a:solidFill>
              <a:round/>
              <a:headEnd/>
              <a:tailEnd type="triangle" w="med" len="med"/>
            </a:ln>
          </p:spPr>
          <p:txBody>
            <a:bodyPr anchor="ctr"/>
            <a:lstStyle/>
            <a:p>
              <a:endParaRPr lang="en-US" dirty="0"/>
            </a:p>
          </p:txBody>
        </p:sp>
        <p:sp>
          <p:nvSpPr>
            <p:cNvPr id="36876" name="Line 11"/>
            <p:cNvSpPr>
              <a:spLocks noChangeShapeType="1"/>
            </p:cNvSpPr>
            <p:nvPr/>
          </p:nvSpPr>
          <p:spPr bwMode="auto">
            <a:xfrm flipV="1">
              <a:off x="3657600" y="5943600"/>
              <a:ext cx="0" cy="381000"/>
            </a:xfrm>
            <a:prstGeom prst="line">
              <a:avLst/>
            </a:prstGeom>
            <a:noFill/>
            <a:ln w="57150">
              <a:solidFill>
                <a:schemeClr val="tx1"/>
              </a:solidFill>
              <a:round/>
              <a:headEnd/>
              <a:tailEnd type="triangle" w="med" len="med"/>
            </a:ln>
          </p:spPr>
          <p:txBody>
            <a:bodyPr anchor="ctr"/>
            <a:lstStyle/>
            <a:p>
              <a:endParaRPr lang="en-US" dirty="0"/>
            </a:p>
          </p:txBody>
        </p:sp>
        <p:sp>
          <p:nvSpPr>
            <p:cNvPr id="36877" name="Line 12"/>
            <p:cNvSpPr>
              <a:spLocks noChangeShapeType="1"/>
            </p:cNvSpPr>
            <p:nvPr/>
          </p:nvSpPr>
          <p:spPr bwMode="auto">
            <a:xfrm flipV="1">
              <a:off x="3048000" y="533400"/>
              <a:ext cx="0" cy="381000"/>
            </a:xfrm>
            <a:prstGeom prst="line">
              <a:avLst/>
            </a:prstGeom>
            <a:noFill/>
            <a:ln w="57150">
              <a:solidFill>
                <a:schemeClr val="tx1"/>
              </a:solidFill>
              <a:round/>
              <a:headEnd/>
              <a:tailEnd type="triangle" w="med" len="med"/>
            </a:ln>
          </p:spPr>
          <p:txBody>
            <a:bodyPr anchor="ctr"/>
            <a:lstStyle/>
            <a:p>
              <a:endParaRPr lang="en-US" dirty="0"/>
            </a:p>
          </p:txBody>
        </p:sp>
        <p:sp>
          <p:nvSpPr>
            <p:cNvPr id="36878" name="Line 13"/>
            <p:cNvSpPr>
              <a:spLocks noChangeShapeType="1"/>
            </p:cNvSpPr>
            <p:nvPr/>
          </p:nvSpPr>
          <p:spPr bwMode="auto">
            <a:xfrm flipV="1">
              <a:off x="3644900" y="533400"/>
              <a:ext cx="0" cy="381000"/>
            </a:xfrm>
            <a:prstGeom prst="line">
              <a:avLst/>
            </a:prstGeom>
            <a:noFill/>
            <a:ln w="57150">
              <a:solidFill>
                <a:schemeClr val="tx1"/>
              </a:solidFill>
              <a:round/>
              <a:headEnd/>
              <a:tailEnd type="triangle" w="med" len="med"/>
            </a:ln>
          </p:spPr>
          <p:txBody>
            <a:bodyPr anchor="ctr"/>
            <a:lstStyle/>
            <a:p>
              <a:endParaRPr lang="en-US" dirty="0"/>
            </a:p>
          </p:txBody>
        </p:sp>
        <p:sp>
          <p:nvSpPr>
            <p:cNvPr id="36879" name="Rectangle 14"/>
            <p:cNvSpPr>
              <a:spLocks noChangeArrowheads="1"/>
            </p:cNvSpPr>
            <p:nvPr/>
          </p:nvSpPr>
          <p:spPr bwMode="auto">
            <a:xfrm>
              <a:off x="3733800" y="5029200"/>
              <a:ext cx="152400" cy="152400"/>
            </a:xfrm>
            <a:prstGeom prst="rect">
              <a:avLst/>
            </a:prstGeom>
            <a:solidFill>
              <a:srgbClr val="FF6600"/>
            </a:solidFill>
            <a:ln w="9525">
              <a:solidFill>
                <a:schemeClr val="tx1"/>
              </a:solidFill>
              <a:miter lim="800000"/>
              <a:headEnd/>
              <a:tailEnd/>
            </a:ln>
          </p:spPr>
          <p:txBody>
            <a:bodyPr wrap="none" anchor="ctr"/>
            <a:lstStyle/>
            <a:p>
              <a:endParaRPr lang="en-US" dirty="0">
                <a:latin typeface="Arial" panose="020B0604020202020204" pitchFamily="34" charset="0"/>
              </a:endParaRPr>
            </a:p>
          </p:txBody>
        </p:sp>
        <p:sp>
          <p:nvSpPr>
            <p:cNvPr id="36880" name="Rectangle 15"/>
            <p:cNvSpPr>
              <a:spLocks noChangeArrowheads="1"/>
            </p:cNvSpPr>
            <p:nvPr/>
          </p:nvSpPr>
          <p:spPr bwMode="auto">
            <a:xfrm>
              <a:off x="3352800" y="2438400"/>
              <a:ext cx="152400" cy="152400"/>
            </a:xfrm>
            <a:prstGeom prst="rect">
              <a:avLst/>
            </a:prstGeom>
            <a:solidFill>
              <a:srgbClr val="FF6600"/>
            </a:solidFill>
            <a:ln w="9525">
              <a:solidFill>
                <a:schemeClr val="tx1"/>
              </a:solidFill>
              <a:miter lim="800000"/>
              <a:headEnd/>
              <a:tailEnd/>
            </a:ln>
          </p:spPr>
          <p:txBody>
            <a:bodyPr wrap="none" anchor="ctr"/>
            <a:lstStyle/>
            <a:p>
              <a:endParaRPr lang="en-US" dirty="0">
                <a:latin typeface="Arial" panose="020B0604020202020204" pitchFamily="34" charset="0"/>
              </a:endParaRPr>
            </a:p>
          </p:txBody>
        </p:sp>
        <p:sp>
          <p:nvSpPr>
            <p:cNvPr id="36881" name="Rectangle 16"/>
            <p:cNvSpPr>
              <a:spLocks noChangeArrowheads="1"/>
            </p:cNvSpPr>
            <p:nvPr/>
          </p:nvSpPr>
          <p:spPr bwMode="auto">
            <a:xfrm>
              <a:off x="3352800" y="1752600"/>
              <a:ext cx="152400" cy="152400"/>
            </a:xfrm>
            <a:prstGeom prst="rect">
              <a:avLst/>
            </a:prstGeom>
            <a:solidFill>
              <a:srgbClr val="FF6600"/>
            </a:solidFill>
            <a:ln w="9525">
              <a:solidFill>
                <a:schemeClr val="tx1"/>
              </a:solidFill>
              <a:miter lim="800000"/>
              <a:headEnd/>
              <a:tailEnd/>
            </a:ln>
          </p:spPr>
          <p:txBody>
            <a:bodyPr wrap="none" anchor="ctr"/>
            <a:lstStyle/>
            <a:p>
              <a:endParaRPr lang="en-US" dirty="0">
                <a:latin typeface="Arial" panose="020B0604020202020204" pitchFamily="34" charset="0"/>
              </a:endParaRPr>
            </a:p>
          </p:txBody>
        </p:sp>
        <p:sp>
          <p:nvSpPr>
            <p:cNvPr id="36882" name="Rectangle 17"/>
            <p:cNvSpPr>
              <a:spLocks noChangeArrowheads="1"/>
            </p:cNvSpPr>
            <p:nvPr/>
          </p:nvSpPr>
          <p:spPr bwMode="auto">
            <a:xfrm>
              <a:off x="3352800" y="3810000"/>
              <a:ext cx="152400" cy="152400"/>
            </a:xfrm>
            <a:prstGeom prst="rect">
              <a:avLst/>
            </a:prstGeom>
            <a:solidFill>
              <a:srgbClr val="FF6600"/>
            </a:solidFill>
            <a:ln w="9525">
              <a:solidFill>
                <a:schemeClr val="tx1"/>
              </a:solidFill>
              <a:miter lim="800000"/>
              <a:headEnd/>
              <a:tailEnd/>
            </a:ln>
          </p:spPr>
          <p:txBody>
            <a:bodyPr wrap="none" anchor="ctr"/>
            <a:lstStyle/>
            <a:p>
              <a:endParaRPr lang="en-US" dirty="0">
                <a:latin typeface="Arial" panose="020B0604020202020204" pitchFamily="34" charset="0"/>
              </a:endParaRPr>
            </a:p>
          </p:txBody>
        </p:sp>
        <p:sp>
          <p:nvSpPr>
            <p:cNvPr id="36883" name="Rectangle 18"/>
            <p:cNvSpPr>
              <a:spLocks noChangeArrowheads="1"/>
            </p:cNvSpPr>
            <p:nvPr/>
          </p:nvSpPr>
          <p:spPr bwMode="auto">
            <a:xfrm>
              <a:off x="3352800" y="3124200"/>
              <a:ext cx="152400" cy="152400"/>
            </a:xfrm>
            <a:prstGeom prst="rect">
              <a:avLst/>
            </a:prstGeom>
            <a:solidFill>
              <a:srgbClr val="FF6600"/>
            </a:solidFill>
            <a:ln w="9525">
              <a:solidFill>
                <a:schemeClr val="tx1"/>
              </a:solidFill>
              <a:miter lim="800000"/>
              <a:headEnd/>
              <a:tailEnd/>
            </a:ln>
          </p:spPr>
          <p:txBody>
            <a:bodyPr wrap="none" anchor="ctr"/>
            <a:lstStyle/>
            <a:p>
              <a:endParaRPr lang="en-US" dirty="0">
                <a:latin typeface="Arial" panose="020B0604020202020204" pitchFamily="34" charset="0"/>
              </a:endParaRPr>
            </a:p>
          </p:txBody>
        </p:sp>
        <p:sp>
          <p:nvSpPr>
            <p:cNvPr id="36884" name="Rectangle 19"/>
            <p:cNvSpPr>
              <a:spLocks noChangeArrowheads="1"/>
            </p:cNvSpPr>
            <p:nvPr/>
          </p:nvSpPr>
          <p:spPr bwMode="auto">
            <a:xfrm>
              <a:off x="3352800" y="2895600"/>
              <a:ext cx="152400" cy="152400"/>
            </a:xfrm>
            <a:prstGeom prst="rect">
              <a:avLst/>
            </a:prstGeom>
            <a:solidFill>
              <a:srgbClr val="FF6600"/>
            </a:solidFill>
            <a:ln w="9525">
              <a:solidFill>
                <a:schemeClr val="tx1"/>
              </a:solidFill>
              <a:miter lim="800000"/>
              <a:headEnd/>
              <a:tailEnd/>
            </a:ln>
          </p:spPr>
          <p:txBody>
            <a:bodyPr wrap="none" anchor="ctr"/>
            <a:lstStyle/>
            <a:p>
              <a:endParaRPr lang="en-US" dirty="0">
                <a:latin typeface="Arial" panose="020B0604020202020204" pitchFamily="34" charset="0"/>
              </a:endParaRPr>
            </a:p>
          </p:txBody>
        </p:sp>
        <p:sp>
          <p:nvSpPr>
            <p:cNvPr id="36885" name="Rectangle 20"/>
            <p:cNvSpPr>
              <a:spLocks noChangeArrowheads="1"/>
            </p:cNvSpPr>
            <p:nvPr/>
          </p:nvSpPr>
          <p:spPr bwMode="auto">
            <a:xfrm>
              <a:off x="3352800" y="2667000"/>
              <a:ext cx="152400" cy="152400"/>
            </a:xfrm>
            <a:prstGeom prst="rect">
              <a:avLst/>
            </a:prstGeom>
            <a:solidFill>
              <a:srgbClr val="FF6600"/>
            </a:solidFill>
            <a:ln w="9525">
              <a:solidFill>
                <a:schemeClr val="tx1"/>
              </a:solidFill>
              <a:miter lim="800000"/>
              <a:headEnd/>
              <a:tailEnd/>
            </a:ln>
          </p:spPr>
          <p:txBody>
            <a:bodyPr wrap="none" anchor="ctr"/>
            <a:lstStyle/>
            <a:p>
              <a:endParaRPr lang="en-US" dirty="0">
                <a:latin typeface="Arial" panose="020B0604020202020204" pitchFamily="34" charset="0"/>
              </a:endParaRPr>
            </a:p>
          </p:txBody>
        </p:sp>
        <p:sp>
          <p:nvSpPr>
            <p:cNvPr id="36886" name="Rectangle 21"/>
            <p:cNvSpPr>
              <a:spLocks noChangeArrowheads="1"/>
            </p:cNvSpPr>
            <p:nvPr/>
          </p:nvSpPr>
          <p:spPr bwMode="auto">
            <a:xfrm>
              <a:off x="3352800" y="3352800"/>
              <a:ext cx="152400" cy="152400"/>
            </a:xfrm>
            <a:prstGeom prst="rect">
              <a:avLst/>
            </a:prstGeom>
            <a:solidFill>
              <a:srgbClr val="FF6600"/>
            </a:solidFill>
            <a:ln w="9525">
              <a:solidFill>
                <a:schemeClr val="tx1"/>
              </a:solidFill>
              <a:miter lim="800000"/>
              <a:headEnd/>
              <a:tailEnd/>
            </a:ln>
          </p:spPr>
          <p:txBody>
            <a:bodyPr wrap="none" anchor="ctr"/>
            <a:lstStyle/>
            <a:p>
              <a:endParaRPr lang="en-US" dirty="0">
                <a:latin typeface="Arial" panose="020B0604020202020204" pitchFamily="34" charset="0"/>
              </a:endParaRPr>
            </a:p>
          </p:txBody>
        </p:sp>
        <p:sp>
          <p:nvSpPr>
            <p:cNvPr id="36887" name="Rectangle 22"/>
            <p:cNvSpPr>
              <a:spLocks noChangeArrowheads="1"/>
            </p:cNvSpPr>
            <p:nvPr/>
          </p:nvSpPr>
          <p:spPr bwMode="auto">
            <a:xfrm>
              <a:off x="3352800" y="3581400"/>
              <a:ext cx="152400" cy="152400"/>
            </a:xfrm>
            <a:prstGeom prst="rect">
              <a:avLst/>
            </a:prstGeom>
            <a:solidFill>
              <a:srgbClr val="FF6600"/>
            </a:solidFill>
            <a:ln w="9525">
              <a:solidFill>
                <a:schemeClr val="tx1"/>
              </a:solidFill>
              <a:miter lim="800000"/>
              <a:headEnd/>
              <a:tailEnd/>
            </a:ln>
          </p:spPr>
          <p:txBody>
            <a:bodyPr wrap="none" anchor="ctr"/>
            <a:lstStyle/>
            <a:p>
              <a:endParaRPr lang="en-US" dirty="0">
                <a:latin typeface="Arial" panose="020B0604020202020204" pitchFamily="34" charset="0"/>
              </a:endParaRPr>
            </a:p>
          </p:txBody>
        </p:sp>
        <p:sp>
          <p:nvSpPr>
            <p:cNvPr id="36888" name="Rectangle 23"/>
            <p:cNvSpPr>
              <a:spLocks noChangeArrowheads="1"/>
            </p:cNvSpPr>
            <p:nvPr/>
          </p:nvSpPr>
          <p:spPr bwMode="auto">
            <a:xfrm>
              <a:off x="3429000" y="4419600"/>
              <a:ext cx="152400" cy="152400"/>
            </a:xfrm>
            <a:prstGeom prst="rect">
              <a:avLst/>
            </a:prstGeom>
            <a:solidFill>
              <a:srgbClr val="FF6600"/>
            </a:solidFill>
            <a:ln w="9525">
              <a:solidFill>
                <a:schemeClr val="tx1"/>
              </a:solidFill>
              <a:miter lim="800000"/>
              <a:headEnd/>
              <a:tailEnd/>
            </a:ln>
          </p:spPr>
          <p:txBody>
            <a:bodyPr wrap="none" anchor="ctr"/>
            <a:lstStyle/>
            <a:p>
              <a:endParaRPr lang="en-US" dirty="0">
                <a:latin typeface="Arial" panose="020B0604020202020204" pitchFamily="34" charset="0"/>
              </a:endParaRPr>
            </a:p>
          </p:txBody>
        </p:sp>
        <p:sp>
          <p:nvSpPr>
            <p:cNvPr id="36889" name="Rectangle 24"/>
            <p:cNvSpPr>
              <a:spLocks noChangeArrowheads="1"/>
            </p:cNvSpPr>
            <p:nvPr/>
          </p:nvSpPr>
          <p:spPr bwMode="auto">
            <a:xfrm>
              <a:off x="3505200" y="4572000"/>
              <a:ext cx="152400" cy="152400"/>
            </a:xfrm>
            <a:prstGeom prst="rect">
              <a:avLst/>
            </a:prstGeom>
            <a:solidFill>
              <a:srgbClr val="FF6600"/>
            </a:solidFill>
            <a:ln w="9525">
              <a:solidFill>
                <a:schemeClr val="tx1"/>
              </a:solidFill>
              <a:miter lim="800000"/>
              <a:headEnd/>
              <a:tailEnd/>
            </a:ln>
          </p:spPr>
          <p:txBody>
            <a:bodyPr wrap="none" anchor="ctr"/>
            <a:lstStyle/>
            <a:p>
              <a:endParaRPr lang="en-US" dirty="0">
                <a:latin typeface="Arial" panose="020B0604020202020204" pitchFamily="34" charset="0"/>
              </a:endParaRPr>
            </a:p>
          </p:txBody>
        </p:sp>
        <p:sp>
          <p:nvSpPr>
            <p:cNvPr id="36890" name="Rectangle 25"/>
            <p:cNvSpPr>
              <a:spLocks noChangeArrowheads="1"/>
            </p:cNvSpPr>
            <p:nvPr/>
          </p:nvSpPr>
          <p:spPr bwMode="auto">
            <a:xfrm>
              <a:off x="3581400" y="4724400"/>
              <a:ext cx="152400" cy="152400"/>
            </a:xfrm>
            <a:prstGeom prst="rect">
              <a:avLst/>
            </a:prstGeom>
            <a:solidFill>
              <a:srgbClr val="FF6600"/>
            </a:solidFill>
            <a:ln w="9525">
              <a:solidFill>
                <a:schemeClr val="tx1"/>
              </a:solidFill>
              <a:miter lim="800000"/>
              <a:headEnd/>
              <a:tailEnd/>
            </a:ln>
          </p:spPr>
          <p:txBody>
            <a:bodyPr wrap="none" anchor="ctr"/>
            <a:lstStyle/>
            <a:p>
              <a:endParaRPr lang="en-US" dirty="0">
                <a:latin typeface="Arial" panose="020B0604020202020204" pitchFamily="34" charset="0"/>
              </a:endParaRPr>
            </a:p>
          </p:txBody>
        </p:sp>
        <p:sp>
          <p:nvSpPr>
            <p:cNvPr id="36891" name="Rectangle 26"/>
            <p:cNvSpPr>
              <a:spLocks noChangeArrowheads="1"/>
            </p:cNvSpPr>
            <p:nvPr/>
          </p:nvSpPr>
          <p:spPr bwMode="auto">
            <a:xfrm>
              <a:off x="3657600" y="4876800"/>
              <a:ext cx="152400" cy="152400"/>
            </a:xfrm>
            <a:prstGeom prst="rect">
              <a:avLst/>
            </a:prstGeom>
            <a:solidFill>
              <a:srgbClr val="FF6600"/>
            </a:solidFill>
            <a:ln w="9525">
              <a:solidFill>
                <a:schemeClr val="tx1"/>
              </a:solidFill>
              <a:miter lim="800000"/>
              <a:headEnd/>
              <a:tailEnd/>
            </a:ln>
          </p:spPr>
          <p:txBody>
            <a:bodyPr wrap="none" anchor="ctr"/>
            <a:lstStyle/>
            <a:p>
              <a:endParaRPr lang="en-US" dirty="0">
                <a:latin typeface="Arial" panose="020B0604020202020204" pitchFamily="34" charset="0"/>
              </a:endParaRPr>
            </a:p>
          </p:txBody>
        </p:sp>
        <p:sp>
          <p:nvSpPr>
            <p:cNvPr id="36892" name="Line 27"/>
            <p:cNvSpPr>
              <a:spLocks noChangeShapeType="1"/>
            </p:cNvSpPr>
            <p:nvPr/>
          </p:nvSpPr>
          <p:spPr bwMode="auto">
            <a:xfrm>
              <a:off x="2717800" y="152400"/>
              <a:ext cx="0" cy="6705600"/>
            </a:xfrm>
            <a:prstGeom prst="line">
              <a:avLst/>
            </a:prstGeom>
            <a:noFill/>
            <a:ln w="38100">
              <a:solidFill>
                <a:schemeClr val="tx1"/>
              </a:solidFill>
              <a:round/>
              <a:headEnd/>
              <a:tailEnd/>
            </a:ln>
          </p:spPr>
          <p:txBody>
            <a:bodyPr anchor="ctr"/>
            <a:lstStyle/>
            <a:p>
              <a:endParaRPr lang="en-US" dirty="0"/>
            </a:p>
          </p:txBody>
        </p:sp>
        <p:sp>
          <p:nvSpPr>
            <p:cNvPr id="36893" name="Rectangle 28"/>
            <p:cNvSpPr>
              <a:spLocks noChangeArrowheads="1"/>
            </p:cNvSpPr>
            <p:nvPr/>
          </p:nvSpPr>
          <p:spPr bwMode="auto">
            <a:xfrm>
              <a:off x="3505200" y="1600200"/>
              <a:ext cx="152400" cy="152400"/>
            </a:xfrm>
            <a:prstGeom prst="rect">
              <a:avLst/>
            </a:prstGeom>
            <a:solidFill>
              <a:srgbClr val="FF6600"/>
            </a:solidFill>
            <a:ln w="9525">
              <a:solidFill>
                <a:schemeClr val="tx1"/>
              </a:solidFill>
              <a:miter lim="800000"/>
              <a:headEnd/>
              <a:tailEnd/>
            </a:ln>
          </p:spPr>
          <p:txBody>
            <a:bodyPr wrap="none" anchor="ctr"/>
            <a:lstStyle/>
            <a:p>
              <a:endParaRPr lang="en-US" dirty="0">
                <a:latin typeface="Arial" panose="020B0604020202020204" pitchFamily="34" charset="0"/>
              </a:endParaRPr>
            </a:p>
          </p:txBody>
        </p:sp>
        <p:sp>
          <p:nvSpPr>
            <p:cNvPr id="36894" name="Rectangle 29"/>
            <p:cNvSpPr>
              <a:spLocks noChangeArrowheads="1"/>
            </p:cNvSpPr>
            <p:nvPr/>
          </p:nvSpPr>
          <p:spPr bwMode="auto">
            <a:xfrm>
              <a:off x="3657600" y="1447800"/>
              <a:ext cx="152400" cy="152400"/>
            </a:xfrm>
            <a:prstGeom prst="rect">
              <a:avLst/>
            </a:prstGeom>
            <a:solidFill>
              <a:srgbClr val="FF6600"/>
            </a:solidFill>
            <a:ln w="9525">
              <a:solidFill>
                <a:schemeClr val="tx1"/>
              </a:solidFill>
              <a:miter lim="800000"/>
              <a:headEnd/>
              <a:tailEnd/>
            </a:ln>
          </p:spPr>
          <p:txBody>
            <a:bodyPr wrap="none" anchor="ctr"/>
            <a:lstStyle/>
            <a:p>
              <a:endParaRPr lang="en-US" dirty="0">
                <a:latin typeface="Arial" panose="020B0604020202020204" pitchFamily="34" charset="0"/>
              </a:endParaRPr>
            </a:p>
          </p:txBody>
        </p:sp>
        <p:sp>
          <p:nvSpPr>
            <p:cNvPr id="36895" name="Rectangle 30"/>
            <p:cNvSpPr>
              <a:spLocks noChangeArrowheads="1"/>
            </p:cNvSpPr>
            <p:nvPr/>
          </p:nvSpPr>
          <p:spPr bwMode="auto">
            <a:xfrm>
              <a:off x="3352800" y="4038600"/>
              <a:ext cx="152400" cy="152400"/>
            </a:xfrm>
            <a:prstGeom prst="rect">
              <a:avLst/>
            </a:prstGeom>
            <a:solidFill>
              <a:srgbClr val="FF6600"/>
            </a:solidFill>
            <a:ln w="9525">
              <a:solidFill>
                <a:schemeClr val="tx1"/>
              </a:solidFill>
              <a:miter lim="800000"/>
              <a:headEnd/>
              <a:tailEnd/>
            </a:ln>
          </p:spPr>
          <p:txBody>
            <a:bodyPr wrap="none" anchor="ctr"/>
            <a:lstStyle/>
            <a:p>
              <a:endParaRPr lang="en-US" dirty="0">
                <a:latin typeface="Arial" panose="020B0604020202020204" pitchFamily="34" charset="0"/>
              </a:endParaRPr>
            </a:p>
          </p:txBody>
        </p:sp>
        <p:sp>
          <p:nvSpPr>
            <p:cNvPr id="36896" name="Rectangle 31"/>
            <p:cNvSpPr>
              <a:spLocks noChangeArrowheads="1"/>
            </p:cNvSpPr>
            <p:nvPr/>
          </p:nvSpPr>
          <p:spPr bwMode="auto">
            <a:xfrm>
              <a:off x="3352800" y="4267200"/>
              <a:ext cx="152400" cy="152400"/>
            </a:xfrm>
            <a:prstGeom prst="rect">
              <a:avLst/>
            </a:prstGeom>
            <a:solidFill>
              <a:srgbClr val="FF6600"/>
            </a:solidFill>
            <a:ln w="9525">
              <a:solidFill>
                <a:schemeClr val="tx1"/>
              </a:solidFill>
              <a:miter lim="800000"/>
              <a:headEnd/>
              <a:tailEnd/>
            </a:ln>
          </p:spPr>
          <p:txBody>
            <a:bodyPr wrap="none" anchor="ctr"/>
            <a:lstStyle/>
            <a:p>
              <a:endParaRPr lang="en-US" dirty="0">
                <a:latin typeface="Arial" panose="020B0604020202020204" pitchFamily="34" charset="0"/>
              </a:endParaRPr>
            </a:p>
          </p:txBody>
        </p:sp>
        <p:sp>
          <p:nvSpPr>
            <p:cNvPr id="36897" name="Line 32"/>
            <p:cNvSpPr>
              <a:spLocks noChangeShapeType="1"/>
            </p:cNvSpPr>
            <p:nvPr/>
          </p:nvSpPr>
          <p:spPr bwMode="auto">
            <a:xfrm>
              <a:off x="4267200" y="4343400"/>
              <a:ext cx="4267200" cy="0"/>
            </a:xfrm>
            <a:prstGeom prst="line">
              <a:avLst/>
            </a:prstGeom>
            <a:noFill/>
            <a:ln w="38100">
              <a:solidFill>
                <a:schemeClr val="tx1"/>
              </a:solidFill>
              <a:round/>
              <a:headEnd/>
              <a:tailEnd/>
            </a:ln>
          </p:spPr>
          <p:txBody>
            <a:bodyPr anchor="ctr"/>
            <a:lstStyle/>
            <a:p>
              <a:endParaRPr lang="en-US" dirty="0"/>
            </a:p>
          </p:txBody>
        </p:sp>
        <p:sp>
          <p:nvSpPr>
            <p:cNvPr id="36898" name="Line 33"/>
            <p:cNvSpPr>
              <a:spLocks noChangeShapeType="1"/>
            </p:cNvSpPr>
            <p:nvPr/>
          </p:nvSpPr>
          <p:spPr bwMode="auto">
            <a:xfrm>
              <a:off x="4267200" y="3048000"/>
              <a:ext cx="1524000" cy="0"/>
            </a:xfrm>
            <a:prstGeom prst="line">
              <a:avLst/>
            </a:prstGeom>
            <a:noFill/>
            <a:ln w="12700">
              <a:solidFill>
                <a:schemeClr val="tx1"/>
              </a:solidFill>
              <a:round/>
              <a:headEnd/>
              <a:tailEnd/>
            </a:ln>
          </p:spPr>
          <p:txBody>
            <a:bodyPr anchor="ctr"/>
            <a:lstStyle/>
            <a:p>
              <a:endParaRPr lang="en-US" dirty="0"/>
            </a:p>
          </p:txBody>
        </p:sp>
        <p:sp>
          <p:nvSpPr>
            <p:cNvPr id="36899" name="Line 34"/>
            <p:cNvSpPr>
              <a:spLocks noChangeShapeType="1"/>
            </p:cNvSpPr>
            <p:nvPr/>
          </p:nvSpPr>
          <p:spPr bwMode="auto">
            <a:xfrm>
              <a:off x="4267200" y="1905000"/>
              <a:ext cx="4343400" cy="0"/>
            </a:xfrm>
            <a:prstGeom prst="line">
              <a:avLst/>
            </a:prstGeom>
            <a:noFill/>
            <a:ln w="38100">
              <a:solidFill>
                <a:schemeClr val="tx1"/>
              </a:solidFill>
              <a:round/>
              <a:headEnd/>
              <a:tailEnd/>
            </a:ln>
          </p:spPr>
          <p:txBody>
            <a:bodyPr anchor="ctr"/>
            <a:lstStyle/>
            <a:p>
              <a:endParaRPr lang="en-US" dirty="0"/>
            </a:p>
          </p:txBody>
        </p:sp>
        <p:sp>
          <p:nvSpPr>
            <p:cNvPr id="36900" name="Line 35"/>
            <p:cNvSpPr>
              <a:spLocks noChangeShapeType="1"/>
            </p:cNvSpPr>
            <p:nvPr/>
          </p:nvSpPr>
          <p:spPr bwMode="auto">
            <a:xfrm>
              <a:off x="3962400" y="152400"/>
              <a:ext cx="0" cy="6705600"/>
            </a:xfrm>
            <a:prstGeom prst="line">
              <a:avLst/>
            </a:prstGeom>
            <a:noFill/>
            <a:ln w="38100">
              <a:solidFill>
                <a:schemeClr val="tx1"/>
              </a:solidFill>
              <a:round/>
              <a:headEnd/>
              <a:tailEnd/>
            </a:ln>
          </p:spPr>
          <p:txBody>
            <a:bodyPr anchor="ctr"/>
            <a:lstStyle/>
            <a:p>
              <a:endParaRPr lang="en-US" dirty="0"/>
            </a:p>
          </p:txBody>
        </p:sp>
        <p:sp>
          <p:nvSpPr>
            <p:cNvPr id="36901" name="Rectangle 36"/>
            <p:cNvSpPr>
              <a:spLocks noChangeArrowheads="1"/>
            </p:cNvSpPr>
            <p:nvPr/>
          </p:nvSpPr>
          <p:spPr bwMode="auto">
            <a:xfrm>
              <a:off x="3921125" y="1168400"/>
              <a:ext cx="152400" cy="152400"/>
            </a:xfrm>
            <a:prstGeom prst="rect">
              <a:avLst/>
            </a:prstGeom>
            <a:solidFill>
              <a:srgbClr val="FF6600"/>
            </a:solidFill>
            <a:ln w="9525">
              <a:solidFill>
                <a:schemeClr val="tx1"/>
              </a:solidFill>
              <a:miter lim="800000"/>
              <a:headEnd/>
              <a:tailEnd/>
            </a:ln>
          </p:spPr>
          <p:txBody>
            <a:bodyPr wrap="none" anchor="ctr"/>
            <a:lstStyle/>
            <a:p>
              <a:endParaRPr lang="en-US" dirty="0">
                <a:latin typeface="Arial" panose="020B0604020202020204" pitchFamily="34" charset="0"/>
              </a:endParaRPr>
            </a:p>
          </p:txBody>
        </p:sp>
        <p:sp>
          <p:nvSpPr>
            <p:cNvPr id="36902" name="Rectangle 39"/>
            <p:cNvSpPr>
              <a:spLocks noChangeArrowheads="1"/>
            </p:cNvSpPr>
            <p:nvPr/>
          </p:nvSpPr>
          <p:spPr bwMode="auto">
            <a:xfrm>
              <a:off x="3810000" y="5181600"/>
              <a:ext cx="152400" cy="152400"/>
            </a:xfrm>
            <a:prstGeom prst="rect">
              <a:avLst/>
            </a:prstGeom>
            <a:solidFill>
              <a:srgbClr val="FF6600"/>
            </a:solidFill>
            <a:ln w="9525">
              <a:solidFill>
                <a:schemeClr val="tx1"/>
              </a:solidFill>
              <a:miter lim="800000"/>
              <a:headEnd/>
              <a:tailEnd/>
            </a:ln>
          </p:spPr>
          <p:txBody>
            <a:bodyPr wrap="none" anchor="ctr"/>
            <a:lstStyle/>
            <a:p>
              <a:endParaRPr lang="en-US" dirty="0">
                <a:latin typeface="Arial" panose="020B0604020202020204" pitchFamily="34" charset="0"/>
              </a:endParaRPr>
            </a:p>
          </p:txBody>
        </p:sp>
        <p:sp>
          <p:nvSpPr>
            <p:cNvPr id="36903" name="Rectangle 40"/>
            <p:cNvSpPr>
              <a:spLocks noChangeArrowheads="1"/>
            </p:cNvSpPr>
            <p:nvPr/>
          </p:nvSpPr>
          <p:spPr bwMode="auto">
            <a:xfrm>
              <a:off x="3962400" y="5334000"/>
              <a:ext cx="152400" cy="152400"/>
            </a:xfrm>
            <a:prstGeom prst="rect">
              <a:avLst/>
            </a:prstGeom>
            <a:solidFill>
              <a:srgbClr val="FF6600"/>
            </a:solidFill>
            <a:ln w="9525">
              <a:solidFill>
                <a:schemeClr val="tx1"/>
              </a:solidFill>
              <a:miter lim="800000"/>
              <a:headEnd/>
              <a:tailEnd/>
            </a:ln>
          </p:spPr>
          <p:txBody>
            <a:bodyPr wrap="none" anchor="ctr"/>
            <a:lstStyle/>
            <a:p>
              <a:endParaRPr lang="en-US" dirty="0">
                <a:latin typeface="Arial" panose="020B0604020202020204" pitchFamily="34" charset="0"/>
              </a:endParaRPr>
            </a:p>
          </p:txBody>
        </p:sp>
        <p:sp>
          <p:nvSpPr>
            <p:cNvPr id="36904" name="Rectangle 41"/>
            <p:cNvSpPr>
              <a:spLocks noChangeArrowheads="1"/>
            </p:cNvSpPr>
            <p:nvPr/>
          </p:nvSpPr>
          <p:spPr bwMode="auto">
            <a:xfrm>
              <a:off x="3352800" y="2209800"/>
              <a:ext cx="152400" cy="152400"/>
            </a:xfrm>
            <a:prstGeom prst="rect">
              <a:avLst/>
            </a:prstGeom>
            <a:solidFill>
              <a:srgbClr val="FF6600"/>
            </a:solidFill>
            <a:ln w="9525">
              <a:solidFill>
                <a:schemeClr val="tx1"/>
              </a:solidFill>
              <a:miter lim="800000"/>
              <a:headEnd/>
              <a:tailEnd/>
            </a:ln>
          </p:spPr>
          <p:txBody>
            <a:bodyPr wrap="none" anchor="ctr"/>
            <a:lstStyle/>
            <a:p>
              <a:endParaRPr lang="en-US" dirty="0">
                <a:latin typeface="Arial" panose="020B0604020202020204" pitchFamily="34" charset="0"/>
              </a:endParaRPr>
            </a:p>
          </p:txBody>
        </p:sp>
        <p:sp>
          <p:nvSpPr>
            <p:cNvPr id="36905" name="Rectangle 42"/>
            <p:cNvSpPr>
              <a:spLocks noChangeArrowheads="1"/>
            </p:cNvSpPr>
            <p:nvPr/>
          </p:nvSpPr>
          <p:spPr bwMode="auto">
            <a:xfrm>
              <a:off x="3352800" y="1981200"/>
              <a:ext cx="152400" cy="152400"/>
            </a:xfrm>
            <a:prstGeom prst="rect">
              <a:avLst/>
            </a:prstGeom>
            <a:solidFill>
              <a:srgbClr val="FF6600"/>
            </a:solidFill>
            <a:ln w="9525">
              <a:solidFill>
                <a:schemeClr val="tx1"/>
              </a:solidFill>
              <a:miter lim="800000"/>
              <a:headEnd/>
              <a:tailEnd/>
            </a:ln>
          </p:spPr>
          <p:txBody>
            <a:bodyPr wrap="none" anchor="ctr"/>
            <a:lstStyle/>
            <a:p>
              <a:endParaRPr lang="en-US" dirty="0">
                <a:latin typeface="Arial" panose="020B0604020202020204" pitchFamily="34" charset="0"/>
              </a:endParaRPr>
            </a:p>
          </p:txBody>
        </p:sp>
        <p:sp>
          <p:nvSpPr>
            <p:cNvPr id="36906" name="Rectangle 43"/>
            <p:cNvSpPr>
              <a:spLocks noChangeArrowheads="1"/>
            </p:cNvSpPr>
            <p:nvPr/>
          </p:nvSpPr>
          <p:spPr bwMode="auto">
            <a:xfrm>
              <a:off x="3810000" y="1295400"/>
              <a:ext cx="152400" cy="152400"/>
            </a:xfrm>
            <a:prstGeom prst="rect">
              <a:avLst/>
            </a:prstGeom>
            <a:solidFill>
              <a:srgbClr val="FF6600"/>
            </a:solidFill>
            <a:ln w="9525">
              <a:solidFill>
                <a:schemeClr val="tx1"/>
              </a:solidFill>
              <a:miter lim="800000"/>
              <a:headEnd/>
              <a:tailEnd/>
            </a:ln>
          </p:spPr>
          <p:txBody>
            <a:bodyPr wrap="none" anchor="ctr"/>
            <a:lstStyle/>
            <a:p>
              <a:endParaRPr lang="en-US" dirty="0">
                <a:latin typeface="Arial" panose="020B0604020202020204" pitchFamily="34" charset="0"/>
              </a:endParaRPr>
            </a:p>
          </p:txBody>
        </p:sp>
        <p:sp>
          <p:nvSpPr>
            <p:cNvPr id="36907" name="Line 44"/>
            <p:cNvSpPr>
              <a:spLocks noChangeShapeType="1"/>
            </p:cNvSpPr>
            <p:nvPr/>
          </p:nvSpPr>
          <p:spPr bwMode="auto">
            <a:xfrm>
              <a:off x="6553200" y="1905000"/>
              <a:ext cx="0" cy="2438400"/>
            </a:xfrm>
            <a:prstGeom prst="line">
              <a:avLst/>
            </a:prstGeom>
            <a:noFill/>
            <a:ln w="57150">
              <a:solidFill>
                <a:schemeClr val="tx1"/>
              </a:solidFill>
              <a:round/>
              <a:headEnd type="triangle" w="med" len="med"/>
              <a:tailEnd type="triangle" w="med" len="med"/>
            </a:ln>
          </p:spPr>
          <p:txBody>
            <a:bodyPr anchor="ctr"/>
            <a:lstStyle/>
            <a:p>
              <a:endParaRPr lang="en-US" dirty="0"/>
            </a:p>
          </p:txBody>
        </p:sp>
        <p:sp>
          <p:nvSpPr>
            <p:cNvPr id="36908" name="Line 45"/>
            <p:cNvSpPr>
              <a:spLocks noChangeShapeType="1"/>
            </p:cNvSpPr>
            <p:nvPr/>
          </p:nvSpPr>
          <p:spPr bwMode="auto">
            <a:xfrm>
              <a:off x="4648200" y="3048000"/>
              <a:ext cx="0" cy="1295400"/>
            </a:xfrm>
            <a:prstGeom prst="line">
              <a:avLst/>
            </a:prstGeom>
            <a:noFill/>
            <a:ln w="57150">
              <a:solidFill>
                <a:schemeClr val="tx1"/>
              </a:solidFill>
              <a:round/>
              <a:headEnd type="triangle" w="med" len="med"/>
              <a:tailEnd type="triangle" w="med" len="med"/>
            </a:ln>
          </p:spPr>
          <p:txBody>
            <a:bodyPr anchor="ctr"/>
            <a:lstStyle/>
            <a:p>
              <a:endParaRPr lang="en-US" dirty="0"/>
            </a:p>
          </p:txBody>
        </p:sp>
        <p:sp>
          <p:nvSpPr>
            <p:cNvPr id="36909" name="Line 46"/>
            <p:cNvSpPr>
              <a:spLocks noChangeShapeType="1"/>
            </p:cNvSpPr>
            <p:nvPr/>
          </p:nvSpPr>
          <p:spPr bwMode="auto">
            <a:xfrm>
              <a:off x="4648200" y="1905000"/>
              <a:ext cx="0" cy="1143000"/>
            </a:xfrm>
            <a:prstGeom prst="line">
              <a:avLst/>
            </a:prstGeom>
            <a:noFill/>
            <a:ln w="57150">
              <a:solidFill>
                <a:schemeClr val="tx1"/>
              </a:solidFill>
              <a:round/>
              <a:headEnd type="triangle" w="med" len="med"/>
              <a:tailEnd type="triangle" w="med" len="med"/>
            </a:ln>
          </p:spPr>
          <p:txBody>
            <a:bodyPr anchor="ctr"/>
            <a:lstStyle/>
            <a:p>
              <a:endParaRPr lang="en-US" dirty="0"/>
            </a:p>
          </p:txBody>
        </p:sp>
        <p:sp>
          <p:nvSpPr>
            <p:cNvPr id="36911" name="Text Box 48"/>
            <p:cNvSpPr txBox="1">
              <a:spLocks noChangeArrowheads="1"/>
            </p:cNvSpPr>
            <p:nvPr/>
          </p:nvSpPr>
          <p:spPr bwMode="auto">
            <a:xfrm>
              <a:off x="6781800" y="2514600"/>
              <a:ext cx="2057400" cy="1219200"/>
            </a:xfrm>
            <a:prstGeom prst="rect">
              <a:avLst/>
            </a:prstGeom>
            <a:solidFill>
              <a:schemeClr val="bg1"/>
            </a:solidFill>
            <a:ln w="28575">
              <a:noFill/>
              <a:miter lim="800000"/>
              <a:headEnd/>
              <a:tailEnd/>
            </a:ln>
          </p:spPr>
          <p:txBody>
            <a:bodyPr>
              <a:spAutoFit/>
            </a:bodyPr>
            <a:lstStyle/>
            <a:p>
              <a:pPr algn="ctr"/>
              <a:r>
                <a:rPr lang="en-US" sz="3600" dirty="0">
                  <a:latin typeface="Arial" panose="020B0604020202020204" pitchFamily="34" charset="0"/>
                </a:rPr>
                <a:t>Activity</a:t>
              </a:r>
            </a:p>
            <a:p>
              <a:pPr algn="ctr"/>
              <a:r>
                <a:rPr lang="en-US" sz="3600" dirty="0">
                  <a:latin typeface="Arial" panose="020B0604020202020204" pitchFamily="34" charset="0"/>
                </a:rPr>
                <a:t>Area</a:t>
              </a:r>
            </a:p>
          </p:txBody>
        </p:sp>
        <p:sp>
          <p:nvSpPr>
            <p:cNvPr id="36912" name="AutoShape 50"/>
            <p:cNvSpPr>
              <a:spLocks noChangeArrowheads="1"/>
            </p:cNvSpPr>
            <p:nvPr/>
          </p:nvSpPr>
          <p:spPr bwMode="auto">
            <a:xfrm>
              <a:off x="3886200" y="228600"/>
              <a:ext cx="457200" cy="228600"/>
            </a:xfrm>
            <a:prstGeom prst="roundRect">
              <a:avLst>
                <a:gd name="adj" fmla="val 16667"/>
              </a:avLst>
            </a:prstGeom>
            <a:solidFill>
              <a:srgbClr val="FF6600"/>
            </a:solidFill>
            <a:ln w="9525">
              <a:solidFill>
                <a:schemeClr val="tx1"/>
              </a:solidFill>
              <a:round/>
              <a:headEnd/>
              <a:tailEnd/>
            </a:ln>
          </p:spPr>
          <p:txBody>
            <a:bodyPr wrap="none" anchor="ctr"/>
            <a:lstStyle/>
            <a:p>
              <a:endParaRPr lang="en-US" dirty="0">
                <a:latin typeface="Arial" panose="020B0604020202020204" pitchFamily="34" charset="0"/>
              </a:endParaRPr>
            </a:p>
          </p:txBody>
        </p:sp>
        <p:sp>
          <p:nvSpPr>
            <p:cNvPr id="36913" name="AutoShape 51"/>
            <p:cNvSpPr>
              <a:spLocks noChangeArrowheads="1"/>
            </p:cNvSpPr>
            <p:nvPr/>
          </p:nvSpPr>
          <p:spPr bwMode="auto">
            <a:xfrm>
              <a:off x="3962400" y="5715000"/>
              <a:ext cx="304800" cy="304800"/>
            </a:xfrm>
            <a:prstGeom prst="diamond">
              <a:avLst/>
            </a:prstGeom>
            <a:solidFill>
              <a:srgbClr val="FF6600"/>
            </a:solidFill>
            <a:ln w="28575">
              <a:solidFill>
                <a:schemeClr val="tx1"/>
              </a:solidFill>
              <a:miter lim="800000"/>
              <a:headEnd/>
              <a:tailEnd/>
            </a:ln>
          </p:spPr>
          <p:txBody>
            <a:bodyPr wrap="none" anchor="ctr"/>
            <a:lstStyle/>
            <a:p>
              <a:endParaRPr lang="en-US" dirty="0">
                <a:latin typeface="Arial" panose="020B0604020202020204" pitchFamily="34" charset="0"/>
              </a:endParaRPr>
            </a:p>
          </p:txBody>
        </p:sp>
        <p:sp>
          <p:nvSpPr>
            <p:cNvPr id="36914" name="AutoShape 52"/>
            <p:cNvSpPr>
              <a:spLocks noChangeArrowheads="1"/>
            </p:cNvSpPr>
            <p:nvPr/>
          </p:nvSpPr>
          <p:spPr bwMode="auto">
            <a:xfrm>
              <a:off x="3962400" y="6096000"/>
              <a:ext cx="304800" cy="304800"/>
            </a:xfrm>
            <a:prstGeom prst="diamond">
              <a:avLst/>
            </a:prstGeom>
            <a:solidFill>
              <a:srgbClr val="FF6600"/>
            </a:solidFill>
            <a:ln w="28575">
              <a:solidFill>
                <a:schemeClr val="tx1"/>
              </a:solidFill>
              <a:miter lim="800000"/>
              <a:headEnd/>
              <a:tailEnd/>
            </a:ln>
          </p:spPr>
          <p:txBody>
            <a:bodyPr wrap="none" anchor="ctr"/>
            <a:lstStyle/>
            <a:p>
              <a:endParaRPr lang="en-US" dirty="0">
                <a:latin typeface="Arial" panose="020B0604020202020204" pitchFamily="34" charset="0"/>
              </a:endParaRPr>
            </a:p>
          </p:txBody>
        </p:sp>
        <p:sp>
          <p:nvSpPr>
            <p:cNvPr id="36915" name="AutoShape 53"/>
            <p:cNvSpPr>
              <a:spLocks noChangeArrowheads="1"/>
            </p:cNvSpPr>
            <p:nvPr/>
          </p:nvSpPr>
          <p:spPr bwMode="auto">
            <a:xfrm>
              <a:off x="3962400" y="6477000"/>
              <a:ext cx="304800" cy="304800"/>
            </a:xfrm>
            <a:prstGeom prst="diamond">
              <a:avLst/>
            </a:prstGeom>
            <a:solidFill>
              <a:srgbClr val="FF6600"/>
            </a:solidFill>
            <a:ln w="28575">
              <a:solidFill>
                <a:schemeClr val="tx1"/>
              </a:solidFill>
              <a:miter lim="800000"/>
              <a:headEnd/>
              <a:tailEnd/>
            </a:ln>
          </p:spPr>
          <p:txBody>
            <a:bodyPr wrap="none" anchor="ctr"/>
            <a:lstStyle/>
            <a:p>
              <a:endParaRPr lang="en-US" dirty="0">
                <a:latin typeface="Arial" panose="020B0604020202020204" pitchFamily="34" charset="0"/>
              </a:endParaRPr>
            </a:p>
          </p:txBody>
        </p:sp>
        <p:pic>
          <p:nvPicPr>
            <p:cNvPr id="36916" name="Picture 54" descr="arrow panel modes"/>
            <p:cNvPicPr>
              <a:picLocks noChangeAspect="1" noChangeArrowheads="1"/>
            </p:cNvPicPr>
            <p:nvPr/>
          </p:nvPicPr>
          <p:blipFill>
            <a:blip r:embed="rId3" cstate="print"/>
            <a:srcRect l="10684" t="-4175" r="51921" b="74791"/>
            <a:stretch>
              <a:fillRect/>
            </a:stretch>
          </p:blipFill>
          <p:spPr bwMode="auto">
            <a:xfrm>
              <a:off x="4267200" y="5105400"/>
              <a:ext cx="762000" cy="598488"/>
            </a:xfrm>
            <a:prstGeom prst="rect">
              <a:avLst/>
            </a:prstGeom>
            <a:noFill/>
            <a:ln w="9525">
              <a:noFill/>
              <a:miter lim="800000"/>
              <a:headEnd/>
              <a:tailEnd/>
            </a:ln>
          </p:spPr>
        </p:pic>
      </p:grpSp>
      <p:sp>
        <p:nvSpPr>
          <p:cNvPr id="53" name="AutoShape 51">
            <a:extLst>
              <a:ext uri="{FF2B5EF4-FFF2-40B4-BE49-F238E27FC236}">
                <a16:creationId xmlns:a16="http://schemas.microsoft.com/office/drawing/2014/main" id="{CC3B128C-DE2C-465C-A6B8-C4B8AFEE993E}"/>
              </a:ext>
              <a:ext uri="{C183D7F6-B498-43B3-948B-1728B52AA6E4}">
                <adec:decorative xmlns:adec="http://schemas.microsoft.com/office/drawing/2017/decorative" val="1"/>
              </a:ext>
            </a:extLst>
          </p:cNvPr>
          <p:cNvSpPr>
            <a:spLocks noChangeArrowheads="1"/>
          </p:cNvSpPr>
          <p:nvPr/>
        </p:nvSpPr>
        <p:spPr bwMode="auto">
          <a:xfrm>
            <a:off x="2438400" y="5715000"/>
            <a:ext cx="304800" cy="304800"/>
          </a:xfrm>
          <a:prstGeom prst="diamond">
            <a:avLst/>
          </a:prstGeom>
          <a:solidFill>
            <a:srgbClr val="FF6600"/>
          </a:solidFill>
          <a:ln w="28575">
            <a:solidFill>
              <a:schemeClr val="tx1"/>
            </a:solidFill>
            <a:miter lim="800000"/>
            <a:headEnd/>
            <a:tailEnd/>
          </a:ln>
        </p:spPr>
        <p:txBody>
          <a:bodyPr wrap="none" anchor="ctr"/>
          <a:lstStyle/>
          <a:p>
            <a:endParaRPr lang="en-US" dirty="0">
              <a:latin typeface="Arial" panose="020B0604020202020204" pitchFamily="34" charset="0"/>
            </a:endParaRPr>
          </a:p>
        </p:txBody>
      </p:sp>
      <p:sp>
        <p:nvSpPr>
          <p:cNvPr id="54" name="AutoShape 52">
            <a:extLst>
              <a:ext uri="{FF2B5EF4-FFF2-40B4-BE49-F238E27FC236}">
                <a16:creationId xmlns:a16="http://schemas.microsoft.com/office/drawing/2014/main" id="{8C69C9AC-069A-41AF-B3F0-3F01B8571B47}"/>
              </a:ext>
              <a:ext uri="{C183D7F6-B498-43B3-948B-1728B52AA6E4}">
                <adec:decorative xmlns:adec="http://schemas.microsoft.com/office/drawing/2017/decorative" val="1"/>
              </a:ext>
            </a:extLst>
          </p:cNvPr>
          <p:cNvSpPr>
            <a:spLocks noChangeArrowheads="1"/>
          </p:cNvSpPr>
          <p:nvPr/>
        </p:nvSpPr>
        <p:spPr bwMode="auto">
          <a:xfrm>
            <a:off x="2438400" y="6096000"/>
            <a:ext cx="304800" cy="304800"/>
          </a:xfrm>
          <a:prstGeom prst="diamond">
            <a:avLst/>
          </a:prstGeom>
          <a:solidFill>
            <a:srgbClr val="FF6600"/>
          </a:solidFill>
          <a:ln w="28575">
            <a:solidFill>
              <a:schemeClr val="tx1"/>
            </a:solidFill>
            <a:miter lim="800000"/>
            <a:headEnd/>
            <a:tailEnd/>
          </a:ln>
        </p:spPr>
        <p:txBody>
          <a:bodyPr wrap="none" anchor="ctr"/>
          <a:lstStyle/>
          <a:p>
            <a:endParaRPr lang="en-US" dirty="0">
              <a:latin typeface="Arial" panose="020B0604020202020204" pitchFamily="34" charset="0"/>
            </a:endParaRPr>
          </a:p>
        </p:txBody>
      </p:sp>
      <p:sp>
        <p:nvSpPr>
          <p:cNvPr id="55" name="AutoShape 53">
            <a:extLst>
              <a:ext uri="{FF2B5EF4-FFF2-40B4-BE49-F238E27FC236}">
                <a16:creationId xmlns:a16="http://schemas.microsoft.com/office/drawing/2014/main" id="{18F0E65C-EC08-4B65-856D-31E53853FF0C}"/>
              </a:ext>
              <a:ext uri="{C183D7F6-B498-43B3-948B-1728B52AA6E4}">
                <adec:decorative xmlns:adec="http://schemas.microsoft.com/office/drawing/2017/decorative" val="1"/>
              </a:ext>
            </a:extLst>
          </p:cNvPr>
          <p:cNvSpPr>
            <a:spLocks noChangeArrowheads="1"/>
          </p:cNvSpPr>
          <p:nvPr/>
        </p:nvSpPr>
        <p:spPr bwMode="auto">
          <a:xfrm>
            <a:off x="2438400" y="6477000"/>
            <a:ext cx="304800" cy="304800"/>
          </a:xfrm>
          <a:prstGeom prst="diamond">
            <a:avLst/>
          </a:prstGeom>
          <a:solidFill>
            <a:srgbClr val="FF6600"/>
          </a:solidFill>
          <a:ln w="28575">
            <a:solidFill>
              <a:schemeClr val="tx1"/>
            </a:solidFill>
            <a:miter lim="800000"/>
            <a:headEnd/>
            <a:tailEnd/>
          </a:ln>
        </p:spPr>
        <p:txBody>
          <a:bodyPr wrap="none" anchor="ctr"/>
          <a:lstStyle/>
          <a:p>
            <a:endParaRPr lang="en-US" dirty="0">
              <a:latin typeface="Arial" panose="020B0604020202020204" pitchFamily="34" charset="0"/>
            </a:endParaRPr>
          </a:p>
        </p:txBody>
      </p:sp>
      <p:sp>
        <p:nvSpPr>
          <p:cNvPr id="4" name="Google Shape;74;p1">
            <a:extLst>
              <a:ext uri="{FF2B5EF4-FFF2-40B4-BE49-F238E27FC236}">
                <a16:creationId xmlns:a16="http://schemas.microsoft.com/office/drawing/2014/main" id="{61D1DBE4-19AE-BBF0-897C-8CAEFD441A7B}"/>
              </a:ext>
            </a:extLst>
          </p:cNvPr>
          <p:cNvSpPr/>
          <p:nvPr/>
        </p:nvSpPr>
        <p:spPr>
          <a:xfrm>
            <a:off x="6458393" y="5216413"/>
            <a:ext cx="1371600" cy="23079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dirty="0">
                <a:solidFill>
                  <a:srgbClr val="000000"/>
                </a:solidFill>
                <a:latin typeface="Arial" panose="020B0604020202020204" pitchFamily="34" charset="0"/>
                <a:ea typeface="Open Sans"/>
                <a:cs typeface="Arial" panose="020B0604020202020204" pitchFamily="34" charset="0"/>
                <a:sym typeface="Open Sans"/>
              </a:rPr>
              <a:t>Image: ATSSA</a:t>
            </a:r>
            <a:endParaRPr sz="9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4254612785"/>
      </p:ext>
    </p:extLst>
  </p:cSld>
  <p:clrMapOvr>
    <a:masterClrMapping/>
  </p:clrMapOvr>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66395" name="Group 59"/>
          <p:cNvGraphicFramePr>
            <a:graphicFrameLocks noGrp="1"/>
          </p:cNvGraphicFramePr>
          <p:nvPr>
            <p:ph idx="1"/>
            <p:extLst>
              <p:ext uri="{D42A27DB-BD31-4B8C-83A1-F6EECF244321}">
                <p14:modId xmlns:p14="http://schemas.microsoft.com/office/powerpoint/2010/main" val="3725320072"/>
              </p:ext>
            </p:extLst>
          </p:nvPr>
        </p:nvGraphicFramePr>
        <p:xfrm>
          <a:off x="381000" y="1447800"/>
          <a:ext cx="4114800" cy="4504944"/>
        </p:xfrm>
        <a:graphic>
          <a:graphicData uri="http://schemas.openxmlformats.org/drawingml/2006/table">
            <a:tbl>
              <a:tblPr firstRow="1"/>
              <a:tblGrid>
                <a:gridCol w="1981200">
                  <a:extLst>
                    <a:ext uri="{9D8B030D-6E8A-4147-A177-3AD203B41FA5}">
                      <a16:colId xmlns:a16="http://schemas.microsoft.com/office/drawing/2014/main" val="20000"/>
                    </a:ext>
                  </a:extLst>
                </a:gridCol>
                <a:gridCol w="2133600">
                  <a:extLst>
                    <a:ext uri="{9D8B030D-6E8A-4147-A177-3AD203B41FA5}">
                      <a16:colId xmlns:a16="http://schemas.microsoft.com/office/drawing/2014/main" val="20001"/>
                    </a:ext>
                  </a:extLst>
                </a:gridCol>
              </a:tblGrid>
              <a:tr h="517525">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1" i="0" u="none" strike="noStrike" cap="none" normalizeH="0" baseline="0" dirty="0">
                          <a:ln>
                            <a:noFill/>
                          </a:ln>
                          <a:solidFill>
                            <a:srgbClr val="000000"/>
                          </a:solidFill>
                          <a:effectLst/>
                          <a:latin typeface="Arial" panose="020B0604020202020204" pitchFamily="34" charset="0"/>
                        </a:rPr>
                        <a:t>Speed</a:t>
                      </a:r>
                    </a:p>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1" i="0" u="none" strike="noStrike" cap="none" normalizeH="0" baseline="0" dirty="0">
                          <a:ln>
                            <a:noFill/>
                          </a:ln>
                          <a:solidFill>
                            <a:srgbClr val="000000"/>
                          </a:solidFill>
                          <a:effectLst/>
                          <a:latin typeface="Arial" panose="020B0604020202020204" pitchFamily="34" charset="0"/>
                        </a:rPr>
                        <a:t>(mph)</a:t>
                      </a:r>
                    </a:p>
                  </a:txBody>
                  <a:tcPr horzOverflow="overflow">
                    <a:lnL w="57150" cap="flat" cmpd="sng" algn="ctr">
                      <a:solidFill>
                        <a:srgbClr val="FF0000"/>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57150" cap="flat" cmpd="sng" algn="ctr">
                      <a:solidFill>
                        <a:srgbClr val="FF0000"/>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1" i="0" u="none" strike="noStrike" cap="none" normalizeH="0" baseline="0" dirty="0">
                          <a:ln>
                            <a:noFill/>
                          </a:ln>
                          <a:solidFill>
                            <a:srgbClr val="000000"/>
                          </a:solidFill>
                          <a:effectLst/>
                          <a:latin typeface="Arial" panose="020B0604020202020204" pitchFamily="34" charset="0"/>
                        </a:rPr>
                        <a:t>L. Buffer</a:t>
                      </a:r>
                    </a:p>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1" i="0" u="none" strike="noStrike" cap="none" normalizeH="0" baseline="0" dirty="0">
                          <a:ln>
                            <a:noFill/>
                          </a:ln>
                          <a:solidFill>
                            <a:srgbClr val="000000"/>
                          </a:solidFill>
                          <a:effectLst/>
                          <a:latin typeface="Arial" panose="020B0604020202020204" pitchFamily="34" charset="0"/>
                        </a:rPr>
                        <a:t>(ft.)</a:t>
                      </a:r>
                    </a:p>
                  </a:txBody>
                  <a:tcPr horzOverflow="overflow">
                    <a:lnL w="12700" cap="flat" cmpd="sng" algn="ctr">
                      <a:solidFill>
                        <a:schemeClr val="tx1"/>
                      </a:solidFill>
                      <a:prstDash val="solid"/>
                      <a:miter lim="800000"/>
                      <a:headEnd type="none" w="med" len="med"/>
                      <a:tailEnd type="none" w="med" len="med"/>
                    </a:lnL>
                    <a:lnR w="57150" cap="flat" cmpd="sng" algn="ctr">
                      <a:solidFill>
                        <a:srgbClr val="FF0000"/>
                      </a:solidFill>
                      <a:prstDash val="solid"/>
                      <a:miter lim="800000"/>
                      <a:headEnd type="none" w="med" len="med"/>
                      <a:tailEnd type="none" w="med" len="med"/>
                    </a:lnR>
                    <a:lnT w="57150" cap="flat" cmpd="sng" algn="ctr">
                      <a:solidFill>
                        <a:srgbClr val="FF0000"/>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0"/>
                  </a:ext>
                </a:extLst>
              </a:tr>
              <a:tr h="322263">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3200" b="1" i="0" u="none" strike="noStrike" cap="none" normalizeH="0" baseline="0" dirty="0">
                          <a:ln>
                            <a:noFill/>
                          </a:ln>
                          <a:solidFill>
                            <a:srgbClr val="000000"/>
                          </a:solidFill>
                          <a:effectLst/>
                          <a:latin typeface="Arial" panose="020B0604020202020204" pitchFamily="34" charset="0"/>
                        </a:rPr>
                        <a:t>20</a:t>
                      </a:r>
                    </a:p>
                  </a:txBody>
                  <a:tcPr horzOverflow="overflow">
                    <a:lnL w="57150" cap="flat" cmpd="sng" algn="ctr">
                      <a:solidFill>
                        <a:srgbClr val="FF0000"/>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3200" b="1" i="0" u="none" strike="noStrike" cap="none" normalizeH="0" baseline="0" dirty="0">
                          <a:ln>
                            <a:noFill/>
                          </a:ln>
                          <a:solidFill>
                            <a:srgbClr val="000000"/>
                          </a:solidFill>
                          <a:effectLst/>
                          <a:latin typeface="Arial" panose="020B0604020202020204" pitchFamily="34" charset="0"/>
                        </a:rPr>
                        <a:t>115</a:t>
                      </a:r>
                    </a:p>
                  </a:txBody>
                  <a:tcPr horzOverflow="overflow">
                    <a:lnL w="12700" cap="flat" cmpd="sng" algn="ctr">
                      <a:solidFill>
                        <a:schemeClr val="tx1"/>
                      </a:solidFill>
                      <a:prstDash val="solid"/>
                      <a:miter lim="800000"/>
                      <a:headEnd type="none" w="med" len="med"/>
                      <a:tailEnd type="none" w="med" len="med"/>
                    </a:lnL>
                    <a:lnR w="57150" cap="flat" cmpd="sng" algn="ctr">
                      <a:solidFill>
                        <a:srgbClr val="FF0000"/>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1"/>
                  </a:ext>
                </a:extLst>
              </a:tr>
              <a:tr h="322263">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3200" b="1" i="0" u="none" strike="noStrike" cap="none" normalizeH="0" baseline="0" dirty="0">
                          <a:ln>
                            <a:noFill/>
                          </a:ln>
                          <a:solidFill>
                            <a:srgbClr val="000000"/>
                          </a:solidFill>
                          <a:effectLst/>
                          <a:latin typeface="Arial" panose="020B0604020202020204" pitchFamily="34" charset="0"/>
                        </a:rPr>
                        <a:t>25</a:t>
                      </a:r>
                    </a:p>
                  </a:txBody>
                  <a:tcPr horzOverflow="overflow">
                    <a:lnL w="57150" cap="flat" cmpd="sng" algn="ctr">
                      <a:solidFill>
                        <a:srgbClr val="FF0000"/>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3200" b="1" i="0" u="none" strike="noStrike" cap="none" normalizeH="0" baseline="0" dirty="0">
                          <a:ln>
                            <a:noFill/>
                          </a:ln>
                          <a:solidFill>
                            <a:srgbClr val="000000"/>
                          </a:solidFill>
                          <a:effectLst/>
                          <a:latin typeface="Arial" panose="020B0604020202020204" pitchFamily="34" charset="0"/>
                        </a:rPr>
                        <a:t>155</a:t>
                      </a:r>
                    </a:p>
                  </a:txBody>
                  <a:tcPr horzOverflow="overflow">
                    <a:lnL w="12700" cap="flat" cmpd="sng" algn="ctr">
                      <a:solidFill>
                        <a:schemeClr val="tx1"/>
                      </a:solidFill>
                      <a:prstDash val="solid"/>
                      <a:miter lim="800000"/>
                      <a:headEnd type="none" w="med" len="med"/>
                      <a:tailEnd type="none" w="med" len="med"/>
                    </a:lnL>
                    <a:lnR w="57150" cap="flat" cmpd="sng" algn="ctr">
                      <a:solidFill>
                        <a:srgbClr val="FF0000"/>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2"/>
                  </a:ext>
                </a:extLst>
              </a:tr>
              <a:tr h="322263">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3200" b="1" i="0" u="none" strike="noStrike" cap="none" normalizeH="0" baseline="0" dirty="0">
                          <a:ln>
                            <a:noFill/>
                          </a:ln>
                          <a:solidFill>
                            <a:srgbClr val="000000"/>
                          </a:solidFill>
                          <a:effectLst/>
                          <a:latin typeface="Arial" panose="020B0604020202020204" pitchFamily="34" charset="0"/>
                        </a:rPr>
                        <a:t>30</a:t>
                      </a:r>
                    </a:p>
                  </a:txBody>
                  <a:tcPr horzOverflow="overflow">
                    <a:lnL w="57150" cap="flat" cmpd="sng" algn="ctr">
                      <a:solidFill>
                        <a:srgbClr val="FF0000"/>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3200" b="1" i="0" u="none" strike="noStrike" cap="none" normalizeH="0" baseline="0" dirty="0">
                          <a:ln>
                            <a:noFill/>
                          </a:ln>
                          <a:solidFill>
                            <a:srgbClr val="000000"/>
                          </a:solidFill>
                          <a:effectLst/>
                          <a:latin typeface="Arial" panose="020B0604020202020204" pitchFamily="34" charset="0"/>
                        </a:rPr>
                        <a:t>200</a:t>
                      </a:r>
                    </a:p>
                  </a:txBody>
                  <a:tcPr horzOverflow="overflow">
                    <a:lnL w="12700" cap="flat" cmpd="sng" algn="ctr">
                      <a:solidFill>
                        <a:schemeClr val="tx1"/>
                      </a:solidFill>
                      <a:prstDash val="solid"/>
                      <a:miter lim="800000"/>
                      <a:headEnd type="none" w="med" len="med"/>
                      <a:tailEnd type="none" w="med" len="med"/>
                    </a:lnL>
                    <a:lnR w="57150" cap="flat" cmpd="sng" algn="ctr">
                      <a:solidFill>
                        <a:srgbClr val="FF0000"/>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3"/>
                  </a:ext>
                </a:extLst>
              </a:tr>
              <a:tr h="322263">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3200" b="1" i="0" u="none" strike="noStrike" cap="none" normalizeH="0" baseline="0" dirty="0">
                          <a:ln>
                            <a:noFill/>
                          </a:ln>
                          <a:solidFill>
                            <a:srgbClr val="000000"/>
                          </a:solidFill>
                          <a:effectLst/>
                          <a:latin typeface="Arial" panose="020B0604020202020204" pitchFamily="34" charset="0"/>
                        </a:rPr>
                        <a:t>35</a:t>
                      </a:r>
                    </a:p>
                  </a:txBody>
                  <a:tcPr horzOverflow="overflow">
                    <a:lnL w="57150" cap="flat" cmpd="sng" algn="ctr">
                      <a:solidFill>
                        <a:srgbClr val="FF0000"/>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3200" b="1" i="0" u="none" strike="noStrike" cap="none" normalizeH="0" baseline="0" dirty="0">
                          <a:ln>
                            <a:noFill/>
                          </a:ln>
                          <a:solidFill>
                            <a:srgbClr val="000000"/>
                          </a:solidFill>
                          <a:effectLst/>
                          <a:latin typeface="Arial" panose="020B0604020202020204" pitchFamily="34" charset="0"/>
                        </a:rPr>
                        <a:t>250</a:t>
                      </a:r>
                    </a:p>
                  </a:txBody>
                  <a:tcPr horzOverflow="overflow">
                    <a:lnL w="12700" cap="flat" cmpd="sng" algn="ctr">
                      <a:solidFill>
                        <a:schemeClr val="tx1"/>
                      </a:solidFill>
                      <a:prstDash val="solid"/>
                      <a:miter lim="800000"/>
                      <a:headEnd type="none" w="med" len="med"/>
                      <a:tailEnd type="none" w="med" len="med"/>
                    </a:lnL>
                    <a:lnR w="57150" cap="flat" cmpd="sng" algn="ctr">
                      <a:solidFill>
                        <a:srgbClr val="FF0000"/>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4"/>
                  </a:ext>
                </a:extLst>
              </a:tr>
              <a:tr h="322263">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3200" b="1" i="0" u="none" strike="noStrike" cap="none" normalizeH="0" baseline="0" dirty="0">
                          <a:ln>
                            <a:noFill/>
                          </a:ln>
                          <a:solidFill>
                            <a:srgbClr val="000000"/>
                          </a:solidFill>
                          <a:effectLst/>
                          <a:latin typeface="Arial" panose="020B0604020202020204" pitchFamily="34" charset="0"/>
                        </a:rPr>
                        <a:t>40</a:t>
                      </a:r>
                    </a:p>
                  </a:txBody>
                  <a:tcPr horzOverflow="overflow">
                    <a:lnL w="57150" cap="flat" cmpd="sng" algn="ctr">
                      <a:solidFill>
                        <a:srgbClr val="FF0000"/>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3200" b="1" i="0" u="none" strike="noStrike" cap="none" normalizeH="0" baseline="0" dirty="0">
                          <a:ln>
                            <a:noFill/>
                          </a:ln>
                          <a:solidFill>
                            <a:srgbClr val="000000"/>
                          </a:solidFill>
                          <a:effectLst/>
                          <a:latin typeface="Arial" panose="020B0604020202020204" pitchFamily="34" charset="0"/>
                        </a:rPr>
                        <a:t>305</a:t>
                      </a:r>
                    </a:p>
                  </a:txBody>
                  <a:tcPr horzOverflow="overflow">
                    <a:lnL w="12700" cap="flat" cmpd="sng" algn="ctr">
                      <a:solidFill>
                        <a:schemeClr val="tx1"/>
                      </a:solidFill>
                      <a:prstDash val="solid"/>
                      <a:miter lim="800000"/>
                      <a:headEnd type="none" w="med" len="med"/>
                      <a:tailEnd type="none" w="med" len="med"/>
                    </a:lnL>
                    <a:lnR w="57150" cap="flat" cmpd="sng" algn="ctr">
                      <a:solidFill>
                        <a:srgbClr val="FF0000"/>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5"/>
                  </a:ext>
                </a:extLst>
              </a:tr>
              <a:tr h="322263">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3200" b="1" i="0" u="none" strike="noStrike" cap="none" normalizeH="0" baseline="0" dirty="0">
                          <a:ln>
                            <a:noFill/>
                          </a:ln>
                          <a:solidFill>
                            <a:srgbClr val="000000"/>
                          </a:solidFill>
                          <a:effectLst/>
                          <a:latin typeface="Arial" panose="020B0604020202020204" pitchFamily="34" charset="0"/>
                        </a:rPr>
                        <a:t>45</a:t>
                      </a:r>
                    </a:p>
                  </a:txBody>
                  <a:tcPr horzOverflow="overflow">
                    <a:lnL w="57150" cap="flat" cmpd="sng" algn="ctr">
                      <a:solidFill>
                        <a:srgbClr val="FF0000"/>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57150" cap="flat" cmpd="sng" algn="ctr">
                      <a:solidFill>
                        <a:srgbClr val="FF0000"/>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3200" b="1" i="0" u="none" strike="noStrike" cap="none" normalizeH="0" baseline="0" dirty="0">
                          <a:ln>
                            <a:noFill/>
                          </a:ln>
                          <a:solidFill>
                            <a:srgbClr val="000000"/>
                          </a:solidFill>
                          <a:effectLst/>
                          <a:latin typeface="Arial" panose="020B0604020202020204" pitchFamily="34" charset="0"/>
                        </a:rPr>
                        <a:t>360</a:t>
                      </a:r>
                    </a:p>
                  </a:txBody>
                  <a:tcPr horzOverflow="overflow">
                    <a:lnL w="12700" cap="flat" cmpd="sng" algn="ctr">
                      <a:solidFill>
                        <a:schemeClr val="tx1"/>
                      </a:solidFill>
                      <a:prstDash val="solid"/>
                      <a:miter lim="800000"/>
                      <a:headEnd type="none" w="med" len="med"/>
                      <a:tailEnd type="none" w="med" len="med"/>
                    </a:lnL>
                    <a:lnR w="57150" cap="flat" cmpd="sng" algn="ctr">
                      <a:solidFill>
                        <a:srgbClr val="FF0000"/>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57150" cap="flat" cmpd="sng" algn="ctr">
                      <a:solidFill>
                        <a:srgbClr val="FF0000"/>
                      </a:solidFill>
                      <a:prstDash val="solid"/>
                      <a:miter lim="800000"/>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6"/>
                  </a:ext>
                </a:extLst>
              </a:tr>
            </a:tbl>
          </a:graphicData>
        </a:graphic>
      </p:graphicFrame>
      <p:graphicFrame>
        <p:nvGraphicFramePr>
          <p:cNvPr id="1166396" name="Group 60"/>
          <p:cNvGraphicFramePr>
            <a:graphicFrameLocks noGrp="1"/>
          </p:cNvGraphicFramePr>
          <p:nvPr>
            <p:extLst>
              <p:ext uri="{D42A27DB-BD31-4B8C-83A1-F6EECF244321}">
                <p14:modId xmlns:p14="http://schemas.microsoft.com/office/powerpoint/2010/main" val="2592213896"/>
              </p:ext>
            </p:extLst>
          </p:nvPr>
        </p:nvGraphicFramePr>
        <p:xfrm>
          <a:off x="4724400" y="1447800"/>
          <a:ext cx="4114800" cy="4504944"/>
        </p:xfrm>
        <a:graphic>
          <a:graphicData uri="http://schemas.openxmlformats.org/drawingml/2006/table">
            <a:tbl>
              <a:tblPr firstRow="1"/>
              <a:tblGrid>
                <a:gridCol w="1981200">
                  <a:extLst>
                    <a:ext uri="{9D8B030D-6E8A-4147-A177-3AD203B41FA5}">
                      <a16:colId xmlns:a16="http://schemas.microsoft.com/office/drawing/2014/main" val="20000"/>
                    </a:ext>
                  </a:extLst>
                </a:gridCol>
                <a:gridCol w="2133600">
                  <a:extLst>
                    <a:ext uri="{9D8B030D-6E8A-4147-A177-3AD203B41FA5}">
                      <a16:colId xmlns:a16="http://schemas.microsoft.com/office/drawing/2014/main" val="20001"/>
                    </a:ext>
                  </a:extLst>
                </a:gridCol>
              </a:tblGrid>
              <a:tr h="517525">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1" i="0" u="none" strike="noStrike" cap="none" normalizeH="0" baseline="0" dirty="0">
                          <a:ln>
                            <a:noFill/>
                          </a:ln>
                          <a:solidFill>
                            <a:srgbClr val="000000"/>
                          </a:solidFill>
                          <a:effectLst/>
                          <a:latin typeface="Arial" panose="020B0604020202020204" pitchFamily="34" charset="0"/>
                        </a:rPr>
                        <a:t>Speed</a:t>
                      </a:r>
                    </a:p>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1" i="0" u="none" strike="noStrike" cap="none" normalizeH="0" baseline="0" dirty="0">
                          <a:ln>
                            <a:noFill/>
                          </a:ln>
                          <a:solidFill>
                            <a:srgbClr val="000000"/>
                          </a:solidFill>
                          <a:effectLst/>
                          <a:latin typeface="Arial" panose="020B0604020202020204" pitchFamily="34" charset="0"/>
                        </a:rPr>
                        <a:t>(mph)</a:t>
                      </a:r>
                    </a:p>
                  </a:txBody>
                  <a:tcPr horzOverflow="overflow">
                    <a:lnL w="57150" cap="flat" cmpd="sng" algn="ctr">
                      <a:solidFill>
                        <a:srgbClr val="FF0000"/>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57150" cap="flat" cmpd="sng" algn="ctr">
                      <a:solidFill>
                        <a:srgbClr val="FF0000"/>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1" i="0" u="none" strike="noStrike" cap="none" normalizeH="0" baseline="0" dirty="0">
                          <a:ln>
                            <a:noFill/>
                          </a:ln>
                          <a:solidFill>
                            <a:srgbClr val="000000"/>
                          </a:solidFill>
                          <a:effectLst/>
                          <a:latin typeface="Arial" panose="020B0604020202020204" pitchFamily="34" charset="0"/>
                        </a:rPr>
                        <a:t>L. Buffer</a:t>
                      </a:r>
                    </a:p>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1" i="0" u="none" strike="noStrike" cap="none" normalizeH="0" baseline="0" dirty="0">
                          <a:ln>
                            <a:noFill/>
                          </a:ln>
                          <a:solidFill>
                            <a:srgbClr val="000000"/>
                          </a:solidFill>
                          <a:effectLst/>
                          <a:latin typeface="Arial" panose="020B0604020202020204" pitchFamily="34" charset="0"/>
                        </a:rPr>
                        <a:t>(ft.)</a:t>
                      </a:r>
                    </a:p>
                  </a:txBody>
                  <a:tcPr horzOverflow="overflow">
                    <a:lnL w="12700" cap="flat" cmpd="sng" algn="ctr">
                      <a:solidFill>
                        <a:schemeClr val="tx1"/>
                      </a:solidFill>
                      <a:prstDash val="solid"/>
                      <a:miter lim="800000"/>
                      <a:headEnd type="none" w="med" len="med"/>
                      <a:tailEnd type="none" w="med" len="med"/>
                    </a:lnL>
                    <a:lnR w="57150" cap="flat" cmpd="sng" algn="ctr">
                      <a:solidFill>
                        <a:srgbClr val="FF0000"/>
                      </a:solidFill>
                      <a:prstDash val="solid"/>
                      <a:miter lim="800000"/>
                      <a:headEnd type="none" w="med" len="med"/>
                      <a:tailEnd type="none" w="med" len="med"/>
                    </a:lnR>
                    <a:lnT w="57150" cap="flat" cmpd="sng" algn="ctr">
                      <a:solidFill>
                        <a:srgbClr val="FF0000"/>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0"/>
                  </a:ext>
                </a:extLst>
              </a:tr>
              <a:tr h="322263">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3200" b="1" i="0" u="none" strike="noStrike" cap="none" normalizeH="0" baseline="0" dirty="0">
                          <a:ln>
                            <a:noFill/>
                          </a:ln>
                          <a:solidFill>
                            <a:srgbClr val="000000"/>
                          </a:solidFill>
                          <a:effectLst/>
                          <a:latin typeface="Arial" panose="020B0604020202020204" pitchFamily="34" charset="0"/>
                        </a:rPr>
                        <a:t>50</a:t>
                      </a:r>
                    </a:p>
                  </a:txBody>
                  <a:tcPr horzOverflow="overflow">
                    <a:lnL w="57150" cap="flat" cmpd="sng" algn="ctr">
                      <a:solidFill>
                        <a:srgbClr val="FF0000"/>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3200" b="1" i="0" u="none" strike="noStrike" cap="none" normalizeH="0" baseline="0" dirty="0">
                          <a:ln>
                            <a:noFill/>
                          </a:ln>
                          <a:solidFill>
                            <a:srgbClr val="000000"/>
                          </a:solidFill>
                          <a:effectLst/>
                          <a:latin typeface="Arial" panose="020B0604020202020204" pitchFamily="34" charset="0"/>
                        </a:rPr>
                        <a:t>425</a:t>
                      </a:r>
                    </a:p>
                  </a:txBody>
                  <a:tcPr horzOverflow="overflow">
                    <a:lnL w="12700" cap="flat" cmpd="sng" algn="ctr">
                      <a:solidFill>
                        <a:schemeClr val="tx1"/>
                      </a:solidFill>
                      <a:prstDash val="solid"/>
                      <a:miter lim="800000"/>
                      <a:headEnd type="none" w="med" len="med"/>
                      <a:tailEnd type="none" w="med" len="med"/>
                    </a:lnL>
                    <a:lnR w="57150" cap="flat" cmpd="sng" algn="ctr">
                      <a:solidFill>
                        <a:srgbClr val="FF0000"/>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1"/>
                  </a:ext>
                </a:extLst>
              </a:tr>
              <a:tr h="320675">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3200" b="1" i="0" u="none" strike="noStrike" cap="none" normalizeH="0" baseline="0" dirty="0">
                          <a:ln>
                            <a:noFill/>
                          </a:ln>
                          <a:solidFill>
                            <a:srgbClr val="000000"/>
                          </a:solidFill>
                          <a:effectLst/>
                          <a:latin typeface="Arial" panose="020B0604020202020204" pitchFamily="34" charset="0"/>
                        </a:rPr>
                        <a:t>55</a:t>
                      </a:r>
                    </a:p>
                  </a:txBody>
                  <a:tcPr horzOverflow="overflow">
                    <a:lnL w="57150" cap="flat" cmpd="sng" algn="ctr">
                      <a:solidFill>
                        <a:srgbClr val="FF0000"/>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3200" b="1" i="0" u="none" strike="noStrike" cap="none" normalizeH="0" baseline="0" dirty="0">
                          <a:ln>
                            <a:noFill/>
                          </a:ln>
                          <a:solidFill>
                            <a:srgbClr val="000000"/>
                          </a:solidFill>
                          <a:effectLst/>
                          <a:latin typeface="Arial" panose="020B0604020202020204" pitchFamily="34" charset="0"/>
                        </a:rPr>
                        <a:t>495</a:t>
                      </a:r>
                    </a:p>
                  </a:txBody>
                  <a:tcPr horzOverflow="overflow">
                    <a:lnL w="12700" cap="flat" cmpd="sng" algn="ctr">
                      <a:solidFill>
                        <a:schemeClr val="tx1"/>
                      </a:solidFill>
                      <a:prstDash val="solid"/>
                      <a:miter lim="800000"/>
                      <a:headEnd type="none" w="med" len="med"/>
                      <a:tailEnd type="none" w="med" len="med"/>
                    </a:lnL>
                    <a:lnR w="57150" cap="flat" cmpd="sng" algn="ctr">
                      <a:solidFill>
                        <a:srgbClr val="FF0000"/>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2"/>
                  </a:ext>
                </a:extLst>
              </a:tr>
              <a:tr h="322263">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3200" b="1" i="0" u="none" strike="noStrike" cap="none" normalizeH="0" baseline="0" dirty="0">
                          <a:ln>
                            <a:noFill/>
                          </a:ln>
                          <a:solidFill>
                            <a:srgbClr val="000000"/>
                          </a:solidFill>
                          <a:effectLst/>
                          <a:latin typeface="Arial" panose="020B0604020202020204" pitchFamily="34" charset="0"/>
                        </a:rPr>
                        <a:t>60</a:t>
                      </a:r>
                    </a:p>
                  </a:txBody>
                  <a:tcPr horzOverflow="overflow">
                    <a:lnL w="57150" cap="flat" cmpd="sng" algn="ctr">
                      <a:solidFill>
                        <a:srgbClr val="FF0000"/>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3200" b="1" i="0" u="none" strike="noStrike" cap="none" normalizeH="0" baseline="0" dirty="0">
                          <a:ln>
                            <a:noFill/>
                          </a:ln>
                          <a:solidFill>
                            <a:srgbClr val="000000"/>
                          </a:solidFill>
                          <a:effectLst/>
                          <a:latin typeface="Arial" panose="020B0604020202020204" pitchFamily="34" charset="0"/>
                        </a:rPr>
                        <a:t>570</a:t>
                      </a:r>
                    </a:p>
                  </a:txBody>
                  <a:tcPr horzOverflow="overflow">
                    <a:lnL w="12700" cap="flat" cmpd="sng" algn="ctr">
                      <a:solidFill>
                        <a:schemeClr val="tx1"/>
                      </a:solidFill>
                      <a:prstDash val="solid"/>
                      <a:miter lim="800000"/>
                      <a:headEnd type="none" w="med" len="med"/>
                      <a:tailEnd type="none" w="med" len="med"/>
                    </a:lnL>
                    <a:lnR w="57150" cap="flat" cmpd="sng" algn="ctr">
                      <a:solidFill>
                        <a:srgbClr val="FF0000"/>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3"/>
                  </a:ext>
                </a:extLst>
              </a:tr>
              <a:tr h="322263">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3200" b="1" i="0" u="none" strike="noStrike" cap="none" normalizeH="0" baseline="0" dirty="0">
                          <a:ln>
                            <a:noFill/>
                          </a:ln>
                          <a:solidFill>
                            <a:srgbClr val="000000"/>
                          </a:solidFill>
                          <a:effectLst/>
                          <a:latin typeface="Arial" panose="020B0604020202020204" pitchFamily="34" charset="0"/>
                        </a:rPr>
                        <a:t>65</a:t>
                      </a:r>
                    </a:p>
                  </a:txBody>
                  <a:tcPr horzOverflow="overflow">
                    <a:lnL w="57150" cap="flat" cmpd="sng" algn="ctr">
                      <a:solidFill>
                        <a:srgbClr val="FF0000"/>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3200" b="1" i="0" u="none" strike="noStrike" cap="none" normalizeH="0" baseline="0" dirty="0">
                          <a:ln>
                            <a:noFill/>
                          </a:ln>
                          <a:solidFill>
                            <a:srgbClr val="000000"/>
                          </a:solidFill>
                          <a:effectLst/>
                          <a:latin typeface="Arial" panose="020B0604020202020204" pitchFamily="34" charset="0"/>
                        </a:rPr>
                        <a:t>645</a:t>
                      </a:r>
                    </a:p>
                  </a:txBody>
                  <a:tcPr horzOverflow="overflow">
                    <a:lnL w="12700" cap="flat" cmpd="sng" algn="ctr">
                      <a:solidFill>
                        <a:schemeClr val="tx1"/>
                      </a:solidFill>
                      <a:prstDash val="solid"/>
                      <a:miter lim="800000"/>
                      <a:headEnd type="none" w="med" len="med"/>
                      <a:tailEnd type="none" w="med" len="med"/>
                    </a:lnL>
                    <a:lnR w="57150" cap="flat" cmpd="sng" algn="ctr">
                      <a:solidFill>
                        <a:srgbClr val="FF0000"/>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4"/>
                  </a:ext>
                </a:extLst>
              </a:tr>
              <a:tr h="322263">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3200" b="1" i="0" u="none" strike="noStrike" cap="none" normalizeH="0" baseline="0" dirty="0">
                          <a:ln>
                            <a:noFill/>
                          </a:ln>
                          <a:solidFill>
                            <a:srgbClr val="000000"/>
                          </a:solidFill>
                          <a:effectLst/>
                          <a:latin typeface="Arial" panose="020B0604020202020204" pitchFamily="34" charset="0"/>
                        </a:rPr>
                        <a:t>70</a:t>
                      </a:r>
                    </a:p>
                  </a:txBody>
                  <a:tcPr horzOverflow="overflow">
                    <a:lnL w="57150" cap="flat" cmpd="sng" algn="ctr">
                      <a:solidFill>
                        <a:srgbClr val="FF0000"/>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3200" b="1" i="0" u="none" strike="noStrike" cap="none" normalizeH="0" baseline="0" dirty="0">
                          <a:ln>
                            <a:noFill/>
                          </a:ln>
                          <a:solidFill>
                            <a:srgbClr val="000000"/>
                          </a:solidFill>
                          <a:effectLst/>
                          <a:latin typeface="Arial" panose="020B0604020202020204" pitchFamily="34" charset="0"/>
                        </a:rPr>
                        <a:t>730</a:t>
                      </a:r>
                    </a:p>
                  </a:txBody>
                  <a:tcPr horzOverflow="overflow">
                    <a:lnL w="12700" cap="flat" cmpd="sng" algn="ctr">
                      <a:solidFill>
                        <a:schemeClr val="tx1"/>
                      </a:solidFill>
                      <a:prstDash val="solid"/>
                      <a:miter lim="800000"/>
                      <a:headEnd type="none" w="med" len="med"/>
                      <a:tailEnd type="none" w="med" len="med"/>
                    </a:lnL>
                    <a:lnR w="57150" cap="flat" cmpd="sng" algn="ctr">
                      <a:solidFill>
                        <a:srgbClr val="FF0000"/>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5"/>
                  </a:ext>
                </a:extLst>
              </a:tr>
              <a:tr h="322263">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3200" b="1" i="0" u="none" strike="noStrike" cap="none" normalizeH="0" baseline="0" dirty="0">
                          <a:ln>
                            <a:noFill/>
                          </a:ln>
                          <a:solidFill>
                            <a:srgbClr val="000000"/>
                          </a:solidFill>
                          <a:effectLst/>
                          <a:latin typeface="Arial" panose="020B0604020202020204" pitchFamily="34" charset="0"/>
                        </a:rPr>
                        <a:t>75</a:t>
                      </a:r>
                    </a:p>
                  </a:txBody>
                  <a:tcPr horzOverflow="overflow">
                    <a:lnL w="57150" cap="flat" cmpd="sng" algn="ctr">
                      <a:solidFill>
                        <a:srgbClr val="FF0000"/>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round/>
                      <a:headEnd type="none" w="med" len="med"/>
                      <a:tailEnd type="none" w="med" len="med"/>
                    </a:lnT>
                    <a:lnB w="57150" cap="flat" cmpd="sng" algn="ctr">
                      <a:solidFill>
                        <a:srgbClr val="FF0000"/>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3200" b="1" i="0" u="none" strike="noStrike" cap="none" normalizeH="0" baseline="0" dirty="0">
                          <a:ln>
                            <a:noFill/>
                          </a:ln>
                          <a:solidFill>
                            <a:srgbClr val="000000"/>
                          </a:solidFill>
                          <a:effectLst/>
                          <a:latin typeface="Arial" panose="020B0604020202020204" pitchFamily="34" charset="0"/>
                        </a:rPr>
                        <a:t>820</a:t>
                      </a:r>
                    </a:p>
                  </a:txBody>
                  <a:tcPr horzOverflow="overflow">
                    <a:lnL w="12700" cap="flat" cmpd="sng" algn="ctr">
                      <a:solidFill>
                        <a:schemeClr val="tx1"/>
                      </a:solidFill>
                      <a:prstDash val="solid"/>
                      <a:miter lim="800000"/>
                      <a:headEnd type="none" w="med" len="med"/>
                      <a:tailEnd type="none" w="med" len="med"/>
                    </a:lnL>
                    <a:lnR w="57150" cap="flat" cmpd="sng" algn="ctr">
                      <a:solidFill>
                        <a:srgbClr val="FF0000"/>
                      </a:solidFill>
                      <a:prstDash val="solid"/>
                      <a:miter lim="800000"/>
                      <a:headEnd type="none" w="med" len="med"/>
                      <a:tailEnd type="none" w="med" len="med"/>
                    </a:lnR>
                    <a:lnT w="12700" cap="flat" cmpd="sng" algn="ctr">
                      <a:solidFill>
                        <a:schemeClr val="tx1"/>
                      </a:solidFill>
                      <a:prstDash val="solid"/>
                      <a:round/>
                      <a:headEnd type="none" w="med" len="med"/>
                      <a:tailEnd type="none" w="med" len="med"/>
                    </a:lnT>
                    <a:lnB w="57150" cap="flat" cmpd="sng" algn="ctr">
                      <a:solidFill>
                        <a:srgbClr val="FF0000"/>
                      </a:solidFill>
                      <a:prstDash val="solid"/>
                      <a:miter lim="800000"/>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6"/>
                  </a:ext>
                </a:extLst>
              </a:tr>
            </a:tbl>
          </a:graphicData>
        </a:graphic>
      </p:graphicFrame>
      <p:sp>
        <p:nvSpPr>
          <p:cNvPr id="45111" name="Text Box 55"/>
          <p:cNvSpPr txBox="1">
            <a:spLocks noChangeArrowheads="1"/>
          </p:cNvSpPr>
          <p:nvPr/>
        </p:nvSpPr>
        <p:spPr bwMode="auto">
          <a:xfrm>
            <a:off x="152400" y="6074981"/>
            <a:ext cx="8839200" cy="523875"/>
          </a:xfrm>
          <a:prstGeom prst="rect">
            <a:avLst/>
          </a:prstGeom>
          <a:solidFill>
            <a:schemeClr val="bg1"/>
          </a:solidFill>
          <a:ln w="38100">
            <a:noFill/>
            <a:miter lim="800000"/>
            <a:headEnd/>
            <a:tailEnd/>
          </a:ln>
        </p:spPr>
        <p:txBody>
          <a:bodyPr>
            <a:spAutoFit/>
          </a:bodyPr>
          <a:lstStyle/>
          <a:p>
            <a:pPr algn="ctr"/>
            <a:r>
              <a:rPr lang="en-US" sz="2800" b="1" dirty="0">
                <a:latin typeface="Arial" panose="020B0604020202020204" pitchFamily="34" charset="0"/>
              </a:rPr>
              <a:t>(May use for Longitudinal Buffer Spaces)</a:t>
            </a:r>
          </a:p>
        </p:txBody>
      </p:sp>
      <p:sp>
        <p:nvSpPr>
          <p:cNvPr id="6" name="Rectangle 2">
            <a:extLst>
              <a:ext uri="{FF2B5EF4-FFF2-40B4-BE49-F238E27FC236}">
                <a16:creationId xmlns:a16="http://schemas.microsoft.com/office/drawing/2014/main" id="{19C39C65-46B1-45F8-ADE1-370686BF1409}"/>
              </a:ext>
            </a:extLst>
          </p:cNvPr>
          <p:cNvSpPr txBox="1">
            <a:spLocks noChangeArrowheads="1"/>
          </p:cNvSpPr>
          <p:nvPr/>
        </p:nvSpPr>
        <p:spPr bwMode="auto">
          <a:xfrm>
            <a:off x="1676400" y="0"/>
            <a:ext cx="7467599" cy="1325563"/>
          </a:xfrm>
          <a:prstGeom prst="rect">
            <a:avLst/>
          </a:prstGeom>
          <a:solidFill>
            <a:schemeClr val="lt1"/>
          </a:solidFill>
          <a:ln w="25400" cap="flat" cmpd="sng" algn="ctr">
            <a:solidFill>
              <a:schemeClr val="accent3"/>
            </a:solidFill>
            <a:prstDash val="solid"/>
            <a:headEnd/>
            <a:tailEnd/>
          </a:ln>
          <a:effec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3600" b="1" i="0" baseline="0">
                <a:solidFill>
                  <a:srgbClr val="008080"/>
                </a:solidFill>
                <a:effectLst/>
                <a:latin typeface="Arial" panose="020B0604020202020204" pitchFamily="34" charset="0"/>
                <a:ea typeface="+mj-ea"/>
                <a:cs typeface="Arial" panose="020B0604020202020204" pitchFamily="34" charset="0"/>
              </a:defRPr>
            </a:lvl1pPr>
            <a:lvl2pPr algn="ctr" rtl="0" eaLnBrk="0" fontAlgn="base" hangingPunct="0">
              <a:spcBef>
                <a:spcPct val="0"/>
              </a:spcBef>
              <a:spcAft>
                <a:spcPct val="0"/>
              </a:spcAft>
              <a:defRPr sz="4000" b="1" i="1">
                <a:solidFill>
                  <a:srgbClr val="CC3300"/>
                </a:solidFill>
                <a:latin typeface="Calibri" pitchFamily="34" charset="0"/>
              </a:defRPr>
            </a:lvl2pPr>
            <a:lvl3pPr algn="ctr" rtl="0" eaLnBrk="0" fontAlgn="base" hangingPunct="0">
              <a:spcBef>
                <a:spcPct val="0"/>
              </a:spcBef>
              <a:spcAft>
                <a:spcPct val="0"/>
              </a:spcAft>
              <a:defRPr sz="4000" b="1" i="1">
                <a:solidFill>
                  <a:srgbClr val="CC3300"/>
                </a:solidFill>
                <a:latin typeface="Calibri" pitchFamily="34" charset="0"/>
              </a:defRPr>
            </a:lvl3pPr>
            <a:lvl4pPr algn="ctr" rtl="0" eaLnBrk="0" fontAlgn="base" hangingPunct="0">
              <a:spcBef>
                <a:spcPct val="0"/>
              </a:spcBef>
              <a:spcAft>
                <a:spcPct val="0"/>
              </a:spcAft>
              <a:defRPr sz="4000" b="1" i="1">
                <a:solidFill>
                  <a:srgbClr val="CC3300"/>
                </a:solidFill>
                <a:latin typeface="Calibri" pitchFamily="34" charset="0"/>
              </a:defRPr>
            </a:lvl4pPr>
            <a:lvl5pPr algn="ctr" rtl="0" eaLnBrk="0" fontAlgn="base" hangingPunct="0">
              <a:spcBef>
                <a:spcPct val="0"/>
              </a:spcBef>
              <a:spcAft>
                <a:spcPct val="0"/>
              </a:spcAft>
              <a:defRPr sz="4000" b="1" i="1">
                <a:solidFill>
                  <a:srgbClr val="CC3300"/>
                </a:solidFill>
                <a:latin typeface="Calibri" pitchFamily="34" charset="0"/>
              </a:defRPr>
            </a:lvl5pPr>
            <a:lvl6pPr marL="457200" algn="ctr" rtl="0" fontAlgn="base">
              <a:spcBef>
                <a:spcPct val="0"/>
              </a:spcBef>
              <a:spcAft>
                <a:spcPct val="0"/>
              </a:spcAft>
              <a:defRPr sz="4000" b="1" i="1">
                <a:solidFill>
                  <a:srgbClr val="CC3300"/>
                </a:solidFill>
                <a:latin typeface="Verdana" pitchFamily="34" charset="0"/>
              </a:defRPr>
            </a:lvl6pPr>
            <a:lvl7pPr marL="914400" algn="ctr" rtl="0" fontAlgn="base">
              <a:spcBef>
                <a:spcPct val="0"/>
              </a:spcBef>
              <a:spcAft>
                <a:spcPct val="0"/>
              </a:spcAft>
              <a:defRPr sz="4000" b="1" i="1">
                <a:solidFill>
                  <a:srgbClr val="CC3300"/>
                </a:solidFill>
                <a:latin typeface="Verdana" pitchFamily="34" charset="0"/>
              </a:defRPr>
            </a:lvl7pPr>
            <a:lvl8pPr marL="1371600" algn="ctr" rtl="0" fontAlgn="base">
              <a:spcBef>
                <a:spcPct val="0"/>
              </a:spcBef>
              <a:spcAft>
                <a:spcPct val="0"/>
              </a:spcAft>
              <a:defRPr sz="4000" b="1" i="1">
                <a:solidFill>
                  <a:srgbClr val="CC3300"/>
                </a:solidFill>
                <a:latin typeface="Verdana" pitchFamily="34" charset="0"/>
              </a:defRPr>
            </a:lvl8pPr>
            <a:lvl9pPr marL="1828800" algn="ctr" rtl="0" fontAlgn="base">
              <a:spcBef>
                <a:spcPct val="0"/>
              </a:spcBef>
              <a:spcAft>
                <a:spcPct val="0"/>
              </a:spcAft>
              <a:defRPr sz="4000" b="1" i="1">
                <a:solidFill>
                  <a:srgbClr val="CC3300"/>
                </a:solidFill>
                <a:latin typeface="Verdana" pitchFamily="34" charset="0"/>
              </a:defRPr>
            </a:lvl9pPr>
          </a:lstStyle>
          <a:p>
            <a:pPr eaLnBrk="1" hangingPunct="1">
              <a:defRPr/>
            </a:pPr>
            <a:r>
              <a:rPr lang="en-US" dirty="0"/>
              <a:t>Table </a:t>
            </a:r>
            <a:r>
              <a:rPr lang="en-US" dirty="0" err="1"/>
              <a:t>6C</a:t>
            </a:r>
            <a:r>
              <a:rPr lang="en-US" dirty="0"/>
              <a:t>-2. Stopping-Sight Distance as a Function of Speed</a:t>
            </a:r>
            <a:endParaRPr lang="en-US" kern="0" dirty="0"/>
          </a:p>
        </p:txBody>
      </p:sp>
      <p:sp>
        <p:nvSpPr>
          <p:cNvPr id="7" name="Rectangle 39">
            <a:extLst>
              <a:ext uri="{FF2B5EF4-FFF2-40B4-BE49-F238E27FC236}">
                <a16:creationId xmlns:a16="http://schemas.microsoft.com/office/drawing/2014/main" id="{9E60B8FA-94B2-4C58-A8E9-BE7DF5F97FAB}"/>
              </a:ext>
            </a:extLst>
          </p:cNvPr>
          <p:cNvSpPr>
            <a:spLocks noChangeArrowheads="1"/>
          </p:cNvSpPr>
          <p:nvPr/>
        </p:nvSpPr>
        <p:spPr bwMode="auto">
          <a:xfrm>
            <a:off x="433251" y="304800"/>
            <a:ext cx="1143000" cy="838200"/>
          </a:xfrm>
          <a:prstGeom prst="rect">
            <a:avLst/>
          </a:prstGeom>
          <a:solidFill>
            <a:schemeClr val="bg1"/>
          </a:solidFill>
          <a:ln w="57150">
            <a:solidFill>
              <a:srgbClr val="C00000"/>
            </a:solidFill>
            <a:miter lim="800000"/>
            <a:headEnd/>
            <a:tailEnd/>
          </a:ln>
        </p:spPr>
        <p:txBody>
          <a:bodyPr wrap="none" anchor="ctr"/>
          <a:lstStyle/>
          <a:p>
            <a:pPr algn="ctr"/>
            <a:r>
              <a:rPr lang="en-US" sz="4000" b="1" i="1" dirty="0">
                <a:latin typeface="Arial" panose="020B0604020202020204" pitchFamily="34" charset="0"/>
              </a:rPr>
              <a:t>51</a:t>
            </a:r>
          </a:p>
        </p:txBody>
      </p:sp>
    </p:spTree>
    <p:extLst>
      <p:ext uri="{BB962C8B-B14F-4D97-AF65-F5344CB8AC3E}">
        <p14:creationId xmlns:p14="http://schemas.microsoft.com/office/powerpoint/2010/main" val="990692191"/>
      </p:ext>
    </p:extLst>
  </p:cSld>
  <p:clrMapOvr>
    <a:masterClrMapping/>
  </p:clrMapOvr>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descr="Longitudinal Buffer Space"/>
          <p:cNvSpPr>
            <a:spLocks noGrp="1"/>
          </p:cNvSpPr>
          <p:nvPr>
            <p:ph type="title"/>
          </p:nvPr>
        </p:nvSpPr>
        <p:spPr>
          <a:xfrm>
            <a:off x="304800" y="0"/>
            <a:ext cx="8839200" cy="1325563"/>
          </a:xfrm>
        </p:spPr>
        <p:txBody>
          <a:bodyPr/>
          <a:lstStyle/>
          <a:p>
            <a:pPr>
              <a:defRPr/>
            </a:pPr>
            <a:r>
              <a:rPr lang="en-US" dirty="0"/>
              <a:t>Longitudinal Buffer Space</a:t>
            </a:r>
            <a:endParaRPr lang="en-US" sz="4000" dirty="0"/>
          </a:p>
        </p:txBody>
      </p:sp>
      <p:pic>
        <p:nvPicPr>
          <p:cNvPr id="1026" name="Picture 2" descr="Example of Longitudinal Buffer Space delineated by cones in advance of a protective vehicle with caution mode on an arrow board and near traffic&#10;&#10;"/>
          <p:cNvPicPr>
            <a:picLocks noChangeAspect="1" noChangeArrowheads="1"/>
          </p:cNvPicPr>
          <p:nvPr/>
        </p:nvPicPr>
        <p:blipFill>
          <a:blip r:embed="rId3" cstate="print"/>
          <a:srcRect l="16667" t="26667" r="18333" b="32222"/>
          <a:stretch>
            <a:fillRect/>
          </a:stretch>
        </p:blipFill>
        <p:spPr bwMode="auto">
          <a:xfrm>
            <a:off x="-1" y="1676400"/>
            <a:ext cx="9156357" cy="4343400"/>
          </a:xfrm>
          <a:prstGeom prst="rect">
            <a:avLst/>
          </a:prstGeom>
          <a:noFill/>
        </p:spPr>
      </p:pic>
      <p:sp>
        <p:nvSpPr>
          <p:cNvPr id="5" name="Rectangle 4"/>
          <p:cNvSpPr/>
          <p:nvPr/>
        </p:nvSpPr>
        <p:spPr>
          <a:xfrm rot="20647431">
            <a:off x="1394504" y="3884112"/>
            <a:ext cx="4532010" cy="923330"/>
          </a:xfrm>
          <a:prstGeom prst="rect">
            <a:avLst/>
          </a:prstGeom>
          <a:noFill/>
        </p:spPr>
        <p:txBody>
          <a:bodyPr wrap="non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defRPr/>
            </a:pPr>
            <a:r>
              <a:rPr lang="en-US" sz="54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Buffer Space</a:t>
            </a:r>
          </a:p>
        </p:txBody>
      </p:sp>
      <p:sp>
        <p:nvSpPr>
          <p:cNvPr id="4" name="Google Shape;74;p1">
            <a:extLst>
              <a:ext uri="{FF2B5EF4-FFF2-40B4-BE49-F238E27FC236}">
                <a16:creationId xmlns:a16="http://schemas.microsoft.com/office/drawing/2014/main" id="{A3F6C881-9965-E3B9-C635-A35388C4C6B8}"/>
              </a:ext>
            </a:extLst>
          </p:cNvPr>
          <p:cNvSpPr/>
          <p:nvPr/>
        </p:nvSpPr>
        <p:spPr>
          <a:xfrm>
            <a:off x="5280571" y="6094049"/>
            <a:ext cx="1371600" cy="23079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dirty="0">
                <a:solidFill>
                  <a:srgbClr val="000000"/>
                </a:solidFill>
                <a:latin typeface="Arial" panose="020B0604020202020204" pitchFamily="34" charset="0"/>
                <a:ea typeface="Open Sans"/>
                <a:cs typeface="Arial" panose="020B0604020202020204" pitchFamily="34" charset="0"/>
                <a:sym typeface="Open Sans"/>
              </a:rPr>
              <a:t>Image: ATSSA</a:t>
            </a:r>
            <a:endParaRPr sz="9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146512411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1423362" name="Group 2"/>
          <p:cNvGraphicFramePr>
            <a:graphicFrameLocks noGrp="1"/>
          </p:cNvGraphicFramePr>
          <p:nvPr>
            <p:extLst>
              <p:ext uri="{D42A27DB-BD31-4B8C-83A1-F6EECF244321}">
                <p14:modId xmlns:p14="http://schemas.microsoft.com/office/powerpoint/2010/main" val="1884089073"/>
              </p:ext>
            </p:extLst>
          </p:nvPr>
        </p:nvGraphicFramePr>
        <p:xfrm>
          <a:off x="1752600" y="419100"/>
          <a:ext cx="7315200" cy="6217920"/>
        </p:xfrm>
        <a:graphic>
          <a:graphicData uri="http://schemas.openxmlformats.org/drawingml/2006/table">
            <a:tbl>
              <a:tblPr firstRow="1"/>
              <a:tblGrid>
                <a:gridCol w="1493838">
                  <a:extLst>
                    <a:ext uri="{9D8B030D-6E8A-4147-A177-3AD203B41FA5}">
                      <a16:colId xmlns:a16="http://schemas.microsoft.com/office/drawing/2014/main" val="20000"/>
                    </a:ext>
                  </a:extLst>
                </a:gridCol>
                <a:gridCol w="1477962">
                  <a:extLst>
                    <a:ext uri="{9D8B030D-6E8A-4147-A177-3AD203B41FA5}">
                      <a16:colId xmlns:a16="http://schemas.microsoft.com/office/drawing/2014/main" val="20001"/>
                    </a:ext>
                  </a:extLst>
                </a:gridCol>
                <a:gridCol w="1295400">
                  <a:extLst>
                    <a:ext uri="{9D8B030D-6E8A-4147-A177-3AD203B41FA5}">
                      <a16:colId xmlns:a16="http://schemas.microsoft.com/office/drawing/2014/main" val="20002"/>
                    </a:ext>
                  </a:extLst>
                </a:gridCol>
                <a:gridCol w="1447800">
                  <a:extLst>
                    <a:ext uri="{9D8B030D-6E8A-4147-A177-3AD203B41FA5}">
                      <a16:colId xmlns:a16="http://schemas.microsoft.com/office/drawing/2014/main" val="20003"/>
                    </a:ext>
                  </a:extLst>
                </a:gridCol>
                <a:gridCol w="1600200">
                  <a:extLst>
                    <a:ext uri="{9D8B030D-6E8A-4147-A177-3AD203B41FA5}">
                      <a16:colId xmlns:a16="http://schemas.microsoft.com/office/drawing/2014/main" val="20004"/>
                    </a:ext>
                  </a:extLst>
                </a:gridCol>
              </a:tblGrid>
              <a:tr h="517525">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1" i="0" u="none" strike="noStrike" cap="none" normalizeH="0" baseline="0" dirty="0">
                          <a:ln>
                            <a:noFill/>
                          </a:ln>
                          <a:solidFill>
                            <a:srgbClr val="000000"/>
                          </a:solidFill>
                          <a:effectLst/>
                          <a:latin typeface="Arial" panose="020B0604020202020204" pitchFamily="34" charset="0"/>
                        </a:rPr>
                        <a:t>S</a:t>
                      </a: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1" i="0" u="none" strike="noStrike" cap="none" normalizeH="0" baseline="0" dirty="0">
                          <a:ln>
                            <a:noFill/>
                          </a:ln>
                          <a:solidFill>
                            <a:srgbClr val="000000"/>
                          </a:solidFill>
                          <a:effectLst/>
                          <a:latin typeface="Arial" panose="020B0604020202020204" pitchFamily="34" charset="0"/>
                        </a:rPr>
                        <a:t>L</a:t>
                      </a: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1" i="0" u="none" strike="noStrike" cap="none" normalizeH="0" baseline="0" dirty="0">
                          <a:ln>
                            <a:noFill/>
                          </a:ln>
                          <a:solidFill>
                            <a:srgbClr val="000000"/>
                          </a:solidFill>
                          <a:effectLst/>
                          <a:latin typeface="Arial" panose="020B0604020202020204" pitchFamily="34" charset="0"/>
                        </a:rPr>
                        <a:t>½ L</a:t>
                      </a: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400" b="1" i="0" u="none" strike="noStrike" cap="none" normalizeH="0" baseline="0" dirty="0">
                          <a:ln>
                            <a:noFill/>
                          </a:ln>
                          <a:solidFill>
                            <a:srgbClr val="000000"/>
                          </a:solidFill>
                          <a:effectLst/>
                          <a:latin typeface="Arial" panose="020B0604020202020204" pitchFamily="34" charset="0"/>
                        </a:rPr>
                        <a:t>1/3</a:t>
                      </a:r>
                      <a:r>
                        <a:rPr kumimoji="0" lang="en-US" sz="2800" b="1" i="0" u="none" strike="noStrike" cap="none" normalizeH="0" baseline="0" dirty="0">
                          <a:ln>
                            <a:noFill/>
                          </a:ln>
                          <a:solidFill>
                            <a:srgbClr val="000000"/>
                          </a:solidFill>
                          <a:effectLst/>
                          <a:latin typeface="Arial" panose="020B0604020202020204" pitchFamily="34" charset="0"/>
                        </a:rPr>
                        <a:t> L</a:t>
                      </a: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1" i="0" u="none" strike="noStrike" cap="none" normalizeH="0" baseline="0" dirty="0">
                          <a:ln>
                            <a:noFill/>
                          </a:ln>
                          <a:solidFill>
                            <a:srgbClr val="000000"/>
                          </a:solidFill>
                          <a:effectLst/>
                          <a:latin typeface="Arial" panose="020B0604020202020204" pitchFamily="34" charset="0"/>
                        </a:rPr>
                        <a:t>Buffer</a:t>
                      </a: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0"/>
                  </a:ext>
                </a:extLst>
              </a:tr>
              <a:tr h="517525">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1" i="0" u="none" strike="noStrike" cap="none" normalizeH="0" baseline="0" dirty="0">
                          <a:ln>
                            <a:noFill/>
                          </a:ln>
                          <a:solidFill>
                            <a:srgbClr val="000000"/>
                          </a:solidFill>
                          <a:effectLst/>
                          <a:latin typeface="Arial" panose="020B0604020202020204" pitchFamily="34" charset="0"/>
                        </a:rPr>
                        <a:t>25</a:t>
                      </a: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0" i="0" u="none" strike="noStrike" cap="none" normalizeH="0" baseline="0" dirty="0">
                          <a:ln>
                            <a:noFill/>
                          </a:ln>
                          <a:solidFill>
                            <a:srgbClr val="000000"/>
                          </a:solidFill>
                          <a:effectLst/>
                          <a:latin typeface="Arial" panose="020B0604020202020204" pitchFamily="34" charset="0"/>
                        </a:rPr>
                        <a:t>125</a:t>
                      </a: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 latinLnBrk="0" hangingPunct="1">
                        <a:lnSpc>
                          <a:spcPct val="100000"/>
                        </a:lnSpc>
                        <a:spcBef>
                          <a:spcPct val="20000"/>
                        </a:spcBef>
                        <a:spcAft>
                          <a:spcPct val="0"/>
                        </a:spcAft>
                        <a:buClr>
                          <a:srgbClr val="CC3300"/>
                        </a:buClr>
                        <a:buSzPct val="65000"/>
                        <a:buFont typeface="Wingdings" pitchFamily="2" charset="2"/>
                        <a:buNone/>
                        <a:tabLst/>
                      </a:pPr>
                      <a:r>
                        <a:rPr kumimoji="0" lang="en-US" sz="2800" b="0" i="0" u="none" strike="noStrike" cap="none" normalizeH="0" baseline="0" dirty="0">
                          <a:ln>
                            <a:noFill/>
                          </a:ln>
                          <a:solidFill>
                            <a:srgbClr val="000000"/>
                          </a:solidFill>
                          <a:effectLst/>
                          <a:latin typeface="Arial" panose="020B0604020202020204" pitchFamily="34" charset="0"/>
                          <a:cs typeface="Arial" charset="0"/>
                        </a:rPr>
                        <a:t>63</a:t>
                      </a: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 latinLnBrk="0" hangingPunct="1">
                        <a:lnSpc>
                          <a:spcPct val="100000"/>
                        </a:lnSpc>
                        <a:spcBef>
                          <a:spcPct val="20000"/>
                        </a:spcBef>
                        <a:spcAft>
                          <a:spcPct val="0"/>
                        </a:spcAft>
                        <a:buClr>
                          <a:srgbClr val="CC3300"/>
                        </a:buClr>
                        <a:buSzPct val="65000"/>
                        <a:buFont typeface="Wingdings" pitchFamily="2" charset="2"/>
                        <a:buNone/>
                        <a:tabLst/>
                      </a:pPr>
                      <a:r>
                        <a:rPr kumimoji="0" lang="en-US" sz="2800" b="0" i="0" u="none" strike="noStrike" cap="none" normalizeH="0" baseline="0" dirty="0">
                          <a:ln>
                            <a:noFill/>
                          </a:ln>
                          <a:solidFill>
                            <a:srgbClr val="000000"/>
                          </a:solidFill>
                          <a:effectLst/>
                          <a:latin typeface="Arial" panose="020B0604020202020204" pitchFamily="34" charset="0"/>
                          <a:cs typeface="Arial" charset="0"/>
                        </a:rPr>
                        <a:t>42</a:t>
                      </a: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0" i="0" u="none" strike="noStrike" cap="none" normalizeH="0" baseline="0" dirty="0">
                          <a:ln>
                            <a:noFill/>
                          </a:ln>
                          <a:solidFill>
                            <a:srgbClr val="000000"/>
                          </a:solidFill>
                          <a:effectLst/>
                          <a:latin typeface="Arial" panose="020B0604020202020204" pitchFamily="34" charset="0"/>
                        </a:rPr>
                        <a:t>155</a:t>
                      </a: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1"/>
                  </a:ext>
                </a:extLst>
              </a:tr>
              <a:tr h="517525">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1" i="0" u="none" strike="noStrike" cap="none" normalizeH="0" baseline="0" dirty="0">
                          <a:ln>
                            <a:noFill/>
                          </a:ln>
                          <a:solidFill>
                            <a:srgbClr val="000000"/>
                          </a:solidFill>
                          <a:effectLst/>
                          <a:latin typeface="Arial" panose="020B0604020202020204" pitchFamily="34" charset="0"/>
                        </a:rPr>
                        <a:t>30</a:t>
                      </a: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0" i="0" u="none" strike="noStrike" cap="none" normalizeH="0" baseline="0" dirty="0">
                          <a:ln>
                            <a:noFill/>
                          </a:ln>
                          <a:solidFill>
                            <a:srgbClr val="000000"/>
                          </a:solidFill>
                          <a:effectLst/>
                          <a:latin typeface="Arial" panose="020B0604020202020204" pitchFamily="34" charset="0"/>
                        </a:rPr>
                        <a:t>180</a:t>
                      </a: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 latinLnBrk="0" hangingPunct="1">
                        <a:lnSpc>
                          <a:spcPct val="100000"/>
                        </a:lnSpc>
                        <a:spcBef>
                          <a:spcPct val="20000"/>
                        </a:spcBef>
                        <a:spcAft>
                          <a:spcPct val="0"/>
                        </a:spcAft>
                        <a:buClr>
                          <a:srgbClr val="CC3300"/>
                        </a:buClr>
                        <a:buSzPct val="65000"/>
                        <a:buFont typeface="Wingdings" pitchFamily="2" charset="2"/>
                        <a:buNone/>
                        <a:tabLst/>
                      </a:pPr>
                      <a:r>
                        <a:rPr kumimoji="0" lang="en-US" sz="2800" b="0" i="0" u="none" strike="noStrike" cap="none" normalizeH="0" baseline="0" dirty="0">
                          <a:ln>
                            <a:noFill/>
                          </a:ln>
                          <a:solidFill>
                            <a:srgbClr val="000000"/>
                          </a:solidFill>
                          <a:effectLst/>
                          <a:latin typeface="Arial" panose="020B0604020202020204" pitchFamily="34" charset="0"/>
                          <a:cs typeface="Arial" charset="0"/>
                        </a:rPr>
                        <a:t>90</a:t>
                      </a: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 latinLnBrk="0" hangingPunct="1">
                        <a:lnSpc>
                          <a:spcPct val="100000"/>
                        </a:lnSpc>
                        <a:spcBef>
                          <a:spcPct val="20000"/>
                        </a:spcBef>
                        <a:spcAft>
                          <a:spcPct val="0"/>
                        </a:spcAft>
                        <a:buClr>
                          <a:srgbClr val="CC3300"/>
                        </a:buClr>
                        <a:buSzPct val="65000"/>
                        <a:buFont typeface="Wingdings" pitchFamily="2" charset="2"/>
                        <a:buNone/>
                        <a:tabLst/>
                      </a:pPr>
                      <a:r>
                        <a:rPr kumimoji="0" lang="en-US" sz="2800" b="0" i="0" u="none" strike="noStrike" cap="none" normalizeH="0" baseline="0" dirty="0">
                          <a:ln>
                            <a:noFill/>
                          </a:ln>
                          <a:solidFill>
                            <a:srgbClr val="000000"/>
                          </a:solidFill>
                          <a:effectLst/>
                          <a:latin typeface="Arial" panose="020B0604020202020204" pitchFamily="34" charset="0"/>
                          <a:cs typeface="Arial" charset="0"/>
                        </a:rPr>
                        <a:t>60</a:t>
                      </a: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0" i="0" u="none" strike="noStrike" cap="none" normalizeH="0" baseline="0" dirty="0">
                          <a:ln>
                            <a:noFill/>
                          </a:ln>
                          <a:solidFill>
                            <a:srgbClr val="000000"/>
                          </a:solidFill>
                          <a:effectLst/>
                          <a:latin typeface="Arial" panose="020B0604020202020204" pitchFamily="34" charset="0"/>
                        </a:rPr>
                        <a:t>200</a:t>
                      </a: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2"/>
                  </a:ext>
                </a:extLst>
              </a:tr>
              <a:tr h="517525">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1" i="0" u="none" strike="noStrike" cap="none" normalizeH="0" baseline="0" dirty="0">
                          <a:ln>
                            <a:noFill/>
                          </a:ln>
                          <a:solidFill>
                            <a:srgbClr val="000000"/>
                          </a:solidFill>
                          <a:effectLst/>
                          <a:latin typeface="Arial" panose="020B0604020202020204" pitchFamily="34" charset="0"/>
                        </a:rPr>
                        <a:t>35</a:t>
                      </a: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0" i="0" u="none" strike="noStrike" cap="none" normalizeH="0" baseline="0" dirty="0">
                          <a:ln>
                            <a:noFill/>
                          </a:ln>
                          <a:solidFill>
                            <a:srgbClr val="000000"/>
                          </a:solidFill>
                          <a:effectLst/>
                          <a:latin typeface="Arial" panose="020B0604020202020204" pitchFamily="34" charset="0"/>
                        </a:rPr>
                        <a:t>245</a:t>
                      </a: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 latinLnBrk="0" hangingPunct="1">
                        <a:lnSpc>
                          <a:spcPct val="100000"/>
                        </a:lnSpc>
                        <a:spcBef>
                          <a:spcPct val="20000"/>
                        </a:spcBef>
                        <a:spcAft>
                          <a:spcPct val="0"/>
                        </a:spcAft>
                        <a:buClr>
                          <a:srgbClr val="CC3300"/>
                        </a:buClr>
                        <a:buSzPct val="65000"/>
                        <a:buFont typeface="Wingdings" pitchFamily="2" charset="2"/>
                        <a:buNone/>
                        <a:tabLst/>
                      </a:pPr>
                      <a:r>
                        <a:rPr kumimoji="0" lang="en-US" sz="2800" b="0" i="0" u="none" strike="noStrike" cap="none" normalizeH="0" baseline="0" dirty="0">
                          <a:ln>
                            <a:noFill/>
                          </a:ln>
                          <a:solidFill>
                            <a:srgbClr val="000000"/>
                          </a:solidFill>
                          <a:effectLst/>
                          <a:latin typeface="Arial" panose="020B0604020202020204" pitchFamily="34" charset="0"/>
                          <a:cs typeface="Arial" charset="0"/>
                        </a:rPr>
                        <a:t>123</a:t>
                      </a: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 latinLnBrk="0" hangingPunct="1">
                        <a:lnSpc>
                          <a:spcPct val="100000"/>
                        </a:lnSpc>
                        <a:spcBef>
                          <a:spcPct val="20000"/>
                        </a:spcBef>
                        <a:spcAft>
                          <a:spcPct val="0"/>
                        </a:spcAft>
                        <a:buClr>
                          <a:srgbClr val="CC3300"/>
                        </a:buClr>
                        <a:buSzPct val="65000"/>
                        <a:buFont typeface="Wingdings" pitchFamily="2" charset="2"/>
                        <a:buNone/>
                        <a:tabLst/>
                      </a:pPr>
                      <a:r>
                        <a:rPr kumimoji="0" lang="en-US" sz="2800" b="0" i="0" u="none" strike="noStrike" cap="none" normalizeH="0" baseline="0" dirty="0">
                          <a:ln>
                            <a:noFill/>
                          </a:ln>
                          <a:solidFill>
                            <a:srgbClr val="000000"/>
                          </a:solidFill>
                          <a:effectLst/>
                          <a:latin typeface="Arial" panose="020B0604020202020204" pitchFamily="34" charset="0"/>
                          <a:cs typeface="Arial" charset="0"/>
                        </a:rPr>
                        <a:t>82</a:t>
                      </a: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0" i="0" u="none" strike="noStrike" cap="none" normalizeH="0" baseline="0" dirty="0">
                          <a:ln>
                            <a:noFill/>
                          </a:ln>
                          <a:solidFill>
                            <a:srgbClr val="000000"/>
                          </a:solidFill>
                          <a:effectLst/>
                          <a:latin typeface="Arial" panose="020B0604020202020204" pitchFamily="34" charset="0"/>
                        </a:rPr>
                        <a:t>250</a:t>
                      </a: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3"/>
                  </a:ext>
                </a:extLst>
              </a:tr>
              <a:tr h="517525">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1" i="0" u="none" strike="noStrike" cap="none" normalizeH="0" baseline="0" dirty="0">
                          <a:ln>
                            <a:noFill/>
                          </a:ln>
                          <a:solidFill>
                            <a:srgbClr val="000000"/>
                          </a:solidFill>
                          <a:effectLst/>
                          <a:latin typeface="Arial" panose="020B0604020202020204" pitchFamily="34" charset="0"/>
                        </a:rPr>
                        <a:t>40</a:t>
                      </a: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0" i="0" u="none" strike="noStrike" cap="none" normalizeH="0" baseline="0" dirty="0">
                          <a:ln>
                            <a:noFill/>
                          </a:ln>
                          <a:solidFill>
                            <a:srgbClr val="000000"/>
                          </a:solidFill>
                          <a:effectLst/>
                          <a:latin typeface="Arial" panose="020B0604020202020204" pitchFamily="34" charset="0"/>
                        </a:rPr>
                        <a:t>320</a:t>
                      </a: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 latinLnBrk="0" hangingPunct="1">
                        <a:lnSpc>
                          <a:spcPct val="100000"/>
                        </a:lnSpc>
                        <a:spcBef>
                          <a:spcPct val="20000"/>
                        </a:spcBef>
                        <a:spcAft>
                          <a:spcPct val="0"/>
                        </a:spcAft>
                        <a:buClr>
                          <a:srgbClr val="CC3300"/>
                        </a:buClr>
                        <a:buSzPct val="65000"/>
                        <a:buFont typeface="Wingdings" pitchFamily="2" charset="2"/>
                        <a:buNone/>
                        <a:tabLst/>
                      </a:pPr>
                      <a:r>
                        <a:rPr kumimoji="0" lang="en-US" sz="2800" b="0" i="0" u="none" strike="noStrike" cap="none" normalizeH="0" baseline="0" dirty="0">
                          <a:ln>
                            <a:noFill/>
                          </a:ln>
                          <a:solidFill>
                            <a:srgbClr val="000000"/>
                          </a:solidFill>
                          <a:effectLst/>
                          <a:latin typeface="Arial" panose="020B0604020202020204" pitchFamily="34" charset="0"/>
                          <a:cs typeface="Arial" charset="0"/>
                        </a:rPr>
                        <a:t>160</a:t>
                      </a: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 latinLnBrk="0" hangingPunct="1">
                        <a:lnSpc>
                          <a:spcPct val="100000"/>
                        </a:lnSpc>
                        <a:spcBef>
                          <a:spcPct val="20000"/>
                        </a:spcBef>
                        <a:spcAft>
                          <a:spcPct val="0"/>
                        </a:spcAft>
                        <a:buClr>
                          <a:srgbClr val="CC3300"/>
                        </a:buClr>
                        <a:buSzPct val="65000"/>
                        <a:buFont typeface="Wingdings" pitchFamily="2" charset="2"/>
                        <a:buNone/>
                        <a:tabLst/>
                      </a:pPr>
                      <a:r>
                        <a:rPr kumimoji="0" lang="en-US" sz="2800" b="0" i="0" u="none" strike="noStrike" cap="none" normalizeH="0" baseline="0" dirty="0">
                          <a:ln>
                            <a:noFill/>
                          </a:ln>
                          <a:solidFill>
                            <a:srgbClr val="000000"/>
                          </a:solidFill>
                          <a:effectLst/>
                          <a:latin typeface="Arial" panose="020B0604020202020204" pitchFamily="34" charset="0"/>
                          <a:cs typeface="Arial" charset="0"/>
                        </a:rPr>
                        <a:t>107</a:t>
                      </a: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0" i="0" u="none" strike="noStrike" cap="none" normalizeH="0" baseline="0" dirty="0">
                          <a:ln>
                            <a:noFill/>
                          </a:ln>
                          <a:solidFill>
                            <a:srgbClr val="000000"/>
                          </a:solidFill>
                          <a:effectLst/>
                          <a:latin typeface="Arial" panose="020B0604020202020204" pitchFamily="34" charset="0"/>
                        </a:rPr>
                        <a:t>305</a:t>
                      </a: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4"/>
                  </a:ext>
                </a:extLst>
              </a:tr>
              <a:tr h="517525">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1" i="0" u="none" strike="noStrike" cap="none" normalizeH="0" baseline="0" dirty="0">
                          <a:ln>
                            <a:noFill/>
                          </a:ln>
                          <a:solidFill>
                            <a:srgbClr val="000000"/>
                          </a:solidFill>
                          <a:effectLst/>
                          <a:latin typeface="Arial" panose="020B0604020202020204" pitchFamily="34" charset="0"/>
                        </a:rPr>
                        <a:t>45</a:t>
                      </a: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0" i="0" u="none" strike="noStrike" cap="none" normalizeH="0" baseline="0" dirty="0">
                          <a:ln>
                            <a:noFill/>
                          </a:ln>
                          <a:solidFill>
                            <a:srgbClr val="000000"/>
                          </a:solidFill>
                          <a:effectLst/>
                          <a:latin typeface="Arial" panose="020B0604020202020204" pitchFamily="34" charset="0"/>
                        </a:rPr>
                        <a:t>540</a:t>
                      </a: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 latinLnBrk="0" hangingPunct="1">
                        <a:lnSpc>
                          <a:spcPct val="100000"/>
                        </a:lnSpc>
                        <a:spcBef>
                          <a:spcPct val="20000"/>
                        </a:spcBef>
                        <a:spcAft>
                          <a:spcPct val="0"/>
                        </a:spcAft>
                        <a:buClr>
                          <a:srgbClr val="CC3300"/>
                        </a:buClr>
                        <a:buSzPct val="65000"/>
                        <a:buFont typeface="Wingdings" pitchFamily="2" charset="2"/>
                        <a:buNone/>
                        <a:tabLst/>
                      </a:pPr>
                      <a:r>
                        <a:rPr kumimoji="0" lang="en-US" sz="2800" b="0" i="0" u="none" strike="noStrike" cap="none" normalizeH="0" baseline="0" dirty="0">
                          <a:ln>
                            <a:noFill/>
                          </a:ln>
                          <a:solidFill>
                            <a:srgbClr val="000000"/>
                          </a:solidFill>
                          <a:effectLst/>
                          <a:latin typeface="Arial" panose="020B0604020202020204" pitchFamily="34" charset="0"/>
                          <a:cs typeface="Arial" charset="0"/>
                        </a:rPr>
                        <a:t>270</a:t>
                      </a: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 latinLnBrk="0" hangingPunct="1">
                        <a:lnSpc>
                          <a:spcPct val="100000"/>
                        </a:lnSpc>
                        <a:spcBef>
                          <a:spcPct val="20000"/>
                        </a:spcBef>
                        <a:spcAft>
                          <a:spcPct val="0"/>
                        </a:spcAft>
                        <a:buClr>
                          <a:srgbClr val="CC3300"/>
                        </a:buClr>
                        <a:buSzPct val="65000"/>
                        <a:buFont typeface="Wingdings" pitchFamily="2" charset="2"/>
                        <a:buNone/>
                        <a:tabLst/>
                      </a:pPr>
                      <a:r>
                        <a:rPr kumimoji="0" lang="en-US" sz="2800" b="0" i="0" u="none" strike="noStrike" cap="none" normalizeH="0" baseline="0" dirty="0">
                          <a:ln>
                            <a:noFill/>
                          </a:ln>
                          <a:solidFill>
                            <a:srgbClr val="000000"/>
                          </a:solidFill>
                          <a:effectLst/>
                          <a:latin typeface="Arial" panose="020B0604020202020204" pitchFamily="34" charset="0"/>
                          <a:cs typeface="Arial" charset="0"/>
                        </a:rPr>
                        <a:t>180</a:t>
                      </a: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0" i="0" u="none" strike="noStrike" cap="none" normalizeH="0" baseline="0" dirty="0">
                          <a:ln>
                            <a:noFill/>
                          </a:ln>
                          <a:solidFill>
                            <a:srgbClr val="000000"/>
                          </a:solidFill>
                          <a:effectLst/>
                          <a:latin typeface="Arial" panose="020B0604020202020204" pitchFamily="34" charset="0"/>
                        </a:rPr>
                        <a:t>360</a:t>
                      </a: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5"/>
                  </a:ext>
                </a:extLst>
              </a:tr>
              <a:tr h="517525">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1" i="0" u="none" strike="noStrike" cap="none" normalizeH="0" baseline="0" dirty="0">
                          <a:ln>
                            <a:noFill/>
                          </a:ln>
                          <a:solidFill>
                            <a:srgbClr val="000000"/>
                          </a:solidFill>
                          <a:effectLst/>
                          <a:latin typeface="Arial" panose="020B0604020202020204" pitchFamily="34" charset="0"/>
                        </a:rPr>
                        <a:t>50</a:t>
                      </a: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0" i="0" u="none" strike="noStrike" cap="none" normalizeH="0" baseline="0" dirty="0">
                          <a:ln>
                            <a:noFill/>
                          </a:ln>
                          <a:solidFill>
                            <a:srgbClr val="000000"/>
                          </a:solidFill>
                          <a:effectLst/>
                          <a:latin typeface="Arial" panose="020B0604020202020204" pitchFamily="34" charset="0"/>
                        </a:rPr>
                        <a:t>600</a:t>
                      </a: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 latinLnBrk="0" hangingPunct="1">
                        <a:lnSpc>
                          <a:spcPct val="100000"/>
                        </a:lnSpc>
                        <a:spcBef>
                          <a:spcPct val="20000"/>
                        </a:spcBef>
                        <a:spcAft>
                          <a:spcPct val="0"/>
                        </a:spcAft>
                        <a:buClr>
                          <a:srgbClr val="CC3300"/>
                        </a:buClr>
                        <a:buSzPct val="65000"/>
                        <a:buFont typeface="Wingdings" pitchFamily="2" charset="2"/>
                        <a:buNone/>
                        <a:tabLst/>
                      </a:pPr>
                      <a:r>
                        <a:rPr kumimoji="0" lang="en-US" sz="2800" b="0" i="0" u="none" strike="noStrike" cap="none" normalizeH="0" baseline="0" dirty="0">
                          <a:ln>
                            <a:noFill/>
                          </a:ln>
                          <a:solidFill>
                            <a:srgbClr val="000000"/>
                          </a:solidFill>
                          <a:effectLst/>
                          <a:latin typeface="Arial" panose="020B0604020202020204" pitchFamily="34" charset="0"/>
                          <a:cs typeface="Arial" charset="0"/>
                        </a:rPr>
                        <a:t>300</a:t>
                      </a: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 latinLnBrk="0" hangingPunct="1">
                        <a:lnSpc>
                          <a:spcPct val="100000"/>
                        </a:lnSpc>
                        <a:spcBef>
                          <a:spcPct val="20000"/>
                        </a:spcBef>
                        <a:spcAft>
                          <a:spcPct val="0"/>
                        </a:spcAft>
                        <a:buClr>
                          <a:srgbClr val="CC3300"/>
                        </a:buClr>
                        <a:buSzPct val="65000"/>
                        <a:buFont typeface="Wingdings" pitchFamily="2" charset="2"/>
                        <a:buNone/>
                        <a:tabLst/>
                      </a:pPr>
                      <a:r>
                        <a:rPr kumimoji="0" lang="en-US" sz="2800" b="0" i="0" u="none" strike="noStrike" cap="none" normalizeH="0" baseline="0" dirty="0">
                          <a:ln>
                            <a:noFill/>
                          </a:ln>
                          <a:solidFill>
                            <a:srgbClr val="000000"/>
                          </a:solidFill>
                          <a:effectLst/>
                          <a:latin typeface="Arial" panose="020B0604020202020204" pitchFamily="34" charset="0"/>
                          <a:cs typeface="Arial" charset="0"/>
                        </a:rPr>
                        <a:t>200</a:t>
                      </a: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0" i="0" u="none" strike="noStrike" cap="none" normalizeH="0" baseline="0" dirty="0">
                          <a:ln>
                            <a:noFill/>
                          </a:ln>
                          <a:solidFill>
                            <a:srgbClr val="000000"/>
                          </a:solidFill>
                          <a:effectLst/>
                          <a:latin typeface="Arial" panose="020B0604020202020204" pitchFamily="34" charset="0"/>
                        </a:rPr>
                        <a:t>425</a:t>
                      </a: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6"/>
                  </a:ext>
                </a:extLst>
              </a:tr>
              <a:tr h="517525">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1" i="0" u="none" strike="noStrike" cap="none" normalizeH="0" baseline="0" dirty="0">
                          <a:ln>
                            <a:noFill/>
                          </a:ln>
                          <a:solidFill>
                            <a:srgbClr val="000000"/>
                          </a:solidFill>
                          <a:effectLst/>
                          <a:latin typeface="Arial" panose="020B0604020202020204" pitchFamily="34" charset="0"/>
                        </a:rPr>
                        <a:t>55</a:t>
                      </a: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0" i="0" u="none" strike="noStrike" cap="none" normalizeH="0" baseline="0" dirty="0">
                          <a:ln>
                            <a:noFill/>
                          </a:ln>
                          <a:solidFill>
                            <a:srgbClr val="000000"/>
                          </a:solidFill>
                          <a:effectLst/>
                          <a:latin typeface="Arial" panose="020B0604020202020204" pitchFamily="34" charset="0"/>
                        </a:rPr>
                        <a:t>660</a:t>
                      </a: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 latinLnBrk="0" hangingPunct="1">
                        <a:lnSpc>
                          <a:spcPct val="100000"/>
                        </a:lnSpc>
                        <a:spcBef>
                          <a:spcPct val="20000"/>
                        </a:spcBef>
                        <a:spcAft>
                          <a:spcPct val="0"/>
                        </a:spcAft>
                        <a:buClr>
                          <a:srgbClr val="CC3300"/>
                        </a:buClr>
                        <a:buSzPct val="65000"/>
                        <a:buFont typeface="Wingdings" pitchFamily="2" charset="2"/>
                        <a:buNone/>
                        <a:tabLst/>
                      </a:pPr>
                      <a:r>
                        <a:rPr kumimoji="0" lang="en-US" sz="2800" b="0" i="0" u="none" strike="noStrike" cap="none" normalizeH="0" baseline="0" dirty="0">
                          <a:ln>
                            <a:noFill/>
                          </a:ln>
                          <a:solidFill>
                            <a:srgbClr val="000000"/>
                          </a:solidFill>
                          <a:effectLst/>
                          <a:latin typeface="Arial" panose="020B0604020202020204" pitchFamily="34" charset="0"/>
                          <a:cs typeface="Arial" charset="0"/>
                        </a:rPr>
                        <a:t>330</a:t>
                      </a: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 latinLnBrk="0" hangingPunct="1">
                        <a:lnSpc>
                          <a:spcPct val="100000"/>
                        </a:lnSpc>
                        <a:spcBef>
                          <a:spcPct val="20000"/>
                        </a:spcBef>
                        <a:spcAft>
                          <a:spcPct val="0"/>
                        </a:spcAft>
                        <a:buClr>
                          <a:srgbClr val="CC3300"/>
                        </a:buClr>
                        <a:buSzPct val="65000"/>
                        <a:buFont typeface="Wingdings" pitchFamily="2" charset="2"/>
                        <a:buNone/>
                        <a:tabLst/>
                      </a:pPr>
                      <a:r>
                        <a:rPr kumimoji="0" lang="en-US" sz="2800" b="0" i="0" u="none" strike="noStrike" cap="none" normalizeH="0" baseline="0" dirty="0">
                          <a:ln>
                            <a:noFill/>
                          </a:ln>
                          <a:solidFill>
                            <a:srgbClr val="000000"/>
                          </a:solidFill>
                          <a:effectLst/>
                          <a:latin typeface="Arial" panose="020B0604020202020204" pitchFamily="34" charset="0"/>
                          <a:cs typeface="Arial" charset="0"/>
                        </a:rPr>
                        <a:t>220</a:t>
                      </a: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0" i="0" u="none" strike="noStrike" cap="none" normalizeH="0" baseline="0" dirty="0">
                          <a:ln>
                            <a:noFill/>
                          </a:ln>
                          <a:solidFill>
                            <a:srgbClr val="000000"/>
                          </a:solidFill>
                          <a:effectLst/>
                          <a:latin typeface="Arial" panose="020B0604020202020204" pitchFamily="34" charset="0"/>
                        </a:rPr>
                        <a:t>495</a:t>
                      </a: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7"/>
                  </a:ext>
                </a:extLst>
              </a:tr>
              <a:tr h="517525">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1" i="0" u="none" strike="noStrike" cap="none" normalizeH="0" baseline="0" dirty="0">
                          <a:ln>
                            <a:noFill/>
                          </a:ln>
                          <a:solidFill>
                            <a:srgbClr val="000000"/>
                          </a:solidFill>
                          <a:effectLst/>
                          <a:latin typeface="Arial" panose="020B0604020202020204" pitchFamily="34" charset="0"/>
                        </a:rPr>
                        <a:t>60</a:t>
                      </a: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0" i="0" u="none" strike="noStrike" cap="none" normalizeH="0" baseline="0" dirty="0">
                          <a:ln>
                            <a:noFill/>
                          </a:ln>
                          <a:solidFill>
                            <a:srgbClr val="000000"/>
                          </a:solidFill>
                          <a:effectLst/>
                          <a:latin typeface="Arial" panose="020B0604020202020204" pitchFamily="34" charset="0"/>
                        </a:rPr>
                        <a:t>720</a:t>
                      </a: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 latinLnBrk="0" hangingPunct="1">
                        <a:lnSpc>
                          <a:spcPct val="100000"/>
                        </a:lnSpc>
                        <a:spcBef>
                          <a:spcPct val="20000"/>
                        </a:spcBef>
                        <a:spcAft>
                          <a:spcPct val="0"/>
                        </a:spcAft>
                        <a:buClr>
                          <a:srgbClr val="CC3300"/>
                        </a:buClr>
                        <a:buSzPct val="65000"/>
                        <a:buFont typeface="Wingdings" pitchFamily="2" charset="2"/>
                        <a:buNone/>
                        <a:tabLst/>
                      </a:pPr>
                      <a:r>
                        <a:rPr kumimoji="0" lang="en-US" sz="2800" b="0" i="0" u="none" strike="noStrike" cap="none" normalizeH="0" baseline="0" dirty="0">
                          <a:ln>
                            <a:noFill/>
                          </a:ln>
                          <a:solidFill>
                            <a:srgbClr val="000000"/>
                          </a:solidFill>
                          <a:effectLst/>
                          <a:latin typeface="Arial" panose="020B0604020202020204" pitchFamily="34" charset="0"/>
                          <a:cs typeface="Arial" charset="0"/>
                        </a:rPr>
                        <a:t>360</a:t>
                      </a: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 latinLnBrk="0" hangingPunct="1">
                        <a:lnSpc>
                          <a:spcPct val="100000"/>
                        </a:lnSpc>
                        <a:spcBef>
                          <a:spcPct val="20000"/>
                        </a:spcBef>
                        <a:spcAft>
                          <a:spcPct val="0"/>
                        </a:spcAft>
                        <a:buClr>
                          <a:srgbClr val="CC3300"/>
                        </a:buClr>
                        <a:buSzPct val="65000"/>
                        <a:buFont typeface="Wingdings" pitchFamily="2" charset="2"/>
                        <a:buNone/>
                        <a:tabLst/>
                      </a:pPr>
                      <a:r>
                        <a:rPr kumimoji="0" lang="en-US" sz="2800" b="0" i="0" u="none" strike="noStrike" cap="none" normalizeH="0" baseline="0" dirty="0">
                          <a:ln>
                            <a:noFill/>
                          </a:ln>
                          <a:solidFill>
                            <a:srgbClr val="000000"/>
                          </a:solidFill>
                          <a:effectLst/>
                          <a:latin typeface="Arial" panose="020B0604020202020204" pitchFamily="34" charset="0"/>
                          <a:cs typeface="Arial" charset="0"/>
                        </a:rPr>
                        <a:t>240</a:t>
                      </a: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0" i="0" u="none" strike="noStrike" cap="none" normalizeH="0" baseline="0" dirty="0">
                          <a:ln>
                            <a:noFill/>
                          </a:ln>
                          <a:solidFill>
                            <a:srgbClr val="000000"/>
                          </a:solidFill>
                          <a:effectLst/>
                          <a:latin typeface="Arial" panose="020B0604020202020204" pitchFamily="34" charset="0"/>
                        </a:rPr>
                        <a:t>570</a:t>
                      </a: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8"/>
                  </a:ext>
                </a:extLst>
              </a:tr>
              <a:tr h="517525">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1" i="0" u="none" strike="noStrike" cap="none" normalizeH="0" baseline="0" dirty="0">
                          <a:ln>
                            <a:noFill/>
                          </a:ln>
                          <a:solidFill>
                            <a:srgbClr val="000000"/>
                          </a:solidFill>
                          <a:effectLst/>
                          <a:latin typeface="Arial" panose="020B0604020202020204" pitchFamily="34" charset="0"/>
                        </a:rPr>
                        <a:t>65</a:t>
                      </a: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0" i="0" u="none" strike="noStrike" cap="none" normalizeH="0" baseline="0" dirty="0">
                          <a:ln>
                            <a:noFill/>
                          </a:ln>
                          <a:solidFill>
                            <a:srgbClr val="000000"/>
                          </a:solidFill>
                          <a:effectLst/>
                          <a:latin typeface="Arial" panose="020B0604020202020204" pitchFamily="34" charset="0"/>
                        </a:rPr>
                        <a:t>780</a:t>
                      </a: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 latinLnBrk="0" hangingPunct="1">
                        <a:lnSpc>
                          <a:spcPct val="100000"/>
                        </a:lnSpc>
                        <a:spcBef>
                          <a:spcPct val="20000"/>
                        </a:spcBef>
                        <a:spcAft>
                          <a:spcPct val="0"/>
                        </a:spcAft>
                        <a:buClr>
                          <a:srgbClr val="CC3300"/>
                        </a:buClr>
                        <a:buSzPct val="65000"/>
                        <a:buFont typeface="Wingdings" pitchFamily="2" charset="2"/>
                        <a:buNone/>
                        <a:tabLst/>
                      </a:pPr>
                      <a:r>
                        <a:rPr kumimoji="0" lang="en-US" sz="2800" b="0" i="0" u="none" strike="noStrike" cap="none" normalizeH="0" baseline="0" dirty="0">
                          <a:ln>
                            <a:noFill/>
                          </a:ln>
                          <a:solidFill>
                            <a:srgbClr val="000000"/>
                          </a:solidFill>
                          <a:effectLst/>
                          <a:latin typeface="Arial" panose="020B0604020202020204" pitchFamily="34" charset="0"/>
                          <a:cs typeface="Arial" charset="0"/>
                        </a:rPr>
                        <a:t>390</a:t>
                      </a: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 latinLnBrk="0" hangingPunct="1">
                        <a:lnSpc>
                          <a:spcPct val="100000"/>
                        </a:lnSpc>
                        <a:spcBef>
                          <a:spcPct val="20000"/>
                        </a:spcBef>
                        <a:spcAft>
                          <a:spcPct val="0"/>
                        </a:spcAft>
                        <a:buClr>
                          <a:srgbClr val="CC3300"/>
                        </a:buClr>
                        <a:buSzPct val="65000"/>
                        <a:buFont typeface="Wingdings" pitchFamily="2" charset="2"/>
                        <a:buNone/>
                        <a:tabLst/>
                      </a:pPr>
                      <a:r>
                        <a:rPr kumimoji="0" lang="en-US" sz="2800" b="0" i="0" u="none" strike="noStrike" cap="none" normalizeH="0" baseline="0" dirty="0">
                          <a:ln>
                            <a:noFill/>
                          </a:ln>
                          <a:solidFill>
                            <a:srgbClr val="000000"/>
                          </a:solidFill>
                          <a:effectLst/>
                          <a:latin typeface="Arial" panose="020B0604020202020204" pitchFamily="34" charset="0"/>
                          <a:cs typeface="Arial" charset="0"/>
                        </a:rPr>
                        <a:t>260</a:t>
                      </a: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0" i="0" u="none" strike="noStrike" cap="none" normalizeH="0" baseline="0" dirty="0">
                          <a:ln>
                            <a:noFill/>
                          </a:ln>
                          <a:solidFill>
                            <a:srgbClr val="000000"/>
                          </a:solidFill>
                          <a:effectLst/>
                          <a:latin typeface="Arial" panose="020B0604020202020204" pitchFamily="34" charset="0"/>
                        </a:rPr>
                        <a:t>645</a:t>
                      </a: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9"/>
                  </a:ext>
                </a:extLst>
              </a:tr>
              <a:tr h="517525">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1" i="0" u="none" strike="noStrike" cap="none" normalizeH="0" baseline="0" dirty="0">
                          <a:ln>
                            <a:noFill/>
                          </a:ln>
                          <a:solidFill>
                            <a:srgbClr val="000000"/>
                          </a:solidFill>
                          <a:effectLst/>
                          <a:latin typeface="Arial" panose="020B0604020202020204" pitchFamily="34" charset="0"/>
                        </a:rPr>
                        <a:t>70</a:t>
                      </a: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0" i="0" u="none" strike="noStrike" cap="none" normalizeH="0" baseline="0" dirty="0">
                          <a:ln>
                            <a:noFill/>
                          </a:ln>
                          <a:solidFill>
                            <a:srgbClr val="000000"/>
                          </a:solidFill>
                          <a:effectLst/>
                          <a:latin typeface="Arial" panose="020B0604020202020204" pitchFamily="34" charset="0"/>
                        </a:rPr>
                        <a:t>840</a:t>
                      </a: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 latinLnBrk="0" hangingPunct="1">
                        <a:lnSpc>
                          <a:spcPct val="100000"/>
                        </a:lnSpc>
                        <a:spcBef>
                          <a:spcPct val="20000"/>
                        </a:spcBef>
                        <a:spcAft>
                          <a:spcPct val="0"/>
                        </a:spcAft>
                        <a:buClr>
                          <a:srgbClr val="CC3300"/>
                        </a:buClr>
                        <a:buSzPct val="65000"/>
                        <a:buFont typeface="Wingdings" pitchFamily="2" charset="2"/>
                        <a:buNone/>
                        <a:tabLst/>
                      </a:pPr>
                      <a:r>
                        <a:rPr kumimoji="0" lang="en-US" sz="2800" b="0" i="0" u="none" strike="noStrike" cap="none" normalizeH="0" baseline="0" dirty="0">
                          <a:ln>
                            <a:noFill/>
                          </a:ln>
                          <a:solidFill>
                            <a:srgbClr val="000000"/>
                          </a:solidFill>
                          <a:effectLst/>
                          <a:latin typeface="Arial" panose="020B0604020202020204" pitchFamily="34" charset="0"/>
                          <a:cs typeface="Arial" charset="0"/>
                        </a:rPr>
                        <a:t>420</a:t>
                      </a: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 latinLnBrk="0" hangingPunct="1">
                        <a:lnSpc>
                          <a:spcPct val="100000"/>
                        </a:lnSpc>
                        <a:spcBef>
                          <a:spcPct val="20000"/>
                        </a:spcBef>
                        <a:spcAft>
                          <a:spcPct val="0"/>
                        </a:spcAft>
                        <a:buClr>
                          <a:srgbClr val="CC3300"/>
                        </a:buClr>
                        <a:buSzPct val="65000"/>
                        <a:buFont typeface="Wingdings" pitchFamily="2" charset="2"/>
                        <a:buNone/>
                        <a:tabLst/>
                      </a:pPr>
                      <a:r>
                        <a:rPr kumimoji="0" lang="en-US" sz="2800" b="0" i="0" u="none" strike="noStrike" cap="none" normalizeH="0" baseline="0" dirty="0">
                          <a:ln>
                            <a:noFill/>
                          </a:ln>
                          <a:solidFill>
                            <a:srgbClr val="000000"/>
                          </a:solidFill>
                          <a:effectLst/>
                          <a:latin typeface="Arial" panose="020B0604020202020204" pitchFamily="34" charset="0"/>
                          <a:cs typeface="Arial" charset="0"/>
                        </a:rPr>
                        <a:t>280</a:t>
                      </a: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0" i="0" u="none" strike="noStrike" cap="none" normalizeH="0" baseline="0" dirty="0">
                          <a:ln>
                            <a:noFill/>
                          </a:ln>
                          <a:solidFill>
                            <a:srgbClr val="000000"/>
                          </a:solidFill>
                          <a:effectLst/>
                          <a:latin typeface="Arial" panose="020B0604020202020204" pitchFamily="34" charset="0"/>
                        </a:rPr>
                        <a:t>730</a:t>
                      </a: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10"/>
                  </a:ext>
                </a:extLst>
              </a:tr>
              <a:tr h="517525">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1" i="0" u="none" strike="noStrike" cap="none" normalizeH="0" baseline="0" dirty="0">
                          <a:ln>
                            <a:noFill/>
                          </a:ln>
                          <a:solidFill>
                            <a:srgbClr val="000000"/>
                          </a:solidFill>
                          <a:effectLst/>
                          <a:latin typeface="Arial" panose="020B0604020202020204" pitchFamily="34" charset="0"/>
                        </a:rPr>
                        <a:t>75</a:t>
                      </a: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0" i="0" u="none" strike="noStrike" cap="none" normalizeH="0" baseline="0" dirty="0">
                          <a:ln>
                            <a:noFill/>
                          </a:ln>
                          <a:solidFill>
                            <a:srgbClr val="000000"/>
                          </a:solidFill>
                          <a:effectLst/>
                          <a:latin typeface="Arial" panose="020B0604020202020204" pitchFamily="34" charset="0"/>
                        </a:rPr>
                        <a:t>900</a:t>
                      </a: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 latinLnBrk="0" hangingPunct="1">
                        <a:lnSpc>
                          <a:spcPct val="100000"/>
                        </a:lnSpc>
                        <a:spcBef>
                          <a:spcPct val="20000"/>
                        </a:spcBef>
                        <a:spcAft>
                          <a:spcPct val="0"/>
                        </a:spcAft>
                        <a:buClr>
                          <a:srgbClr val="CC3300"/>
                        </a:buClr>
                        <a:buSzPct val="65000"/>
                        <a:buFont typeface="Wingdings" pitchFamily="2" charset="2"/>
                        <a:buNone/>
                        <a:tabLst/>
                      </a:pPr>
                      <a:r>
                        <a:rPr kumimoji="0" lang="en-US" sz="2800" b="0" i="0" u="none" strike="noStrike" cap="none" normalizeH="0" baseline="0" dirty="0">
                          <a:ln>
                            <a:noFill/>
                          </a:ln>
                          <a:solidFill>
                            <a:srgbClr val="000000"/>
                          </a:solidFill>
                          <a:effectLst/>
                          <a:latin typeface="Arial" panose="020B0604020202020204" pitchFamily="34" charset="0"/>
                          <a:cs typeface="Arial" charset="0"/>
                        </a:rPr>
                        <a:t>450</a:t>
                      </a: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 latinLnBrk="0" hangingPunct="1">
                        <a:lnSpc>
                          <a:spcPct val="100000"/>
                        </a:lnSpc>
                        <a:spcBef>
                          <a:spcPct val="20000"/>
                        </a:spcBef>
                        <a:spcAft>
                          <a:spcPct val="0"/>
                        </a:spcAft>
                        <a:buClr>
                          <a:srgbClr val="CC3300"/>
                        </a:buClr>
                        <a:buSzPct val="65000"/>
                        <a:buFont typeface="Wingdings" pitchFamily="2" charset="2"/>
                        <a:buNone/>
                        <a:tabLst/>
                      </a:pPr>
                      <a:r>
                        <a:rPr kumimoji="0" lang="en-US" sz="2800" b="0" i="0" u="none" strike="noStrike" cap="none" normalizeH="0" baseline="0" dirty="0">
                          <a:ln>
                            <a:noFill/>
                          </a:ln>
                          <a:solidFill>
                            <a:srgbClr val="000000"/>
                          </a:solidFill>
                          <a:effectLst/>
                          <a:latin typeface="Arial" panose="020B0604020202020204" pitchFamily="34" charset="0"/>
                          <a:cs typeface="Arial" charset="0"/>
                        </a:rPr>
                        <a:t>300</a:t>
                      </a: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0" i="0" u="none" strike="noStrike" cap="none" normalizeH="0" baseline="0" dirty="0">
                          <a:ln>
                            <a:noFill/>
                          </a:ln>
                          <a:solidFill>
                            <a:srgbClr val="000000"/>
                          </a:solidFill>
                          <a:effectLst/>
                          <a:latin typeface="Arial" panose="020B0604020202020204" pitchFamily="34" charset="0"/>
                        </a:rPr>
                        <a:t>820</a:t>
                      </a: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11"/>
                  </a:ext>
                </a:extLst>
              </a:tr>
            </a:tbl>
          </a:graphicData>
        </a:graphic>
      </p:graphicFrame>
      <p:sp>
        <p:nvSpPr>
          <p:cNvPr id="6" name="Rectangle 2">
            <a:extLst>
              <a:ext uri="{FF2B5EF4-FFF2-40B4-BE49-F238E27FC236}">
                <a16:creationId xmlns:a16="http://schemas.microsoft.com/office/drawing/2014/main" id="{2F646865-12BC-4831-8D40-A3C1564065E0}"/>
              </a:ext>
            </a:extLst>
          </p:cNvPr>
          <p:cNvSpPr txBox="1">
            <a:spLocks noChangeArrowheads="1"/>
          </p:cNvSpPr>
          <p:nvPr/>
        </p:nvSpPr>
        <p:spPr bwMode="auto">
          <a:xfrm>
            <a:off x="0" y="0"/>
            <a:ext cx="1600200" cy="4343400"/>
          </a:xfrm>
          <a:prstGeom prst="rect">
            <a:avLst/>
          </a:prstGeom>
          <a:solidFill>
            <a:schemeClr val="lt1"/>
          </a:solidFill>
          <a:ln w="25400" cap="flat" cmpd="sng" algn="ctr">
            <a:solidFill>
              <a:schemeClr val="accent3"/>
            </a:solidFill>
            <a:prstDash val="solid"/>
            <a:headEnd/>
            <a:tailEnd/>
          </a:ln>
          <a:effec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3600" b="1" i="0" baseline="0">
                <a:solidFill>
                  <a:srgbClr val="008080"/>
                </a:solidFill>
                <a:effectLst/>
                <a:latin typeface="Arial" panose="020B0604020202020204" pitchFamily="34" charset="0"/>
                <a:ea typeface="+mj-ea"/>
                <a:cs typeface="Arial" panose="020B0604020202020204" pitchFamily="34" charset="0"/>
              </a:defRPr>
            </a:lvl1pPr>
            <a:lvl2pPr algn="ctr" rtl="0" eaLnBrk="0" fontAlgn="base" hangingPunct="0">
              <a:spcBef>
                <a:spcPct val="0"/>
              </a:spcBef>
              <a:spcAft>
                <a:spcPct val="0"/>
              </a:spcAft>
              <a:defRPr sz="4000" b="1" i="1">
                <a:solidFill>
                  <a:srgbClr val="CC3300"/>
                </a:solidFill>
                <a:latin typeface="Calibri" pitchFamily="34" charset="0"/>
              </a:defRPr>
            </a:lvl2pPr>
            <a:lvl3pPr algn="ctr" rtl="0" eaLnBrk="0" fontAlgn="base" hangingPunct="0">
              <a:spcBef>
                <a:spcPct val="0"/>
              </a:spcBef>
              <a:spcAft>
                <a:spcPct val="0"/>
              </a:spcAft>
              <a:defRPr sz="4000" b="1" i="1">
                <a:solidFill>
                  <a:srgbClr val="CC3300"/>
                </a:solidFill>
                <a:latin typeface="Calibri" pitchFamily="34" charset="0"/>
              </a:defRPr>
            </a:lvl3pPr>
            <a:lvl4pPr algn="ctr" rtl="0" eaLnBrk="0" fontAlgn="base" hangingPunct="0">
              <a:spcBef>
                <a:spcPct val="0"/>
              </a:spcBef>
              <a:spcAft>
                <a:spcPct val="0"/>
              </a:spcAft>
              <a:defRPr sz="4000" b="1" i="1">
                <a:solidFill>
                  <a:srgbClr val="CC3300"/>
                </a:solidFill>
                <a:latin typeface="Calibri" pitchFamily="34" charset="0"/>
              </a:defRPr>
            </a:lvl4pPr>
            <a:lvl5pPr algn="ctr" rtl="0" eaLnBrk="0" fontAlgn="base" hangingPunct="0">
              <a:spcBef>
                <a:spcPct val="0"/>
              </a:spcBef>
              <a:spcAft>
                <a:spcPct val="0"/>
              </a:spcAft>
              <a:defRPr sz="4000" b="1" i="1">
                <a:solidFill>
                  <a:srgbClr val="CC3300"/>
                </a:solidFill>
                <a:latin typeface="Calibri" pitchFamily="34" charset="0"/>
              </a:defRPr>
            </a:lvl5pPr>
            <a:lvl6pPr marL="457200" algn="ctr" rtl="0" fontAlgn="base">
              <a:spcBef>
                <a:spcPct val="0"/>
              </a:spcBef>
              <a:spcAft>
                <a:spcPct val="0"/>
              </a:spcAft>
              <a:defRPr sz="4000" b="1" i="1">
                <a:solidFill>
                  <a:srgbClr val="CC3300"/>
                </a:solidFill>
                <a:latin typeface="Verdana" pitchFamily="34" charset="0"/>
              </a:defRPr>
            </a:lvl6pPr>
            <a:lvl7pPr marL="914400" algn="ctr" rtl="0" fontAlgn="base">
              <a:spcBef>
                <a:spcPct val="0"/>
              </a:spcBef>
              <a:spcAft>
                <a:spcPct val="0"/>
              </a:spcAft>
              <a:defRPr sz="4000" b="1" i="1">
                <a:solidFill>
                  <a:srgbClr val="CC3300"/>
                </a:solidFill>
                <a:latin typeface="Verdana" pitchFamily="34" charset="0"/>
              </a:defRPr>
            </a:lvl7pPr>
            <a:lvl8pPr marL="1371600" algn="ctr" rtl="0" fontAlgn="base">
              <a:spcBef>
                <a:spcPct val="0"/>
              </a:spcBef>
              <a:spcAft>
                <a:spcPct val="0"/>
              </a:spcAft>
              <a:defRPr sz="4000" b="1" i="1">
                <a:solidFill>
                  <a:srgbClr val="CC3300"/>
                </a:solidFill>
                <a:latin typeface="Verdana" pitchFamily="34" charset="0"/>
              </a:defRPr>
            </a:lvl8pPr>
            <a:lvl9pPr marL="1828800" algn="ctr" rtl="0" fontAlgn="base">
              <a:spcBef>
                <a:spcPct val="0"/>
              </a:spcBef>
              <a:spcAft>
                <a:spcPct val="0"/>
              </a:spcAft>
              <a:defRPr sz="4000" b="1" i="1">
                <a:solidFill>
                  <a:srgbClr val="CC3300"/>
                </a:solidFill>
                <a:latin typeface="Verdana" pitchFamily="34" charset="0"/>
              </a:defRPr>
            </a:lvl9pPr>
          </a:lstStyle>
          <a:p>
            <a:pPr eaLnBrk="1" hangingPunct="1">
              <a:defRPr/>
            </a:pPr>
            <a:r>
              <a:rPr lang="en-US" sz="3200" dirty="0"/>
              <a:t>Combo table for W =</a:t>
            </a:r>
            <a:br>
              <a:rPr lang="en-US" sz="3200" dirty="0"/>
            </a:br>
            <a:r>
              <a:rPr lang="en-US" sz="3200" dirty="0"/>
              <a:t>12 ft.</a:t>
            </a:r>
            <a:endParaRPr lang="en-US" sz="3200" kern="0" dirty="0"/>
          </a:p>
        </p:txBody>
      </p:sp>
    </p:spTree>
    <p:extLst>
      <p:ext uri="{BB962C8B-B14F-4D97-AF65-F5344CB8AC3E}">
        <p14:creationId xmlns:p14="http://schemas.microsoft.com/office/powerpoint/2010/main" val="651853891"/>
      </p:ext>
    </p:extLst>
  </p:cSld>
  <p:clrMapOvr>
    <a:masterClrMapping/>
  </p:clrMapOvr>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82" name="Rectangle 2"/>
          <p:cNvSpPr>
            <a:spLocks noGrp="1" noChangeArrowheads="1"/>
          </p:cNvSpPr>
          <p:nvPr>
            <p:ph type="title"/>
          </p:nvPr>
        </p:nvSpPr>
        <p:spPr/>
        <p:txBody>
          <a:bodyPr/>
          <a:lstStyle/>
          <a:p>
            <a:pPr eaLnBrk="1" hangingPunct="1">
              <a:defRPr/>
            </a:pPr>
            <a:r>
              <a:rPr lang="en-US" dirty="0"/>
              <a:t>Multiple Tapers</a:t>
            </a:r>
          </a:p>
        </p:txBody>
      </p:sp>
      <p:sp>
        <p:nvSpPr>
          <p:cNvPr id="51203" name="Rectangle 3"/>
          <p:cNvSpPr>
            <a:spLocks noGrp="1" noChangeArrowheads="1"/>
          </p:cNvSpPr>
          <p:nvPr>
            <p:ph type="body" idx="1"/>
          </p:nvPr>
        </p:nvSpPr>
        <p:spPr>
          <a:xfrm>
            <a:off x="381000" y="1661652"/>
            <a:ext cx="4800600" cy="4648200"/>
          </a:xfrm>
        </p:spPr>
        <p:txBody>
          <a:bodyPr/>
          <a:lstStyle/>
          <a:p>
            <a:pPr eaLnBrk="1" hangingPunct="1"/>
            <a:r>
              <a:rPr lang="en-US" dirty="0"/>
              <a:t>“Back to back” tapers</a:t>
            </a:r>
          </a:p>
          <a:p>
            <a:pPr eaLnBrk="1" hangingPunct="1"/>
            <a:r>
              <a:rPr lang="en-US" dirty="0"/>
              <a:t>Must be separated by a </a:t>
            </a:r>
            <a:r>
              <a:rPr lang="en-US" b="1" dirty="0"/>
              <a:t>tangent </a:t>
            </a:r>
            <a:r>
              <a:rPr lang="en-US" dirty="0"/>
              <a:t>section: </a:t>
            </a:r>
            <a:r>
              <a:rPr lang="en-US" b="1" dirty="0"/>
              <a:t>“transition between tapers”</a:t>
            </a:r>
          </a:p>
        </p:txBody>
      </p:sp>
      <p:pic>
        <p:nvPicPr>
          <p:cNvPr id="51204" name="Picture 4" descr="Car driving near drums in a work zone"/>
          <p:cNvPicPr>
            <a:picLocks noChangeAspect="1" noChangeArrowheads="1"/>
          </p:cNvPicPr>
          <p:nvPr/>
        </p:nvPicPr>
        <p:blipFill>
          <a:blip r:embed="rId3" cstate="print"/>
          <a:srcRect/>
          <a:stretch>
            <a:fillRect/>
          </a:stretch>
        </p:blipFill>
        <p:spPr bwMode="auto">
          <a:xfrm>
            <a:off x="5029200" y="1676400"/>
            <a:ext cx="2514600" cy="3894138"/>
          </a:xfrm>
          <a:prstGeom prst="rect">
            <a:avLst/>
          </a:prstGeom>
          <a:noFill/>
          <a:ln w="9525">
            <a:noFill/>
            <a:miter lim="800000"/>
            <a:headEnd/>
            <a:tailEnd/>
          </a:ln>
        </p:spPr>
      </p:pic>
      <p:sp>
        <p:nvSpPr>
          <p:cNvPr id="2" name="Google Shape;74;p1">
            <a:extLst>
              <a:ext uri="{FF2B5EF4-FFF2-40B4-BE49-F238E27FC236}">
                <a16:creationId xmlns:a16="http://schemas.microsoft.com/office/drawing/2014/main" id="{836BCF4A-668E-EC94-CD1E-2F42C499B6B8}"/>
              </a:ext>
            </a:extLst>
          </p:cNvPr>
          <p:cNvSpPr/>
          <p:nvPr/>
        </p:nvSpPr>
        <p:spPr>
          <a:xfrm>
            <a:off x="6477000" y="5690583"/>
            <a:ext cx="1371600" cy="23079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dirty="0">
                <a:solidFill>
                  <a:srgbClr val="000000"/>
                </a:solidFill>
                <a:latin typeface="Arial" panose="020B0604020202020204" pitchFamily="34" charset="0"/>
                <a:ea typeface="Open Sans"/>
                <a:cs typeface="Arial" panose="020B0604020202020204" pitchFamily="34" charset="0"/>
                <a:sym typeface="Open Sans"/>
              </a:rPr>
              <a:t>Image: ATSSA</a:t>
            </a:r>
            <a:endParaRPr sz="9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248413641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7746" name="Rectangle 2"/>
          <p:cNvSpPr>
            <a:spLocks noGrp="1" noChangeArrowheads="1"/>
          </p:cNvSpPr>
          <p:nvPr>
            <p:ph type="title"/>
          </p:nvPr>
        </p:nvSpPr>
        <p:spPr/>
        <p:txBody>
          <a:bodyPr/>
          <a:lstStyle/>
          <a:p>
            <a:pPr eaLnBrk="1" hangingPunct="1">
              <a:defRPr/>
            </a:pPr>
            <a:r>
              <a:rPr lang="en-US" dirty="0"/>
              <a:t>Multiple Tapers: Two Cases:</a:t>
            </a:r>
          </a:p>
        </p:txBody>
      </p:sp>
      <p:sp>
        <p:nvSpPr>
          <p:cNvPr id="52227" name="Rectangle 3"/>
          <p:cNvSpPr>
            <a:spLocks noGrp="1" noChangeArrowheads="1"/>
          </p:cNvSpPr>
          <p:nvPr>
            <p:ph type="body" idx="1"/>
          </p:nvPr>
        </p:nvSpPr>
        <p:spPr>
          <a:xfrm>
            <a:off x="381000" y="1143000"/>
            <a:ext cx="6781800" cy="4648200"/>
          </a:xfrm>
        </p:spPr>
        <p:txBody>
          <a:bodyPr/>
          <a:lstStyle/>
          <a:p>
            <a:pPr eaLnBrk="1" hangingPunct="1">
              <a:buFontTx/>
              <a:buNone/>
            </a:pPr>
            <a:endParaRPr lang="en-US" b="1" dirty="0"/>
          </a:p>
          <a:p>
            <a:pPr eaLnBrk="1" hangingPunct="1"/>
            <a:r>
              <a:rPr lang="en-US" dirty="0"/>
              <a:t>Merging taper followed by another merging taper</a:t>
            </a:r>
          </a:p>
          <a:p>
            <a:pPr eaLnBrk="1" hangingPunct="1"/>
            <a:r>
              <a:rPr lang="en-US" dirty="0"/>
              <a:t>Merging taper followed by a shifting taper</a:t>
            </a:r>
          </a:p>
        </p:txBody>
      </p:sp>
    </p:spTree>
    <p:extLst>
      <p:ext uri="{BB962C8B-B14F-4D97-AF65-F5344CB8AC3E}">
        <p14:creationId xmlns:p14="http://schemas.microsoft.com/office/powerpoint/2010/main" val="303579810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250" name="Picture 9" descr="MUTCD diagram of merging taper followed by a merging taper showing 2L tangent separation between the two tapers"/>
          <p:cNvPicPr>
            <a:picLocks noChangeAspect="1" noChangeArrowheads="1"/>
          </p:cNvPicPr>
          <p:nvPr/>
        </p:nvPicPr>
        <p:blipFill>
          <a:blip r:embed="rId3" cstate="print"/>
          <a:srcRect/>
          <a:stretch>
            <a:fillRect/>
          </a:stretch>
        </p:blipFill>
        <p:spPr bwMode="auto">
          <a:xfrm>
            <a:off x="4545013" y="0"/>
            <a:ext cx="4598987" cy="6858000"/>
          </a:xfrm>
          <a:prstGeom prst="rect">
            <a:avLst/>
          </a:prstGeom>
          <a:noFill/>
          <a:ln w="9525">
            <a:noFill/>
            <a:miter lim="800000"/>
            <a:headEnd/>
            <a:tailEnd/>
          </a:ln>
        </p:spPr>
      </p:pic>
      <p:sp>
        <p:nvSpPr>
          <p:cNvPr id="278530" name="Rectangle 2"/>
          <p:cNvSpPr>
            <a:spLocks noGrp="1" noChangeArrowheads="1"/>
          </p:cNvSpPr>
          <p:nvPr>
            <p:ph type="title"/>
          </p:nvPr>
        </p:nvSpPr>
        <p:spPr>
          <a:xfrm>
            <a:off x="228600" y="762000"/>
            <a:ext cx="4191000" cy="1219200"/>
          </a:xfrm>
        </p:spPr>
        <p:txBody>
          <a:bodyPr/>
          <a:lstStyle/>
          <a:p>
            <a:pPr eaLnBrk="1" hangingPunct="1">
              <a:defRPr/>
            </a:pPr>
            <a:r>
              <a:rPr lang="en-US" dirty="0"/>
              <a:t>Merging Taper followed by a Merging Taper</a:t>
            </a:r>
            <a:br>
              <a:rPr lang="en-US" sz="3200" dirty="0"/>
            </a:br>
            <a:endParaRPr lang="en-US" sz="3200" dirty="0"/>
          </a:p>
        </p:txBody>
      </p:sp>
      <p:sp>
        <p:nvSpPr>
          <p:cNvPr id="53252" name="Rectangle 3"/>
          <p:cNvSpPr>
            <a:spLocks noGrp="1" noChangeArrowheads="1"/>
          </p:cNvSpPr>
          <p:nvPr>
            <p:ph type="body" sz="half" idx="1"/>
          </p:nvPr>
        </p:nvSpPr>
        <p:spPr>
          <a:xfrm>
            <a:off x="304800" y="2438400"/>
            <a:ext cx="3810000" cy="4114800"/>
          </a:xfrm>
        </p:spPr>
        <p:txBody>
          <a:bodyPr/>
          <a:lstStyle/>
          <a:p>
            <a:pPr eaLnBrk="1" hangingPunct="1">
              <a:lnSpc>
                <a:spcPct val="110000"/>
              </a:lnSpc>
            </a:pPr>
            <a:r>
              <a:rPr lang="en-US" dirty="0"/>
              <a:t>Separated by a minimum of  2L, where L is the merging taper</a:t>
            </a:r>
          </a:p>
          <a:p>
            <a:pPr eaLnBrk="1" hangingPunct="1"/>
            <a:endParaRPr lang="en-US" dirty="0"/>
          </a:p>
        </p:txBody>
      </p:sp>
      <p:sp>
        <p:nvSpPr>
          <p:cNvPr id="5" name="Rectangle 39">
            <a:extLst>
              <a:ext uri="{FF2B5EF4-FFF2-40B4-BE49-F238E27FC236}">
                <a16:creationId xmlns:a16="http://schemas.microsoft.com/office/drawing/2014/main" id="{9B21E4B4-74B7-4DCD-A919-1BF784476D1B}"/>
              </a:ext>
            </a:extLst>
          </p:cNvPr>
          <p:cNvSpPr>
            <a:spLocks noChangeArrowheads="1"/>
          </p:cNvSpPr>
          <p:nvPr/>
        </p:nvSpPr>
        <p:spPr bwMode="auto">
          <a:xfrm>
            <a:off x="457200" y="4876800"/>
            <a:ext cx="1143000" cy="838200"/>
          </a:xfrm>
          <a:prstGeom prst="rect">
            <a:avLst/>
          </a:prstGeom>
          <a:solidFill>
            <a:schemeClr val="bg1"/>
          </a:solidFill>
          <a:ln w="57150">
            <a:solidFill>
              <a:srgbClr val="C00000"/>
            </a:solidFill>
            <a:miter lim="800000"/>
            <a:headEnd/>
            <a:tailEnd/>
          </a:ln>
        </p:spPr>
        <p:txBody>
          <a:bodyPr wrap="none" anchor="ctr"/>
          <a:lstStyle/>
          <a:p>
            <a:pPr algn="ctr"/>
            <a:r>
              <a:rPr lang="en-US" sz="4000" b="1" i="1" dirty="0">
                <a:latin typeface="Arial" panose="020B0604020202020204" pitchFamily="34" charset="0"/>
              </a:rPr>
              <a:t>203</a:t>
            </a:r>
          </a:p>
        </p:txBody>
      </p:sp>
      <p:sp>
        <p:nvSpPr>
          <p:cNvPr id="2" name="Google Shape;74;p1">
            <a:extLst>
              <a:ext uri="{FF2B5EF4-FFF2-40B4-BE49-F238E27FC236}">
                <a16:creationId xmlns:a16="http://schemas.microsoft.com/office/drawing/2014/main" id="{C4CE48CE-855C-1EA5-9C06-39900D9FA583}"/>
              </a:ext>
            </a:extLst>
          </p:cNvPr>
          <p:cNvSpPr/>
          <p:nvPr/>
        </p:nvSpPr>
        <p:spPr>
          <a:xfrm>
            <a:off x="3200400" y="6437804"/>
            <a:ext cx="1371600" cy="23079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dirty="0">
                <a:solidFill>
                  <a:srgbClr val="000000"/>
                </a:solidFill>
                <a:latin typeface="Arial" panose="020B0604020202020204" pitchFamily="34" charset="0"/>
                <a:ea typeface="Open Sans"/>
                <a:cs typeface="Arial" panose="020B0604020202020204" pitchFamily="34" charset="0"/>
                <a:sym typeface="Open Sans"/>
              </a:rPr>
              <a:t>Image: FHWA</a:t>
            </a:r>
            <a:endParaRPr sz="9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1196156682"/>
      </p:ext>
    </p:extLst>
  </p:cSld>
  <p:clrMapOvr>
    <a:masterClrMapping/>
  </p:clrMapOvr>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274" name="Picture 9" descr="MUTCD diagram of merging taper followed by a merging taper showing 2L tangent separation between the two tapers">
            <a:extLst>
              <a:ext uri="{C183D7F6-B498-43B3-948B-1728B52AA6E4}">
                <adec:decorative xmlns:adec="http://schemas.microsoft.com/office/drawing/2017/decorative" val="0"/>
              </a:ext>
            </a:extLst>
          </p:cNvPr>
          <p:cNvPicPr>
            <a:picLocks noChangeAspect="1" noChangeArrowheads="1"/>
          </p:cNvPicPr>
          <p:nvPr/>
        </p:nvPicPr>
        <p:blipFill>
          <a:blip r:embed="rId3" cstate="print"/>
          <a:srcRect/>
          <a:stretch>
            <a:fillRect/>
          </a:stretch>
        </p:blipFill>
        <p:spPr bwMode="auto">
          <a:xfrm>
            <a:off x="0" y="0"/>
            <a:ext cx="4598988" cy="6858000"/>
          </a:xfrm>
          <a:prstGeom prst="rect">
            <a:avLst/>
          </a:prstGeom>
          <a:noFill/>
          <a:ln w="9525">
            <a:noFill/>
            <a:miter lim="800000"/>
            <a:headEnd/>
            <a:tailEnd/>
          </a:ln>
        </p:spPr>
      </p:pic>
      <p:sp>
        <p:nvSpPr>
          <p:cNvPr id="280579" name="Rectangle 3"/>
          <p:cNvSpPr>
            <a:spLocks noGrp="1" noChangeArrowheads="1"/>
          </p:cNvSpPr>
          <p:nvPr>
            <p:ph type="title"/>
          </p:nvPr>
        </p:nvSpPr>
        <p:spPr>
          <a:xfrm>
            <a:off x="4035425" y="76200"/>
            <a:ext cx="4660900" cy="1096963"/>
          </a:xfrm>
        </p:spPr>
        <p:txBody>
          <a:bodyPr/>
          <a:lstStyle/>
          <a:p>
            <a:pPr eaLnBrk="1" hangingPunct="1">
              <a:defRPr/>
            </a:pPr>
            <a:r>
              <a:rPr lang="en-US" dirty="0"/>
              <a:t>Example</a:t>
            </a:r>
          </a:p>
        </p:txBody>
      </p:sp>
      <p:sp>
        <p:nvSpPr>
          <p:cNvPr id="54276" name="Rectangle 4"/>
          <p:cNvSpPr>
            <a:spLocks noGrp="1" noChangeArrowheads="1"/>
          </p:cNvSpPr>
          <p:nvPr>
            <p:ph type="body" sz="half" idx="1"/>
          </p:nvPr>
        </p:nvSpPr>
        <p:spPr>
          <a:xfrm>
            <a:off x="4953000" y="1981200"/>
            <a:ext cx="3733800" cy="4495800"/>
          </a:xfrm>
        </p:spPr>
        <p:txBody>
          <a:bodyPr/>
          <a:lstStyle/>
          <a:p>
            <a:pPr eaLnBrk="1" hangingPunct="1"/>
            <a:r>
              <a:rPr lang="en-US" dirty="0"/>
              <a:t>W= 12’</a:t>
            </a:r>
          </a:p>
          <a:p>
            <a:pPr eaLnBrk="1" hangingPunct="1"/>
            <a:r>
              <a:rPr lang="en-US" dirty="0"/>
              <a:t>S= 55 mph</a:t>
            </a:r>
          </a:p>
          <a:p>
            <a:pPr eaLnBrk="1" hangingPunct="1"/>
            <a:r>
              <a:rPr lang="en-US" dirty="0"/>
              <a:t>L = 660’ Min.</a:t>
            </a:r>
          </a:p>
          <a:p>
            <a:pPr eaLnBrk="1" hangingPunct="1"/>
            <a:r>
              <a:rPr lang="en-US" dirty="0"/>
              <a:t>2L = 1320’ Min.</a:t>
            </a:r>
          </a:p>
        </p:txBody>
      </p:sp>
      <p:sp>
        <p:nvSpPr>
          <p:cNvPr id="54277" name="Text Box 5"/>
          <p:cNvSpPr txBox="1">
            <a:spLocks noChangeArrowheads="1"/>
          </p:cNvSpPr>
          <p:nvPr/>
        </p:nvSpPr>
        <p:spPr bwMode="auto">
          <a:xfrm>
            <a:off x="2590800" y="1524000"/>
            <a:ext cx="788999" cy="338554"/>
          </a:xfrm>
          <a:prstGeom prst="rect">
            <a:avLst/>
          </a:prstGeom>
          <a:solidFill>
            <a:srgbClr val="FFFF00"/>
          </a:solidFill>
          <a:ln w="9525">
            <a:noFill/>
            <a:miter lim="800000"/>
            <a:headEnd/>
            <a:tailEnd/>
          </a:ln>
        </p:spPr>
        <p:txBody>
          <a:bodyPr wrap="none">
            <a:spAutoFit/>
          </a:bodyPr>
          <a:lstStyle/>
          <a:p>
            <a:r>
              <a:rPr lang="en-US" b="1" dirty="0">
                <a:latin typeface="Arial" panose="020B0604020202020204" pitchFamily="34" charset="0"/>
              </a:rPr>
              <a:t>Buffer</a:t>
            </a:r>
          </a:p>
        </p:txBody>
      </p:sp>
      <p:sp>
        <p:nvSpPr>
          <p:cNvPr id="54278" name="Text Box 6"/>
          <p:cNvSpPr txBox="1">
            <a:spLocks noChangeArrowheads="1"/>
          </p:cNvSpPr>
          <p:nvPr/>
        </p:nvSpPr>
        <p:spPr bwMode="auto">
          <a:xfrm>
            <a:off x="2819400" y="685800"/>
            <a:ext cx="628698" cy="338554"/>
          </a:xfrm>
          <a:prstGeom prst="rect">
            <a:avLst/>
          </a:prstGeom>
          <a:solidFill>
            <a:srgbClr val="FFFF00"/>
          </a:solidFill>
          <a:ln w="9525">
            <a:noFill/>
            <a:miter lim="800000"/>
            <a:headEnd/>
            <a:tailEnd/>
          </a:ln>
        </p:spPr>
        <p:txBody>
          <a:bodyPr wrap="none">
            <a:spAutoFit/>
          </a:bodyPr>
          <a:lstStyle/>
          <a:p>
            <a:r>
              <a:rPr lang="en-US" b="1" dirty="0">
                <a:latin typeface="Arial" panose="020B0604020202020204" pitchFamily="34" charset="0"/>
              </a:rPr>
              <a:t>TMA</a:t>
            </a:r>
          </a:p>
        </p:txBody>
      </p:sp>
      <p:sp>
        <p:nvSpPr>
          <p:cNvPr id="54279" name="Text Box 7"/>
          <p:cNvSpPr txBox="1">
            <a:spLocks noChangeArrowheads="1"/>
          </p:cNvSpPr>
          <p:nvPr/>
        </p:nvSpPr>
        <p:spPr bwMode="auto">
          <a:xfrm>
            <a:off x="4343400" y="5638800"/>
            <a:ext cx="1371600" cy="830997"/>
          </a:xfrm>
          <a:prstGeom prst="rect">
            <a:avLst/>
          </a:prstGeom>
          <a:noFill/>
          <a:ln w="9525">
            <a:noFill/>
            <a:miter lim="800000"/>
            <a:headEnd/>
            <a:tailEnd/>
          </a:ln>
        </p:spPr>
        <p:txBody>
          <a:bodyPr>
            <a:spAutoFit/>
          </a:bodyPr>
          <a:lstStyle/>
          <a:p>
            <a:pPr algn="ctr"/>
            <a:r>
              <a:rPr lang="en-US" sz="2400" i="1" dirty="0">
                <a:latin typeface="Arial" panose="020B0604020202020204" pitchFamily="34" charset="0"/>
              </a:rPr>
              <a:t>Not to scale</a:t>
            </a:r>
          </a:p>
        </p:txBody>
      </p:sp>
      <p:sp>
        <p:nvSpPr>
          <p:cNvPr id="2" name="Google Shape;74;p1">
            <a:extLst>
              <a:ext uri="{FF2B5EF4-FFF2-40B4-BE49-F238E27FC236}">
                <a16:creationId xmlns:a16="http://schemas.microsoft.com/office/drawing/2014/main" id="{50FAAA4C-5D9E-D7FD-1471-783349861FAC}"/>
              </a:ext>
            </a:extLst>
          </p:cNvPr>
          <p:cNvSpPr/>
          <p:nvPr/>
        </p:nvSpPr>
        <p:spPr>
          <a:xfrm>
            <a:off x="5829300" y="5638800"/>
            <a:ext cx="1371600" cy="23079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dirty="0">
                <a:solidFill>
                  <a:srgbClr val="000000"/>
                </a:solidFill>
                <a:latin typeface="Arial" panose="020B0604020202020204" pitchFamily="34" charset="0"/>
                <a:ea typeface="Open Sans"/>
                <a:cs typeface="Arial" panose="020B0604020202020204" pitchFamily="34" charset="0"/>
                <a:sym typeface="Open Sans"/>
              </a:rPr>
              <a:t>Image: FHWA</a:t>
            </a:r>
            <a:endParaRPr sz="9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3267003647"/>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298" name="Picture 9" descr="MUTCD diagram of merging taper followed by a shifting taper showing one half of L tangent separation between the two tapers">
            <a:extLst>
              <a:ext uri="{C183D7F6-B498-43B3-948B-1728B52AA6E4}">
                <adec:decorative xmlns:adec="http://schemas.microsoft.com/office/drawing/2017/decorative" val="0"/>
              </a:ext>
            </a:extLst>
          </p:cNvPr>
          <p:cNvPicPr>
            <a:picLocks noChangeAspect="1" noChangeArrowheads="1"/>
          </p:cNvPicPr>
          <p:nvPr/>
        </p:nvPicPr>
        <p:blipFill>
          <a:blip r:embed="rId3" cstate="print"/>
          <a:srcRect/>
          <a:stretch>
            <a:fillRect/>
          </a:stretch>
        </p:blipFill>
        <p:spPr bwMode="auto">
          <a:xfrm>
            <a:off x="3319463" y="0"/>
            <a:ext cx="5824537" cy="6858000"/>
          </a:xfrm>
          <a:prstGeom prst="rect">
            <a:avLst/>
          </a:prstGeom>
          <a:noFill/>
          <a:ln w="9525">
            <a:noFill/>
            <a:miter lim="800000"/>
            <a:headEnd/>
            <a:tailEnd/>
          </a:ln>
        </p:spPr>
      </p:pic>
      <p:sp>
        <p:nvSpPr>
          <p:cNvPr id="55299" name="Rectangle 2"/>
          <p:cNvSpPr>
            <a:spLocks noGrp="1" noChangeArrowheads="1"/>
          </p:cNvSpPr>
          <p:nvPr>
            <p:ph type="body" sz="half" idx="2"/>
          </p:nvPr>
        </p:nvSpPr>
        <p:spPr>
          <a:xfrm>
            <a:off x="0" y="2819400"/>
            <a:ext cx="3276600" cy="3657600"/>
          </a:xfrm>
        </p:spPr>
        <p:txBody>
          <a:bodyPr/>
          <a:lstStyle/>
          <a:p>
            <a:pPr eaLnBrk="1" hangingPunct="1"/>
            <a:r>
              <a:rPr lang="en-US" dirty="0"/>
              <a:t>Separated by a minimum distance of </a:t>
            </a:r>
            <a:r>
              <a:rPr lang="en-US" b="1" dirty="0"/>
              <a:t>1/2 L</a:t>
            </a:r>
            <a:r>
              <a:rPr lang="en-US" dirty="0"/>
              <a:t>, where L is the merging taper</a:t>
            </a:r>
          </a:p>
        </p:txBody>
      </p:sp>
      <p:sp>
        <p:nvSpPr>
          <p:cNvPr id="281603" name="Rectangle 3"/>
          <p:cNvSpPr>
            <a:spLocks noGrp="1" noChangeArrowheads="1"/>
          </p:cNvSpPr>
          <p:nvPr>
            <p:ph type="title"/>
          </p:nvPr>
        </p:nvSpPr>
        <p:spPr>
          <a:xfrm>
            <a:off x="0" y="457200"/>
            <a:ext cx="3352800" cy="1905000"/>
          </a:xfrm>
        </p:spPr>
        <p:txBody>
          <a:bodyPr/>
          <a:lstStyle/>
          <a:p>
            <a:pPr eaLnBrk="1" hangingPunct="1">
              <a:defRPr/>
            </a:pPr>
            <a:r>
              <a:rPr lang="en-US" sz="3600" dirty="0"/>
              <a:t>Merging Taper followed by Shifting Taper</a:t>
            </a:r>
          </a:p>
        </p:txBody>
      </p:sp>
      <p:sp>
        <p:nvSpPr>
          <p:cNvPr id="55301" name="Text Box 5"/>
          <p:cNvSpPr txBox="1">
            <a:spLocks noChangeArrowheads="1"/>
          </p:cNvSpPr>
          <p:nvPr/>
        </p:nvSpPr>
        <p:spPr bwMode="auto">
          <a:xfrm>
            <a:off x="6324600" y="2438400"/>
            <a:ext cx="891591" cy="584775"/>
          </a:xfrm>
          <a:prstGeom prst="rect">
            <a:avLst/>
          </a:prstGeom>
          <a:solidFill>
            <a:srgbClr val="FFFF00"/>
          </a:solidFill>
          <a:ln w="9525">
            <a:noFill/>
            <a:miter lim="800000"/>
            <a:headEnd/>
            <a:tailEnd/>
          </a:ln>
        </p:spPr>
        <p:txBody>
          <a:bodyPr wrap="none">
            <a:spAutoFit/>
          </a:bodyPr>
          <a:lstStyle/>
          <a:p>
            <a:r>
              <a:rPr lang="en-US" sz="3200" b="1" dirty="0">
                <a:latin typeface="Arial" panose="020B0604020202020204" pitchFamily="34" charset="0"/>
              </a:rPr>
              <a:t>½ L</a:t>
            </a:r>
          </a:p>
        </p:txBody>
      </p:sp>
      <p:sp>
        <p:nvSpPr>
          <p:cNvPr id="55302" name="Text Box 6"/>
          <p:cNvSpPr txBox="1">
            <a:spLocks noChangeArrowheads="1"/>
          </p:cNvSpPr>
          <p:nvPr/>
        </p:nvSpPr>
        <p:spPr bwMode="auto">
          <a:xfrm>
            <a:off x="8077200" y="4852988"/>
            <a:ext cx="434734" cy="584775"/>
          </a:xfrm>
          <a:prstGeom prst="rect">
            <a:avLst/>
          </a:prstGeom>
          <a:noFill/>
          <a:ln w="9525">
            <a:noFill/>
            <a:miter lim="800000"/>
            <a:headEnd/>
            <a:tailEnd/>
          </a:ln>
        </p:spPr>
        <p:txBody>
          <a:bodyPr wrap="none">
            <a:spAutoFit/>
          </a:bodyPr>
          <a:lstStyle/>
          <a:p>
            <a:r>
              <a:rPr lang="en-US" sz="3200" b="1" dirty="0">
                <a:latin typeface="Arial" panose="020B0604020202020204" pitchFamily="34" charset="0"/>
              </a:rPr>
              <a:t>L</a:t>
            </a:r>
          </a:p>
        </p:txBody>
      </p:sp>
      <p:sp>
        <p:nvSpPr>
          <p:cNvPr id="55303" name="Text Box 7"/>
          <p:cNvSpPr txBox="1">
            <a:spLocks noChangeArrowheads="1"/>
          </p:cNvSpPr>
          <p:nvPr/>
        </p:nvSpPr>
        <p:spPr bwMode="auto">
          <a:xfrm>
            <a:off x="6324600" y="3505200"/>
            <a:ext cx="891591" cy="584775"/>
          </a:xfrm>
          <a:prstGeom prst="rect">
            <a:avLst/>
          </a:prstGeom>
          <a:solidFill>
            <a:srgbClr val="FFFF00"/>
          </a:solidFill>
          <a:ln w="9525">
            <a:noFill/>
            <a:miter lim="800000"/>
            <a:headEnd/>
            <a:tailEnd/>
          </a:ln>
        </p:spPr>
        <p:txBody>
          <a:bodyPr wrap="none">
            <a:spAutoFit/>
          </a:bodyPr>
          <a:lstStyle/>
          <a:p>
            <a:r>
              <a:rPr lang="en-US" sz="3200" b="1" dirty="0">
                <a:latin typeface="Arial" panose="020B0604020202020204" pitchFamily="34" charset="0"/>
              </a:rPr>
              <a:t>½ L</a:t>
            </a:r>
          </a:p>
        </p:txBody>
      </p:sp>
      <p:sp>
        <p:nvSpPr>
          <p:cNvPr id="55304" name="Text Box 5"/>
          <p:cNvSpPr txBox="1">
            <a:spLocks noChangeArrowheads="1"/>
          </p:cNvSpPr>
          <p:nvPr/>
        </p:nvSpPr>
        <p:spPr bwMode="auto">
          <a:xfrm>
            <a:off x="6589713" y="4445000"/>
            <a:ext cx="434734" cy="584775"/>
          </a:xfrm>
          <a:prstGeom prst="rect">
            <a:avLst/>
          </a:prstGeom>
          <a:solidFill>
            <a:srgbClr val="FFFF00"/>
          </a:solidFill>
          <a:ln w="9525">
            <a:noFill/>
            <a:miter lim="800000"/>
            <a:headEnd/>
            <a:tailEnd/>
          </a:ln>
        </p:spPr>
        <p:txBody>
          <a:bodyPr wrap="none">
            <a:spAutoFit/>
          </a:bodyPr>
          <a:lstStyle/>
          <a:p>
            <a:r>
              <a:rPr lang="en-US" sz="3200" b="1" dirty="0">
                <a:latin typeface="Arial" panose="020B0604020202020204" pitchFamily="34" charset="0"/>
              </a:rPr>
              <a:t>L</a:t>
            </a:r>
          </a:p>
        </p:txBody>
      </p:sp>
      <p:sp>
        <p:nvSpPr>
          <p:cNvPr id="10" name="Rectangle 39">
            <a:extLst>
              <a:ext uri="{FF2B5EF4-FFF2-40B4-BE49-F238E27FC236}">
                <a16:creationId xmlns:a16="http://schemas.microsoft.com/office/drawing/2014/main" id="{1E5BFC19-F33D-4912-8E82-980B9E854BE4}"/>
              </a:ext>
            </a:extLst>
          </p:cNvPr>
          <p:cNvSpPr>
            <a:spLocks noChangeArrowheads="1"/>
          </p:cNvSpPr>
          <p:nvPr/>
        </p:nvSpPr>
        <p:spPr bwMode="auto">
          <a:xfrm>
            <a:off x="1583532" y="5638800"/>
            <a:ext cx="1143000" cy="838200"/>
          </a:xfrm>
          <a:prstGeom prst="rect">
            <a:avLst/>
          </a:prstGeom>
          <a:solidFill>
            <a:schemeClr val="bg1"/>
          </a:solidFill>
          <a:ln w="57150">
            <a:solidFill>
              <a:srgbClr val="C00000"/>
            </a:solidFill>
            <a:miter lim="800000"/>
            <a:headEnd/>
            <a:tailEnd/>
          </a:ln>
        </p:spPr>
        <p:txBody>
          <a:bodyPr wrap="none" anchor="ctr"/>
          <a:lstStyle/>
          <a:p>
            <a:pPr algn="ctr"/>
            <a:r>
              <a:rPr lang="en-US" sz="4000" b="1" i="1" dirty="0">
                <a:latin typeface="Arial" panose="020B0604020202020204" pitchFamily="34" charset="0"/>
              </a:rPr>
              <a:t>193</a:t>
            </a:r>
          </a:p>
        </p:txBody>
      </p:sp>
      <p:sp>
        <p:nvSpPr>
          <p:cNvPr id="2" name="Google Shape;74;p1">
            <a:extLst>
              <a:ext uri="{FF2B5EF4-FFF2-40B4-BE49-F238E27FC236}">
                <a16:creationId xmlns:a16="http://schemas.microsoft.com/office/drawing/2014/main" id="{B80029DF-30A8-95FA-711D-AB5C9494EAD1}"/>
              </a:ext>
            </a:extLst>
          </p:cNvPr>
          <p:cNvSpPr/>
          <p:nvPr/>
        </p:nvSpPr>
        <p:spPr>
          <a:xfrm>
            <a:off x="8229600" y="6658877"/>
            <a:ext cx="1371600" cy="23079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dirty="0">
                <a:solidFill>
                  <a:srgbClr val="000000"/>
                </a:solidFill>
                <a:latin typeface="Arial" panose="020B0604020202020204" pitchFamily="34" charset="0"/>
                <a:ea typeface="Open Sans"/>
                <a:cs typeface="Arial" panose="020B0604020202020204" pitchFamily="34" charset="0"/>
                <a:sym typeface="Open Sans"/>
              </a:rPr>
              <a:t>Image: FHWA</a:t>
            </a:r>
            <a:endParaRPr sz="9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4130920447"/>
      </p:ext>
    </p:extLst>
  </p:cSld>
  <p:clrMapOvr>
    <a:masterClrMapping/>
  </p:clrMapOvr>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322" name="Picture 9" descr="MUTCD diagram of merging taper followed by a shifting taper showing one half of L tangent separation between the two tapers">
            <a:extLst>
              <a:ext uri="{C183D7F6-B498-43B3-948B-1728B52AA6E4}">
                <adec:decorative xmlns:adec="http://schemas.microsoft.com/office/drawing/2017/decorative" val="0"/>
              </a:ext>
            </a:extLst>
          </p:cNvPr>
          <p:cNvPicPr>
            <a:picLocks noChangeAspect="1" noChangeArrowheads="1"/>
          </p:cNvPicPr>
          <p:nvPr/>
        </p:nvPicPr>
        <p:blipFill>
          <a:blip r:embed="rId3" cstate="print"/>
          <a:srcRect/>
          <a:stretch>
            <a:fillRect/>
          </a:stretch>
        </p:blipFill>
        <p:spPr bwMode="auto">
          <a:xfrm>
            <a:off x="0" y="0"/>
            <a:ext cx="5824538" cy="6858000"/>
          </a:xfrm>
          <a:prstGeom prst="rect">
            <a:avLst/>
          </a:prstGeom>
          <a:noFill/>
          <a:ln w="9525">
            <a:noFill/>
            <a:miter lim="800000"/>
            <a:headEnd/>
            <a:tailEnd/>
          </a:ln>
        </p:spPr>
      </p:pic>
      <p:sp>
        <p:nvSpPr>
          <p:cNvPr id="283651" name="Rectangle 3"/>
          <p:cNvSpPr>
            <a:spLocks noGrp="1" noChangeArrowheads="1"/>
          </p:cNvSpPr>
          <p:nvPr>
            <p:ph type="title"/>
          </p:nvPr>
        </p:nvSpPr>
        <p:spPr>
          <a:xfrm>
            <a:off x="4430713" y="76200"/>
            <a:ext cx="4662487" cy="1096963"/>
          </a:xfrm>
        </p:spPr>
        <p:txBody>
          <a:bodyPr/>
          <a:lstStyle/>
          <a:p>
            <a:pPr eaLnBrk="1" hangingPunct="1">
              <a:defRPr/>
            </a:pPr>
            <a:r>
              <a:rPr lang="en-US" sz="4400" dirty="0"/>
              <a:t>Example</a:t>
            </a:r>
          </a:p>
        </p:txBody>
      </p:sp>
      <p:sp>
        <p:nvSpPr>
          <p:cNvPr id="56324" name="Rectangle 4"/>
          <p:cNvSpPr>
            <a:spLocks noGrp="1" noChangeArrowheads="1"/>
          </p:cNvSpPr>
          <p:nvPr>
            <p:ph type="body" sz="half" idx="1"/>
          </p:nvPr>
        </p:nvSpPr>
        <p:spPr>
          <a:xfrm>
            <a:off x="5867400" y="1828800"/>
            <a:ext cx="3276600" cy="4495800"/>
          </a:xfrm>
        </p:spPr>
        <p:txBody>
          <a:bodyPr/>
          <a:lstStyle/>
          <a:p>
            <a:pPr eaLnBrk="1" hangingPunct="1"/>
            <a:r>
              <a:rPr lang="en-US" dirty="0"/>
              <a:t>W = 12’</a:t>
            </a:r>
          </a:p>
          <a:p>
            <a:pPr eaLnBrk="1" hangingPunct="1"/>
            <a:r>
              <a:rPr lang="en-US" dirty="0"/>
              <a:t>S = 55 mph</a:t>
            </a:r>
          </a:p>
          <a:p>
            <a:pPr eaLnBrk="1" hangingPunct="1"/>
            <a:r>
              <a:rPr lang="en-US" dirty="0"/>
              <a:t>L = 660’ Min.</a:t>
            </a:r>
          </a:p>
          <a:p>
            <a:pPr eaLnBrk="1" hangingPunct="1"/>
            <a:r>
              <a:rPr lang="en-US" dirty="0"/>
              <a:t>½ L = 330’ Min.</a:t>
            </a:r>
          </a:p>
        </p:txBody>
      </p:sp>
      <p:sp>
        <p:nvSpPr>
          <p:cNvPr id="56325" name="Text Box 5"/>
          <p:cNvSpPr txBox="1">
            <a:spLocks noChangeArrowheads="1"/>
          </p:cNvSpPr>
          <p:nvPr/>
        </p:nvSpPr>
        <p:spPr bwMode="auto">
          <a:xfrm>
            <a:off x="3048000" y="2468563"/>
            <a:ext cx="981359" cy="584775"/>
          </a:xfrm>
          <a:prstGeom prst="rect">
            <a:avLst/>
          </a:prstGeom>
          <a:solidFill>
            <a:srgbClr val="FFFF00"/>
          </a:solidFill>
          <a:ln w="9525">
            <a:noFill/>
            <a:miter lim="800000"/>
            <a:headEnd/>
            <a:tailEnd/>
          </a:ln>
        </p:spPr>
        <p:txBody>
          <a:bodyPr wrap="none">
            <a:spAutoFit/>
          </a:bodyPr>
          <a:lstStyle/>
          <a:p>
            <a:r>
              <a:rPr lang="en-US" sz="3200" b="1" dirty="0">
                <a:latin typeface="Arial" panose="020B0604020202020204" pitchFamily="34" charset="0"/>
              </a:rPr>
              <a:t>330’</a:t>
            </a:r>
          </a:p>
        </p:txBody>
      </p:sp>
      <p:sp>
        <p:nvSpPr>
          <p:cNvPr id="56326" name="Text Box 6"/>
          <p:cNvSpPr txBox="1">
            <a:spLocks noChangeArrowheads="1"/>
          </p:cNvSpPr>
          <p:nvPr/>
        </p:nvSpPr>
        <p:spPr bwMode="auto">
          <a:xfrm>
            <a:off x="3048000" y="3459163"/>
            <a:ext cx="981359" cy="584775"/>
          </a:xfrm>
          <a:prstGeom prst="rect">
            <a:avLst/>
          </a:prstGeom>
          <a:solidFill>
            <a:srgbClr val="FFFF00"/>
          </a:solidFill>
          <a:ln w="9525">
            <a:noFill/>
            <a:miter lim="800000"/>
            <a:headEnd/>
            <a:tailEnd/>
          </a:ln>
        </p:spPr>
        <p:txBody>
          <a:bodyPr wrap="none">
            <a:spAutoFit/>
          </a:bodyPr>
          <a:lstStyle/>
          <a:p>
            <a:r>
              <a:rPr lang="en-US" sz="3200" b="1" dirty="0">
                <a:latin typeface="Arial" panose="020B0604020202020204" pitchFamily="34" charset="0"/>
              </a:rPr>
              <a:t>330’</a:t>
            </a:r>
          </a:p>
        </p:txBody>
      </p:sp>
      <p:sp>
        <p:nvSpPr>
          <p:cNvPr id="56327" name="Text Box 7"/>
          <p:cNvSpPr txBox="1">
            <a:spLocks noChangeArrowheads="1"/>
          </p:cNvSpPr>
          <p:nvPr/>
        </p:nvSpPr>
        <p:spPr bwMode="auto">
          <a:xfrm>
            <a:off x="3048000" y="4678363"/>
            <a:ext cx="981359" cy="584775"/>
          </a:xfrm>
          <a:prstGeom prst="rect">
            <a:avLst/>
          </a:prstGeom>
          <a:solidFill>
            <a:srgbClr val="FFFF00"/>
          </a:solidFill>
          <a:ln w="9525">
            <a:noFill/>
            <a:miter lim="800000"/>
            <a:headEnd/>
            <a:tailEnd/>
          </a:ln>
        </p:spPr>
        <p:txBody>
          <a:bodyPr wrap="none">
            <a:spAutoFit/>
          </a:bodyPr>
          <a:lstStyle/>
          <a:p>
            <a:r>
              <a:rPr lang="en-US" sz="3200" b="1" dirty="0">
                <a:latin typeface="Arial" panose="020B0604020202020204" pitchFamily="34" charset="0"/>
              </a:rPr>
              <a:t>660’</a:t>
            </a:r>
          </a:p>
        </p:txBody>
      </p:sp>
      <p:sp>
        <p:nvSpPr>
          <p:cNvPr id="56328" name="Text Box 8"/>
          <p:cNvSpPr txBox="1">
            <a:spLocks noChangeArrowheads="1"/>
          </p:cNvSpPr>
          <p:nvPr/>
        </p:nvSpPr>
        <p:spPr bwMode="auto">
          <a:xfrm>
            <a:off x="6477000" y="4847639"/>
            <a:ext cx="1371600" cy="830997"/>
          </a:xfrm>
          <a:prstGeom prst="rect">
            <a:avLst/>
          </a:prstGeom>
          <a:noFill/>
          <a:ln w="9525">
            <a:noFill/>
            <a:miter lim="800000"/>
            <a:headEnd/>
            <a:tailEnd/>
          </a:ln>
        </p:spPr>
        <p:txBody>
          <a:bodyPr>
            <a:spAutoFit/>
          </a:bodyPr>
          <a:lstStyle/>
          <a:p>
            <a:pPr algn="ctr"/>
            <a:r>
              <a:rPr lang="en-US" sz="2400" i="1" dirty="0">
                <a:latin typeface="Arial" panose="020B0604020202020204" pitchFamily="34" charset="0"/>
              </a:rPr>
              <a:t>Not to scale</a:t>
            </a:r>
          </a:p>
        </p:txBody>
      </p:sp>
      <p:sp>
        <p:nvSpPr>
          <p:cNvPr id="2" name="Google Shape;74;p1">
            <a:extLst>
              <a:ext uri="{FF2B5EF4-FFF2-40B4-BE49-F238E27FC236}">
                <a16:creationId xmlns:a16="http://schemas.microsoft.com/office/drawing/2014/main" id="{29E16ED3-13E1-4A97-828F-491DFF6515D5}"/>
              </a:ext>
            </a:extLst>
          </p:cNvPr>
          <p:cNvSpPr/>
          <p:nvPr/>
        </p:nvSpPr>
        <p:spPr>
          <a:xfrm>
            <a:off x="5390356" y="6407280"/>
            <a:ext cx="1371600" cy="23079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dirty="0">
                <a:solidFill>
                  <a:srgbClr val="000000"/>
                </a:solidFill>
                <a:latin typeface="Arial" panose="020B0604020202020204" pitchFamily="34" charset="0"/>
                <a:ea typeface="Open Sans"/>
                <a:cs typeface="Arial" panose="020B0604020202020204" pitchFamily="34" charset="0"/>
                <a:sym typeface="Open Sans"/>
              </a:rPr>
              <a:t>Image: FHWA</a:t>
            </a:r>
            <a:endParaRPr sz="9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243468209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2"/>
          <p:cNvSpPr>
            <a:spLocks noGrp="1" noChangeArrowheads="1"/>
          </p:cNvSpPr>
          <p:nvPr>
            <p:ph type="title"/>
          </p:nvPr>
        </p:nvSpPr>
        <p:spPr>
          <a:xfrm>
            <a:off x="307258" y="2458"/>
            <a:ext cx="9144000" cy="1524000"/>
          </a:xfrm>
        </p:spPr>
        <p:txBody>
          <a:bodyPr/>
          <a:lstStyle/>
          <a:p>
            <a:pPr>
              <a:defRPr/>
            </a:pPr>
            <a:r>
              <a:rPr lang="en-US" dirty="0"/>
              <a:t>TTC Strategies are</a:t>
            </a:r>
            <a:br>
              <a:rPr lang="en-US" dirty="0"/>
            </a:br>
            <a:r>
              <a:rPr lang="en-US" dirty="0"/>
              <a:t>detailed in a TTC Plan</a:t>
            </a:r>
          </a:p>
        </p:txBody>
      </p:sp>
      <p:sp>
        <p:nvSpPr>
          <p:cNvPr id="9219" name="Rectangle 3"/>
          <p:cNvSpPr>
            <a:spLocks noGrp="1" noChangeArrowheads="1"/>
          </p:cNvSpPr>
          <p:nvPr>
            <p:ph type="body" idx="1"/>
          </p:nvPr>
        </p:nvSpPr>
        <p:spPr>
          <a:xfrm>
            <a:off x="304800" y="1676400"/>
            <a:ext cx="3581400" cy="4495800"/>
          </a:xfrm>
        </p:spPr>
        <p:txBody>
          <a:bodyPr/>
          <a:lstStyle/>
          <a:p>
            <a:r>
              <a:rPr lang="en-US" dirty="0"/>
              <a:t>Consistent with the standards and guidelines of the:</a:t>
            </a:r>
          </a:p>
          <a:p>
            <a:pPr lvl="1"/>
            <a:r>
              <a:rPr lang="en-US" i="1" dirty="0"/>
              <a:t>MUTCD</a:t>
            </a:r>
          </a:p>
          <a:p>
            <a:pPr lvl="1"/>
            <a:r>
              <a:rPr lang="en-US" i="1" dirty="0"/>
              <a:t>Roadside Design Guide</a:t>
            </a:r>
            <a:r>
              <a:rPr lang="en-US" dirty="0"/>
              <a:t>, and</a:t>
            </a:r>
          </a:p>
          <a:p>
            <a:pPr lvl="1"/>
            <a:r>
              <a:rPr lang="en-US" dirty="0"/>
              <a:t>Other applicable documents</a:t>
            </a:r>
          </a:p>
        </p:txBody>
      </p:sp>
      <p:pic>
        <p:nvPicPr>
          <p:cNvPr id="168962" name="Picture 2" descr="2009 MUTCD with Revisions 1 and 2, May 2012 cover image"/>
          <p:cNvPicPr>
            <a:picLocks noChangeAspect="1" noChangeArrowheads="1"/>
          </p:cNvPicPr>
          <p:nvPr/>
        </p:nvPicPr>
        <p:blipFill>
          <a:blip r:embed="rId3" cstate="print"/>
          <a:srcRect/>
          <a:stretch>
            <a:fillRect/>
          </a:stretch>
        </p:blipFill>
        <p:spPr bwMode="auto">
          <a:xfrm>
            <a:off x="4152902" y="1644445"/>
            <a:ext cx="2209800" cy="2856956"/>
          </a:xfrm>
          <a:prstGeom prst="rect">
            <a:avLst/>
          </a:prstGeom>
          <a:noFill/>
        </p:spPr>
      </p:pic>
      <p:pic>
        <p:nvPicPr>
          <p:cNvPr id="168964" name="Picture 4" descr="Roadside Design Guide Cover&#10;"/>
          <p:cNvPicPr>
            <a:picLocks noChangeAspect="1" noChangeArrowheads="1"/>
          </p:cNvPicPr>
          <p:nvPr/>
        </p:nvPicPr>
        <p:blipFill>
          <a:blip r:embed="rId4" cstate="print"/>
          <a:srcRect/>
          <a:stretch>
            <a:fillRect/>
          </a:stretch>
        </p:blipFill>
        <p:spPr bwMode="auto">
          <a:xfrm>
            <a:off x="6547229" y="2667000"/>
            <a:ext cx="2266950" cy="2931924"/>
          </a:xfrm>
          <a:prstGeom prst="rect">
            <a:avLst/>
          </a:prstGeom>
          <a:noFill/>
        </p:spPr>
      </p:pic>
      <p:sp>
        <p:nvSpPr>
          <p:cNvPr id="3" name="Google Shape;74;p1">
            <a:extLst>
              <a:ext uri="{FF2B5EF4-FFF2-40B4-BE49-F238E27FC236}">
                <a16:creationId xmlns:a16="http://schemas.microsoft.com/office/drawing/2014/main" id="{0AC6D7E5-2832-20BB-DA84-3FAB2C3A40EC}"/>
              </a:ext>
            </a:extLst>
          </p:cNvPr>
          <p:cNvSpPr/>
          <p:nvPr/>
        </p:nvSpPr>
        <p:spPr>
          <a:xfrm>
            <a:off x="6934200" y="5598924"/>
            <a:ext cx="22098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Images: FHWA/AASHTO</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2245505920"/>
      </p:ext>
    </p:extLst>
  </p:cSld>
  <p:clrMapOvr>
    <a:masterClrMapping/>
  </p:clrMapOvr>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2"/>
          <p:cNvSpPr>
            <a:spLocks noGrp="1" noChangeArrowheads="1"/>
          </p:cNvSpPr>
          <p:nvPr>
            <p:ph type="title"/>
          </p:nvPr>
        </p:nvSpPr>
        <p:spPr>
          <a:xfrm>
            <a:off x="381000" y="0"/>
            <a:ext cx="8763000" cy="1524000"/>
          </a:xfrm>
        </p:spPr>
        <p:txBody>
          <a:bodyPr/>
          <a:lstStyle/>
          <a:p>
            <a:pPr>
              <a:defRPr/>
            </a:pPr>
            <a:r>
              <a:rPr lang="en-US" dirty="0"/>
              <a:t>A3. Shared Right-of-Way</a:t>
            </a:r>
          </a:p>
        </p:txBody>
      </p:sp>
      <p:pic>
        <p:nvPicPr>
          <p:cNvPr id="64515" name="Picture 3" descr="An example of Shared Right-of-Way diagram for a two lane roadway where one lane is closing and traffic alternates on the open lane"/>
          <p:cNvPicPr>
            <a:picLocks noChangeAspect="1" noChangeArrowheads="1"/>
          </p:cNvPicPr>
          <p:nvPr/>
        </p:nvPicPr>
        <p:blipFill>
          <a:blip r:embed="rId3" cstate="print"/>
          <a:srcRect/>
          <a:stretch>
            <a:fillRect/>
          </a:stretch>
        </p:blipFill>
        <p:spPr bwMode="auto">
          <a:xfrm>
            <a:off x="76200" y="3675063"/>
            <a:ext cx="8763000" cy="1735137"/>
          </a:xfrm>
          <a:prstGeom prst="rect">
            <a:avLst/>
          </a:prstGeom>
          <a:noFill/>
          <a:ln w="9525">
            <a:noFill/>
            <a:miter lim="800000"/>
            <a:headEnd/>
            <a:tailEnd/>
          </a:ln>
        </p:spPr>
      </p:pic>
      <p:sp>
        <p:nvSpPr>
          <p:cNvPr id="4" name="Rectangle 2"/>
          <p:cNvSpPr txBox="1">
            <a:spLocks noChangeArrowheads="1"/>
          </p:cNvSpPr>
          <p:nvPr/>
        </p:nvSpPr>
        <p:spPr bwMode="auto">
          <a:xfrm>
            <a:off x="685800" y="1676400"/>
            <a:ext cx="8001000" cy="4419600"/>
          </a:xfrm>
          <a:prstGeom prst="rect">
            <a:avLst/>
          </a:prstGeom>
          <a:noFill/>
          <a:ln w="9525">
            <a:noFill/>
            <a:miter lim="800000"/>
            <a:headEnd/>
            <a:tailEnd/>
          </a:ln>
        </p:spPr>
        <p:txBody>
          <a:bodyPr/>
          <a:lstStyle/>
          <a:p>
            <a:pPr marL="225425" indent="-225425">
              <a:spcBef>
                <a:spcPct val="20000"/>
              </a:spcBef>
              <a:buSzPct val="90000"/>
              <a:buFont typeface="Arial" panose="020B0604020202020204" pitchFamily="34" charset="0"/>
              <a:buChar char="•"/>
              <a:defRPr/>
            </a:pPr>
            <a:r>
              <a:rPr lang="en-US" sz="2800" kern="0" dirty="0">
                <a:latin typeface="Arial" panose="020B0604020202020204" pitchFamily="34" charset="0"/>
              </a:rPr>
              <a:t>Uses flaggers or temporary signals</a:t>
            </a:r>
          </a:p>
          <a:p>
            <a:pPr marL="225425" indent="-225425">
              <a:spcBef>
                <a:spcPct val="20000"/>
              </a:spcBef>
              <a:buSzPct val="90000"/>
              <a:buFont typeface="Arial" panose="020B0604020202020204" pitchFamily="34" charset="0"/>
              <a:buChar char="•"/>
              <a:defRPr/>
            </a:pPr>
            <a:r>
              <a:rPr lang="en-US" sz="2800" kern="0" dirty="0">
                <a:latin typeface="Arial" panose="020B0604020202020204" pitchFamily="34" charset="0"/>
              </a:rPr>
              <a:t>Signing alone may be sufficient for short, very low volume work zones</a:t>
            </a:r>
          </a:p>
          <a:p>
            <a:pPr marL="342900" indent="-342900">
              <a:spcBef>
                <a:spcPct val="20000"/>
              </a:spcBef>
              <a:buSzPct val="90000"/>
              <a:buFontTx/>
              <a:buBlip>
                <a:blip r:embed="rId4"/>
              </a:buBlip>
              <a:defRPr/>
            </a:pPr>
            <a:endParaRPr lang="en-US" sz="3200" kern="0" dirty="0">
              <a:latin typeface="Arial" panose="020B0604020202020204" pitchFamily="34" charset="0"/>
            </a:endParaRPr>
          </a:p>
          <a:p>
            <a:pPr marL="742950" lvl="1" indent="-285750">
              <a:spcBef>
                <a:spcPct val="20000"/>
              </a:spcBef>
              <a:buSzPct val="90000"/>
              <a:buFontTx/>
              <a:buBlip>
                <a:blip r:embed="rId4"/>
              </a:buBlip>
              <a:defRPr/>
            </a:pPr>
            <a:endParaRPr lang="en-US" sz="3200" kern="0" dirty="0">
              <a:latin typeface="Arial" panose="020B0604020202020204" pitchFamily="34" charset="0"/>
            </a:endParaRPr>
          </a:p>
        </p:txBody>
      </p:sp>
      <p:sp>
        <p:nvSpPr>
          <p:cNvPr id="2" name="Google Shape;74;p1">
            <a:extLst>
              <a:ext uri="{FF2B5EF4-FFF2-40B4-BE49-F238E27FC236}">
                <a16:creationId xmlns:a16="http://schemas.microsoft.com/office/drawing/2014/main" id="{90AE6E50-2FB2-9742-D913-1D4BFDA8D699}"/>
              </a:ext>
            </a:extLst>
          </p:cNvPr>
          <p:cNvSpPr/>
          <p:nvPr/>
        </p:nvSpPr>
        <p:spPr>
          <a:xfrm>
            <a:off x="7772400" y="5181600"/>
            <a:ext cx="1371600" cy="23079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dirty="0">
                <a:solidFill>
                  <a:srgbClr val="000000"/>
                </a:solidFill>
                <a:latin typeface="Arial" panose="020B0604020202020204" pitchFamily="34" charset="0"/>
                <a:ea typeface="Open Sans"/>
                <a:cs typeface="Arial" panose="020B0604020202020204" pitchFamily="34" charset="0"/>
                <a:sym typeface="Open Sans"/>
              </a:rPr>
              <a:t>Image: ATSSA</a:t>
            </a:r>
            <a:endParaRPr sz="9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4279444761"/>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2"/>
          <p:cNvSpPr>
            <a:spLocks noGrp="1" noChangeArrowheads="1"/>
          </p:cNvSpPr>
          <p:nvPr>
            <p:ph type="title"/>
          </p:nvPr>
        </p:nvSpPr>
        <p:spPr/>
        <p:txBody>
          <a:bodyPr/>
          <a:lstStyle/>
          <a:p>
            <a:pPr>
              <a:defRPr/>
            </a:pPr>
            <a:r>
              <a:rPr lang="en-US" dirty="0"/>
              <a:t>A3. Shared Right-of-Way</a:t>
            </a:r>
          </a:p>
        </p:txBody>
      </p:sp>
      <p:sp>
        <p:nvSpPr>
          <p:cNvPr id="65539" name="Rectangle 3"/>
          <p:cNvSpPr>
            <a:spLocks noGrp="1" noChangeArrowheads="1"/>
          </p:cNvSpPr>
          <p:nvPr>
            <p:ph type="body" idx="1"/>
          </p:nvPr>
        </p:nvSpPr>
        <p:spPr>
          <a:xfrm>
            <a:off x="398206" y="1325563"/>
            <a:ext cx="8153400" cy="4634066"/>
          </a:xfrm>
        </p:spPr>
        <p:txBody>
          <a:bodyPr/>
          <a:lstStyle/>
          <a:p>
            <a:r>
              <a:rPr lang="en-US" dirty="0"/>
              <a:t>Involves using one lane for both directions of traffic</a:t>
            </a:r>
          </a:p>
          <a:p>
            <a:r>
              <a:rPr lang="en-US" dirty="0"/>
              <a:t>Flagging operation used to alternate the right-of-way to approaching vehicles</a:t>
            </a:r>
          </a:p>
          <a:p>
            <a:pPr lvl="1"/>
            <a:r>
              <a:rPr lang="en-US" dirty="0"/>
              <a:t>Flaggers</a:t>
            </a:r>
          </a:p>
          <a:p>
            <a:pPr lvl="1"/>
            <a:r>
              <a:rPr lang="en-US" dirty="0"/>
              <a:t>Temporary traffic signals or</a:t>
            </a:r>
          </a:p>
          <a:p>
            <a:pPr lvl="1"/>
            <a:r>
              <a:rPr lang="en-US" dirty="0"/>
              <a:t>Automated Flagger Assistance Devices (</a:t>
            </a:r>
            <a:r>
              <a:rPr lang="en-US" dirty="0" err="1"/>
              <a:t>AFAD</a:t>
            </a:r>
            <a:r>
              <a:rPr lang="en-US" dirty="0"/>
              <a:t>) “One-lane, two-way” tapers are required</a:t>
            </a:r>
          </a:p>
        </p:txBody>
      </p:sp>
    </p:spTree>
    <p:extLst>
      <p:ext uri="{BB962C8B-B14F-4D97-AF65-F5344CB8AC3E}">
        <p14:creationId xmlns:p14="http://schemas.microsoft.com/office/powerpoint/2010/main" val="4113026144"/>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6562" name="Picture 9" descr="Example of a One-Lane, Two-Way Taper on a two lane roadway using a flagger and 50 to 100 foot one-lane, two-way taper"/>
          <p:cNvPicPr>
            <a:picLocks noChangeAspect="1" noChangeArrowheads="1"/>
          </p:cNvPicPr>
          <p:nvPr/>
        </p:nvPicPr>
        <p:blipFill>
          <a:blip r:embed="rId3" cstate="print"/>
          <a:srcRect/>
          <a:stretch>
            <a:fillRect/>
          </a:stretch>
        </p:blipFill>
        <p:spPr bwMode="auto">
          <a:xfrm>
            <a:off x="381000" y="1441451"/>
            <a:ext cx="3886200" cy="5091112"/>
          </a:xfrm>
          <a:prstGeom prst="rect">
            <a:avLst/>
          </a:prstGeom>
          <a:noFill/>
          <a:ln w="9525">
            <a:noFill/>
            <a:miter lim="800000"/>
            <a:headEnd/>
            <a:tailEnd/>
          </a:ln>
        </p:spPr>
      </p:pic>
      <p:sp>
        <p:nvSpPr>
          <p:cNvPr id="66564" name="AutoShape 6" descr="5-100' MAX"/>
          <p:cNvSpPr>
            <a:spLocks noChangeArrowheads="1"/>
          </p:cNvSpPr>
          <p:nvPr/>
        </p:nvSpPr>
        <p:spPr bwMode="auto">
          <a:xfrm>
            <a:off x="5105400" y="3733800"/>
            <a:ext cx="3048000" cy="609600"/>
          </a:xfrm>
          <a:prstGeom prst="wedgeRectCallout">
            <a:avLst>
              <a:gd name="adj1" fmla="val -153833"/>
              <a:gd name="adj2" fmla="val -210574"/>
            </a:avLst>
          </a:prstGeom>
          <a:solidFill>
            <a:srgbClr val="FFFF00"/>
          </a:solidFill>
          <a:ln w="9525">
            <a:solidFill>
              <a:schemeClr val="tx1"/>
            </a:solidFill>
            <a:miter lim="800000"/>
            <a:headEnd/>
            <a:tailEnd/>
          </a:ln>
        </p:spPr>
        <p:txBody>
          <a:bodyPr/>
          <a:lstStyle/>
          <a:p>
            <a:pPr algn="ctr"/>
            <a:endParaRPr lang="en-US" sz="2400" dirty="0">
              <a:latin typeface="Arial" panose="020B0604020202020204" pitchFamily="34" charset="0"/>
            </a:endParaRPr>
          </a:p>
        </p:txBody>
      </p:sp>
      <p:sp>
        <p:nvSpPr>
          <p:cNvPr id="66565" name="Rectangle 7"/>
          <p:cNvSpPr>
            <a:spLocks noChangeArrowheads="1"/>
          </p:cNvSpPr>
          <p:nvPr/>
        </p:nvSpPr>
        <p:spPr bwMode="auto">
          <a:xfrm>
            <a:off x="5105400" y="3733800"/>
            <a:ext cx="3124200" cy="579438"/>
          </a:xfrm>
          <a:prstGeom prst="rect">
            <a:avLst/>
          </a:prstGeom>
          <a:noFill/>
          <a:ln w="9525">
            <a:noFill/>
            <a:miter lim="800000"/>
            <a:headEnd/>
            <a:tailEnd/>
          </a:ln>
        </p:spPr>
        <p:txBody>
          <a:bodyPr>
            <a:spAutoFit/>
          </a:bodyPr>
          <a:lstStyle/>
          <a:p>
            <a:pPr algn="ctr"/>
            <a:r>
              <a:rPr lang="en-US" sz="3200" b="1" dirty="0">
                <a:solidFill>
                  <a:srgbClr val="000000"/>
                </a:solidFill>
                <a:latin typeface="Arial" panose="020B0604020202020204" pitchFamily="34" charset="0"/>
              </a:rPr>
              <a:t>50-100’ MAX</a:t>
            </a:r>
          </a:p>
        </p:txBody>
      </p:sp>
      <p:sp>
        <p:nvSpPr>
          <p:cNvPr id="66566" name="Rectangle 9"/>
          <p:cNvSpPr>
            <a:spLocks noGrp="1" noChangeArrowheads="1"/>
          </p:cNvSpPr>
          <p:nvPr>
            <p:ph type="body" idx="1"/>
          </p:nvPr>
        </p:nvSpPr>
        <p:spPr>
          <a:xfrm>
            <a:off x="4244715" y="1676400"/>
            <a:ext cx="4953000" cy="4343400"/>
          </a:xfrm>
          <a:noFill/>
        </p:spPr>
        <p:txBody>
          <a:bodyPr/>
          <a:lstStyle/>
          <a:p>
            <a:pPr eaLnBrk="1" hangingPunct="1"/>
            <a:r>
              <a:rPr lang="en-US" dirty="0"/>
              <a:t>On two-lane roads</a:t>
            </a:r>
          </a:p>
          <a:p>
            <a:pPr eaLnBrk="1" hangingPunct="1"/>
            <a:r>
              <a:rPr lang="en-US" dirty="0"/>
              <a:t>Flaggers required</a:t>
            </a:r>
          </a:p>
          <a:p>
            <a:pPr lvl="1" eaLnBrk="1" hangingPunct="1"/>
            <a:r>
              <a:rPr lang="en-US" b="1" dirty="0">
                <a:solidFill>
                  <a:srgbClr val="000099"/>
                </a:solidFill>
              </a:rPr>
              <a:t>“</a:t>
            </a:r>
            <a:r>
              <a:rPr lang="en-US" b="1" i="1" dirty="0">
                <a:solidFill>
                  <a:srgbClr val="000099"/>
                </a:solidFill>
              </a:rPr>
              <a:t>Flagging taper</a:t>
            </a:r>
            <a:r>
              <a:rPr lang="en-US" b="1" dirty="0">
                <a:solidFill>
                  <a:srgbClr val="000099"/>
                </a:solidFill>
              </a:rPr>
              <a:t>”</a:t>
            </a:r>
          </a:p>
        </p:txBody>
      </p:sp>
      <p:pic>
        <p:nvPicPr>
          <p:cNvPr id="66567" name="Picture 10" descr="arrowpanel3"/>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6705600" y="4648200"/>
            <a:ext cx="1600200" cy="1422400"/>
          </a:xfrm>
          <a:prstGeom prst="rect">
            <a:avLst/>
          </a:prstGeom>
          <a:noFill/>
          <a:ln w="9525">
            <a:noFill/>
            <a:miter lim="800000"/>
            <a:headEnd/>
            <a:tailEnd/>
          </a:ln>
        </p:spPr>
      </p:pic>
      <p:sp>
        <p:nvSpPr>
          <p:cNvPr id="66568" name="AutoShape 11" descr="No sign for AMT"/>
          <p:cNvSpPr>
            <a:spLocks noChangeArrowheads="1"/>
          </p:cNvSpPr>
          <p:nvPr/>
        </p:nvSpPr>
        <p:spPr bwMode="auto">
          <a:xfrm>
            <a:off x="6324600" y="4876800"/>
            <a:ext cx="1143000" cy="1143000"/>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7401" y="15493"/>
                </a:moveTo>
                <a:cubicBezTo>
                  <a:pt x="18376" y="14122"/>
                  <a:pt x="18900" y="12482"/>
                  <a:pt x="18900" y="10800"/>
                </a:cubicBezTo>
                <a:cubicBezTo>
                  <a:pt x="18900" y="6326"/>
                  <a:pt x="15273" y="2700"/>
                  <a:pt x="10800" y="2700"/>
                </a:cubicBezTo>
                <a:cubicBezTo>
                  <a:pt x="9117" y="2699"/>
                  <a:pt x="7477" y="3223"/>
                  <a:pt x="6106" y="4198"/>
                </a:cubicBezTo>
                <a:close/>
                <a:moveTo>
                  <a:pt x="4198" y="6106"/>
                </a:moveTo>
                <a:cubicBezTo>
                  <a:pt x="3223" y="7477"/>
                  <a:pt x="2700" y="9117"/>
                  <a:pt x="2700" y="10799"/>
                </a:cubicBezTo>
                <a:cubicBezTo>
                  <a:pt x="2700" y="15273"/>
                  <a:pt x="6326" y="18900"/>
                  <a:pt x="10800" y="18900"/>
                </a:cubicBezTo>
                <a:cubicBezTo>
                  <a:pt x="12482" y="18900"/>
                  <a:pt x="14122" y="18376"/>
                  <a:pt x="15493" y="17401"/>
                </a:cubicBezTo>
                <a:close/>
              </a:path>
            </a:pathLst>
          </a:custGeom>
          <a:solidFill>
            <a:srgbClr val="FF3300"/>
          </a:solidFill>
          <a:ln w="9525">
            <a:solidFill>
              <a:schemeClr val="tx1"/>
            </a:solidFill>
            <a:miter lim="800000"/>
            <a:headEnd/>
            <a:tailEnd/>
          </a:ln>
        </p:spPr>
        <p:txBody>
          <a:bodyPr wrap="none" anchor="ctr"/>
          <a:lstStyle/>
          <a:p>
            <a:endParaRPr lang="en-US" dirty="0"/>
          </a:p>
        </p:txBody>
      </p:sp>
      <p:sp>
        <p:nvSpPr>
          <p:cNvPr id="10" name="Rectangle 2">
            <a:extLst>
              <a:ext uri="{FF2B5EF4-FFF2-40B4-BE49-F238E27FC236}">
                <a16:creationId xmlns:a16="http://schemas.microsoft.com/office/drawing/2014/main" id="{ABD5FF86-A31A-41DC-8B75-F1D2CB94553B}"/>
              </a:ext>
            </a:extLst>
          </p:cNvPr>
          <p:cNvSpPr txBox="1">
            <a:spLocks noChangeArrowheads="1"/>
          </p:cNvSpPr>
          <p:nvPr/>
        </p:nvSpPr>
        <p:spPr bwMode="auto">
          <a:xfrm>
            <a:off x="1600200" y="14288"/>
            <a:ext cx="7505700" cy="1325563"/>
          </a:xfrm>
          <a:prstGeom prst="rect">
            <a:avLst/>
          </a:prstGeom>
          <a:solidFill>
            <a:schemeClr val="lt1"/>
          </a:solidFill>
          <a:ln w="25400" cap="flat" cmpd="sng" algn="ctr">
            <a:solidFill>
              <a:schemeClr val="accent3"/>
            </a:solidFill>
            <a:prstDash val="solid"/>
            <a:headEnd/>
            <a:tailEnd/>
          </a:ln>
          <a:effec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3600" b="1" i="0" baseline="0">
                <a:solidFill>
                  <a:srgbClr val="008080"/>
                </a:solidFill>
                <a:effectLst/>
                <a:latin typeface="Arial" panose="020B0604020202020204" pitchFamily="34" charset="0"/>
                <a:ea typeface="+mj-ea"/>
                <a:cs typeface="Arial" panose="020B0604020202020204" pitchFamily="34" charset="0"/>
              </a:defRPr>
            </a:lvl1pPr>
            <a:lvl2pPr algn="ctr" rtl="0" eaLnBrk="0" fontAlgn="base" hangingPunct="0">
              <a:spcBef>
                <a:spcPct val="0"/>
              </a:spcBef>
              <a:spcAft>
                <a:spcPct val="0"/>
              </a:spcAft>
              <a:defRPr sz="4000" b="1" i="1">
                <a:solidFill>
                  <a:srgbClr val="CC3300"/>
                </a:solidFill>
                <a:latin typeface="Calibri" pitchFamily="34" charset="0"/>
              </a:defRPr>
            </a:lvl2pPr>
            <a:lvl3pPr algn="ctr" rtl="0" eaLnBrk="0" fontAlgn="base" hangingPunct="0">
              <a:spcBef>
                <a:spcPct val="0"/>
              </a:spcBef>
              <a:spcAft>
                <a:spcPct val="0"/>
              </a:spcAft>
              <a:defRPr sz="4000" b="1" i="1">
                <a:solidFill>
                  <a:srgbClr val="CC3300"/>
                </a:solidFill>
                <a:latin typeface="Calibri" pitchFamily="34" charset="0"/>
              </a:defRPr>
            </a:lvl3pPr>
            <a:lvl4pPr algn="ctr" rtl="0" eaLnBrk="0" fontAlgn="base" hangingPunct="0">
              <a:spcBef>
                <a:spcPct val="0"/>
              </a:spcBef>
              <a:spcAft>
                <a:spcPct val="0"/>
              </a:spcAft>
              <a:defRPr sz="4000" b="1" i="1">
                <a:solidFill>
                  <a:srgbClr val="CC3300"/>
                </a:solidFill>
                <a:latin typeface="Calibri" pitchFamily="34" charset="0"/>
              </a:defRPr>
            </a:lvl4pPr>
            <a:lvl5pPr algn="ctr" rtl="0" eaLnBrk="0" fontAlgn="base" hangingPunct="0">
              <a:spcBef>
                <a:spcPct val="0"/>
              </a:spcBef>
              <a:spcAft>
                <a:spcPct val="0"/>
              </a:spcAft>
              <a:defRPr sz="4000" b="1" i="1">
                <a:solidFill>
                  <a:srgbClr val="CC3300"/>
                </a:solidFill>
                <a:latin typeface="Calibri" pitchFamily="34" charset="0"/>
              </a:defRPr>
            </a:lvl5pPr>
            <a:lvl6pPr marL="457200" algn="ctr" rtl="0" fontAlgn="base">
              <a:spcBef>
                <a:spcPct val="0"/>
              </a:spcBef>
              <a:spcAft>
                <a:spcPct val="0"/>
              </a:spcAft>
              <a:defRPr sz="4000" b="1" i="1">
                <a:solidFill>
                  <a:srgbClr val="CC3300"/>
                </a:solidFill>
                <a:latin typeface="Verdana" pitchFamily="34" charset="0"/>
              </a:defRPr>
            </a:lvl6pPr>
            <a:lvl7pPr marL="914400" algn="ctr" rtl="0" fontAlgn="base">
              <a:spcBef>
                <a:spcPct val="0"/>
              </a:spcBef>
              <a:spcAft>
                <a:spcPct val="0"/>
              </a:spcAft>
              <a:defRPr sz="4000" b="1" i="1">
                <a:solidFill>
                  <a:srgbClr val="CC3300"/>
                </a:solidFill>
                <a:latin typeface="Verdana" pitchFamily="34" charset="0"/>
              </a:defRPr>
            </a:lvl7pPr>
            <a:lvl8pPr marL="1371600" algn="ctr" rtl="0" fontAlgn="base">
              <a:spcBef>
                <a:spcPct val="0"/>
              </a:spcBef>
              <a:spcAft>
                <a:spcPct val="0"/>
              </a:spcAft>
              <a:defRPr sz="4000" b="1" i="1">
                <a:solidFill>
                  <a:srgbClr val="CC3300"/>
                </a:solidFill>
                <a:latin typeface="Verdana" pitchFamily="34" charset="0"/>
              </a:defRPr>
            </a:lvl8pPr>
            <a:lvl9pPr marL="1828800" algn="ctr" rtl="0" fontAlgn="base">
              <a:spcBef>
                <a:spcPct val="0"/>
              </a:spcBef>
              <a:spcAft>
                <a:spcPct val="0"/>
              </a:spcAft>
              <a:defRPr sz="4000" b="1" i="1">
                <a:solidFill>
                  <a:srgbClr val="CC3300"/>
                </a:solidFill>
                <a:latin typeface="Verdana" pitchFamily="34" charset="0"/>
              </a:defRPr>
            </a:lvl9pPr>
          </a:lstStyle>
          <a:p>
            <a:pPr>
              <a:defRPr/>
            </a:pPr>
            <a:r>
              <a:rPr lang="en-US" dirty="0"/>
              <a:t>One-Lane, Two-Way Taper</a:t>
            </a:r>
            <a:endParaRPr lang="en-US" kern="0" dirty="0"/>
          </a:p>
        </p:txBody>
      </p:sp>
      <p:sp>
        <p:nvSpPr>
          <p:cNvPr id="11" name="Rectangle 39">
            <a:extLst>
              <a:ext uri="{FF2B5EF4-FFF2-40B4-BE49-F238E27FC236}">
                <a16:creationId xmlns:a16="http://schemas.microsoft.com/office/drawing/2014/main" id="{350F2B76-1D1D-4C95-9BB7-C19F7506D191}"/>
              </a:ext>
            </a:extLst>
          </p:cNvPr>
          <p:cNvSpPr>
            <a:spLocks noChangeArrowheads="1"/>
          </p:cNvSpPr>
          <p:nvPr/>
        </p:nvSpPr>
        <p:spPr bwMode="auto">
          <a:xfrm>
            <a:off x="381000" y="325437"/>
            <a:ext cx="1143000" cy="838200"/>
          </a:xfrm>
          <a:prstGeom prst="rect">
            <a:avLst/>
          </a:prstGeom>
          <a:solidFill>
            <a:schemeClr val="bg1"/>
          </a:solidFill>
          <a:ln w="57150">
            <a:solidFill>
              <a:srgbClr val="C00000"/>
            </a:solidFill>
            <a:miter lim="800000"/>
            <a:headEnd/>
            <a:tailEnd/>
          </a:ln>
        </p:spPr>
        <p:txBody>
          <a:bodyPr wrap="none" anchor="ctr"/>
          <a:lstStyle/>
          <a:p>
            <a:pPr algn="ctr"/>
            <a:r>
              <a:rPr lang="en-US" sz="4000" b="1" i="1" dirty="0">
                <a:latin typeface="Arial" panose="020B0604020202020204" pitchFamily="34" charset="0"/>
              </a:rPr>
              <a:t>149</a:t>
            </a:r>
          </a:p>
        </p:txBody>
      </p:sp>
      <p:sp>
        <p:nvSpPr>
          <p:cNvPr id="2" name="Google Shape;74;p1">
            <a:extLst>
              <a:ext uri="{FF2B5EF4-FFF2-40B4-BE49-F238E27FC236}">
                <a16:creationId xmlns:a16="http://schemas.microsoft.com/office/drawing/2014/main" id="{690CF2B1-7536-3BEB-36B9-1D2A817580B0}"/>
              </a:ext>
            </a:extLst>
          </p:cNvPr>
          <p:cNvSpPr/>
          <p:nvPr/>
        </p:nvSpPr>
        <p:spPr>
          <a:xfrm>
            <a:off x="4675057" y="5914169"/>
            <a:ext cx="1371600" cy="23079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dirty="0">
                <a:solidFill>
                  <a:srgbClr val="000000"/>
                </a:solidFill>
                <a:latin typeface="Arial" panose="020B0604020202020204" pitchFamily="34" charset="0"/>
                <a:ea typeface="Open Sans"/>
                <a:cs typeface="Arial" panose="020B0604020202020204" pitchFamily="34" charset="0"/>
                <a:sym typeface="Open Sans"/>
              </a:rPr>
              <a:t>Images: ATSSA</a:t>
            </a:r>
            <a:endParaRPr sz="9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1710238631"/>
      </p:ext>
    </p:extLst>
  </p:cSld>
  <p:clrMapOvr>
    <a:masterClrMapping/>
  </p:clrMapOvr>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7586" name="Picture 7" descr="Tapers on Two-lane Roads with traffic separated by channelizing devices and a work vehicle and work space labeled"/>
          <p:cNvPicPr>
            <a:picLocks noChangeAspect="1" noChangeArrowheads="1"/>
          </p:cNvPicPr>
          <p:nvPr/>
        </p:nvPicPr>
        <p:blipFill>
          <a:blip r:embed="rId3" cstate="print"/>
          <a:srcRect/>
          <a:stretch>
            <a:fillRect/>
          </a:stretch>
        </p:blipFill>
        <p:spPr bwMode="auto">
          <a:xfrm>
            <a:off x="76200" y="2857500"/>
            <a:ext cx="9067800" cy="3924300"/>
          </a:xfrm>
          <a:prstGeom prst="rect">
            <a:avLst/>
          </a:prstGeom>
          <a:noFill/>
          <a:ln w="9525">
            <a:noFill/>
            <a:miter lim="800000"/>
            <a:headEnd/>
            <a:tailEnd/>
          </a:ln>
        </p:spPr>
      </p:pic>
      <p:sp>
        <p:nvSpPr>
          <p:cNvPr id="67587" name="Rectangle 2"/>
          <p:cNvSpPr>
            <a:spLocks noGrp="1" noChangeArrowheads="1"/>
          </p:cNvSpPr>
          <p:nvPr>
            <p:ph type="body" idx="1"/>
          </p:nvPr>
        </p:nvSpPr>
        <p:spPr>
          <a:xfrm>
            <a:off x="76200" y="1517649"/>
            <a:ext cx="8458200" cy="4114800"/>
          </a:xfrm>
        </p:spPr>
        <p:txBody>
          <a:bodyPr/>
          <a:lstStyle/>
          <a:p>
            <a:pPr eaLnBrk="1" hangingPunct="1"/>
            <a:r>
              <a:rPr lang="en-US" dirty="0"/>
              <a:t>Use with flaggers, portable signals or </a:t>
            </a:r>
            <a:r>
              <a:rPr lang="en-US" dirty="0" err="1"/>
              <a:t>AFADs</a:t>
            </a:r>
            <a:endParaRPr lang="en-US" dirty="0"/>
          </a:p>
        </p:txBody>
      </p:sp>
      <p:sp>
        <p:nvSpPr>
          <p:cNvPr id="6" name="Rectangle 2">
            <a:extLst>
              <a:ext uri="{FF2B5EF4-FFF2-40B4-BE49-F238E27FC236}">
                <a16:creationId xmlns:a16="http://schemas.microsoft.com/office/drawing/2014/main" id="{6ED10895-5A66-4103-9D45-D84AD57AB196}"/>
              </a:ext>
            </a:extLst>
          </p:cNvPr>
          <p:cNvSpPr txBox="1">
            <a:spLocks noChangeArrowheads="1"/>
          </p:cNvSpPr>
          <p:nvPr/>
        </p:nvSpPr>
        <p:spPr bwMode="auto">
          <a:xfrm>
            <a:off x="342900" y="14288"/>
            <a:ext cx="8763000" cy="1325563"/>
          </a:xfrm>
          <a:prstGeom prst="rect">
            <a:avLst/>
          </a:prstGeom>
          <a:solidFill>
            <a:schemeClr val="lt1"/>
          </a:solidFill>
          <a:ln w="25400" cap="flat" cmpd="sng" algn="ctr">
            <a:solidFill>
              <a:schemeClr val="accent3"/>
            </a:solidFill>
            <a:prstDash val="solid"/>
            <a:headEnd/>
            <a:tailEnd/>
          </a:ln>
          <a:effec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3600" b="1" i="0" baseline="0">
                <a:solidFill>
                  <a:srgbClr val="008080"/>
                </a:solidFill>
                <a:effectLst/>
                <a:latin typeface="Arial" panose="020B0604020202020204" pitchFamily="34" charset="0"/>
                <a:ea typeface="+mj-ea"/>
                <a:cs typeface="Arial" panose="020B0604020202020204" pitchFamily="34" charset="0"/>
              </a:defRPr>
            </a:lvl1pPr>
            <a:lvl2pPr algn="ctr" rtl="0" eaLnBrk="0" fontAlgn="base" hangingPunct="0">
              <a:spcBef>
                <a:spcPct val="0"/>
              </a:spcBef>
              <a:spcAft>
                <a:spcPct val="0"/>
              </a:spcAft>
              <a:defRPr sz="4000" b="1" i="1">
                <a:solidFill>
                  <a:srgbClr val="CC3300"/>
                </a:solidFill>
                <a:latin typeface="Calibri" pitchFamily="34" charset="0"/>
              </a:defRPr>
            </a:lvl2pPr>
            <a:lvl3pPr algn="ctr" rtl="0" eaLnBrk="0" fontAlgn="base" hangingPunct="0">
              <a:spcBef>
                <a:spcPct val="0"/>
              </a:spcBef>
              <a:spcAft>
                <a:spcPct val="0"/>
              </a:spcAft>
              <a:defRPr sz="4000" b="1" i="1">
                <a:solidFill>
                  <a:srgbClr val="CC3300"/>
                </a:solidFill>
                <a:latin typeface="Calibri" pitchFamily="34" charset="0"/>
              </a:defRPr>
            </a:lvl3pPr>
            <a:lvl4pPr algn="ctr" rtl="0" eaLnBrk="0" fontAlgn="base" hangingPunct="0">
              <a:spcBef>
                <a:spcPct val="0"/>
              </a:spcBef>
              <a:spcAft>
                <a:spcPct val="0"/>
              </a:spcAft>
              <a:defRPr sz="4000" b="1" i="1">
                <a:solidFill>
                  <a:srgbClr val="CC3300"/>
                </a:solidFill>
                <a:latin typeface="Calibri" pitchFamily="34" charset="0"/>
              </a:defRPr>
            </a:lvl4pPr>
            <a:lvl5pPr algn="ctr" rtl="0" eaLnBrk="0" fontAlgn="base" hangingPunct="0">
              <a:spcBef>
                <a:spcPct val="0"/>
              </a:spcBef>
              <a:spcAft>
                <a:spcPct val="0"/>
              </a:spcAft>
              <a:defRPr sz="4000" b="1" i="1">
                <a:solidFill>
                  <a:srgbClr val="CC3300"/>
                </a:solidFill>
                <a:latin typeface="Calibri" pitchFamily="34" charset="0"/>
              </a:defRPr>
            </a:lvl5pPr>
            <a:lvl6pPr marL="457200" algn="ctr" rtl="0" fontAlgn="base">
              <a:spcBef>
                <a:spcPct val="0"/>
              </a:spcBef>
              <a:spcAft>
                <a:spcPct val="0"/>
              </a:spcAft>
              <a:defRPr sz="4000" b="1" i="1">
                <a:solidFill>
                  <a:srgbClr val="CC3300"/>
                </a:solidFill>
                <a:latin typeface="Verdana" pitchFamily="34" charset="0"/>
              </a:defRPr>
            </a:lvl6pPr>
            <a:lvl7pPr marL="914400" algn="ctr" rtl="0" fontAlgn="base">
              <a:spcBef>
                <a:spcPct val="0"/>
              </a:spcBef>
              <a:spcAft>
                <a:spcPct val="0"/>
              </a:spcAft>
              <a:defRPr sz="4000" b="1" i="1">
                <a:solidFill>
                  <a:srgbClr val="CC3300"/>
                </a:solidFill>
                <a:latin typeface="Verdana" pitchFamily="34" charset="0"/>
              </a:defRPr>
            </a:lvl7pPr>
            <a:lvl8pPr marL="1371600" algn="ctr" rtl="0" fontAlgn="base">
              <a:spcBef>
                <a:spcPct val="0"/>
              </a:spcBef>
              <a:spcAft>
                <a:spcPct val="0"/>
              </a:spcAft>
              <a:defRPr sz="4000" b="1" i="1">
                <a:solidFill>
                  <a:srgbClr val="CC3300"/>
                </a:solidFill>
                <a:latin typeface="Verdana" pitchFamily="34" charset="0"/>
              </a:defRPr>
            </a:lvl8pPr>
            <a:lvl9pPr marL="1828800" algn="ctr" rtl="0" fontAlgn="base">
              <a:spcBef>
                <a:spcPct val="0"/>
              </a:spcBef>
              <a:spcAft>
                <a:spcPct val="0"/>
              </a:spcAft>
              <a:defRPr sz="4000" b="1" i="1">
                <a:solidFill>
                  <a:srgbClr val="CC3300"/>
                </a:solidFill>
                <a:latin typeface="Verdana" pitchFamily="34" charset="0"/>
              </a:defRPr>
            </a:lvl9pPr>
          </a:lstStyle>
          <a:p>
            <a:pPr>
              <a:defRPr/>
            </a:pPr>
            <a:r>
              <a:rPr lang="en-US" dirty="0"/>
              <a:t>One-Lane, Two-Way</a:t>
            </a:r>
            <a:br>
              <a:rPr lang="en-US" dirty="0"/>
            </a:br>
            <a:r>
              <a:rPr lang="en-US" dirty="0"/>
              <a:t>Taper = 50’-100’ Max.</a:t>
            </a:r>
            <a:endParaRPr lang="en-US" kern="0" dirty="0"/>
          </a:p>
        </p:txBody>
      </p:sp>
      <p:sp>
        <p:nvSpPr>
          <p:cNvPr id="2" name="Google Shape;74;p1">
            <a:extLst>
              <a:ext uri="{FF2B5EF4-FFF2-40B4-BE49-F238E27FC236}">
                <a16:creationId xmlns:a16="http://schemas.microsoft.com/office/drawing/2014/main" id="{20C81CD8-F37E-115E-25F6-9BE8D6323D5E}"/>
              </a:ext>
            </a:extLst>
          </p:cNvPr>
          <p:cNvSpPr/>
          <p:nvPr/>
        </p:nvSpPr>
        <p:spPr>
          <a:xfrm>
            <a:off x="7696200" y="5694851"/>
            <a:ext cx="1371600" cy="23079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dirty="0">
                <a:solidFill>
                  <a:srgbClr val="000000"/>
                </a:solidFill>
                <a:latin typeface="Arial" panose="020B0604020202020204" pitchFamily="34" charset="0"/>
                <a:ea typeface="Open Sans"/>
                <a:cs typeface="Arial" panose="020B0604020202020204" pitchFamily="34" charset="0"/>
                <a:sym typeface="Open Sans"/>
              </a:rPr>
              <a:t>Image: ATSSA</a:t>
            </a:r>
            <a:endParaRPr sz="9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899732807"/>
      </p:ext>
    </p:extLst>
  </p:cSld>
  <p:clrMapOvr>
    <a:masterClrMapping/>
  </p:clrMapOvr>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1" name="Title 1"/>
          <p:cNvSpPr>
            <a:spLocks noGrp="1"/>
          </p:cNvSpPr>
          <p:nvPr>
            <p:ph type="title"/>
          </p:nvPr>
        </p:nvSpPr>
        <p:spPr>
          <a:xfrm>
            <a:off x="1676400" y="0"/>
            <a:ext cx="6934200" cy="1417638"/>
          </a:xfrm>
        </p:spPr>
        <p:txBody>
          <a:bodyPr>
            <a:noAutofit/>
          </a:bodyPr>
          <a:lstStyle/>
          <a:p>
            <a:r>
              <a:rPr lang="en-US" dirty="0"/>
              <a:t>Automated Flagger</a:t>
            </a:r>
            <a:br>
              <a:rPr lang="en-US" dirty="0"/>
            </a:br>
            <a:r>
              <a:rPr lang="en-US" dirty="0"/>
              <a:t>Assistance Devices (AFADs)</a:t>
            </a:r>
          </a:p>
        </p:txBody>
      </p:sp>
      <p:sp>
        <p:nvSpPr>
          <p:cNvPr id="135172" name="Content Placeholder 2"/>
          <p:cNvSpPr>
            <a:spLocks noGrp="1"/>
          </p:cNvSpPr>
          <p:nvPr>
            <p:ph idx="1"/>
          </p:nvPr>
        </p:nvSpPr>
        <p:spPr>
          <a:xfrm>
            <a:off x="381000" y="1417638"/>
            <a:ext cx="4406702" cy="4541223"/>
          </a:xfrm>
        </p:spPr>
        <p:txBody>
          <a:bodyPr>
            <a:normAutofit/>
          </a:bodyPr>
          <a:lstStyle/>
          <a:p>
            <a:pPr marL="176213" indent="-176213">
              <a:spcBef>
                <a:spcPts val="0"/>
              </a:spcBef>
            </a:pPr>
            <a:r>
              <a:rPr lang="en-US" sz="2800" dirty="0"/>
              <a:t>Remotely operated</a:t>
            </a:r>
          </a:p>
          <a:p>
            <a:pPr marL="176213" indent="-176213">
              <a:spcBef>
                <a:spcPts val="0"/>
              </a:spcBef>
            </a:pPr>
            <a:r>
              <a:rPr lang="en-US" sz="2800" dirty="0"/>
              <a:t>Two types permitted in MUTCD</a:t>
            </a:r>
          </a:p>
          <a:p>
            <a:pPr marL="576263" lvl="1" indent="-176213">
              <a:spcBef>
                <a:spcPts val="0"/>
              </a:spcBef>
            </a:pPr>
            <a:r>
              <a:rPr lang="en-US" sz="2800" dirty="0"/>
              <a:t>Check with your state for acceptability</a:t>
            </a:r>
          </a:p>
          <a:p>
            <a:pPr marL="176213" indent="-176213">
              <a:spcBef>
                <a:spcPts val="0"/>
              </a:spcBef>
            </a:pPr>
            <a:r>
              <a:rPr lang="en-US" sz="2800" dirty="0"/>
              <a:t>Follow manufacturer’s instructions</a:t>
            </a:r>
          </a:p>
          <a:p>
            <a:pPr marL="176213" indent="-176213">
              <a:spcBef>
                <a:spcPts val="0"/>
              </a:spcBef>
            </a:pPr>
            <a:r>
              <a:rPr lang="en-US" sz="2800" dirty="0"/>
              <a:t>Usually require a separate certification to operate</a:t>
            </a:r>
          </a:p>
        </p:txBody>
      </p:sp>
      <p:pic>
        <p:nvPicPr>
          <p:cNvPr id="3" name="Picture 2" descr="Example of Automated Flagger Assistance Device showing STOP with signs that read WAIT ON STOP and GO ON SLOW">
            <a:extLst>
              <a:ext uri="{FF2B5EF4-FFF2-40B4-BE49-F238E27FC236}">
                <a16:creationId xmlns:a16="http://schemas.microsoft.com/office/drawing/2014/main" id="{2E0F2FCA-3357-4608-B9D8-0BC823DD6A8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05400" y="1609224"/>
            <a:ext cx="3365698" cy="4349637"/>
          </a:xfrm>
          <a:prstGeom prst="rect">
            <a:avLst/>
          </a:prstGeom>
        </p:spPr>
      </p:pic>
      <p:sp>
        <p:nvSpPr>
          <p:cNvPr id="6" name="Rectangle 39">
            <a:extLst>
              <a:ext uri="{FF2B5EF4-FFF2-40B4-BE49-F238E27FC236}">
                <a16:creationId xmlns:a16="http://schemas.microsoft.com/office/drawing/2014/main" id="{DF2286D5-388D-4488-93F9-E6D9324DF60E}"/>
              </a:ext>
            </a:extLst>
          </p:cNvPr>
          <p:cNvSpPr>
            <a:spLocks noChangeArrowheads="1"/>
          </p:cNvSpPr>
          <p:nvPr/>
        </p:nvSpPr>
        <p:spPr bwMode="auto">
          <a:xfrm>
            <a:off x="381000" y="325437"/>
            <a:ext cx="1143000" cy="838200"/>
          </a:xfrm>
          <a:prstGeom prst="rect">
            <a:avLst/>
          </a:prstGeom>
          <a:solidFill>
            <a:schemeClr val="bg1"/>
          </a:solidFill>
          <a:ln w="57150">
            <a:solidFill>
              <a:srgbClr val="C00000"/>
            </a:solidFill>
            <a:miter lim="800000"/>
            <a:headEnd/>
            <a:tailEnd/>
          </a:ln>
        </p:spPr>
        <p:txBody>
          <a:bodyPr wrap="none" anchor="ctr"/>
          <a:lstStyle/>
          <a:p>
            <a:pPr algn="ctr"/>
            <a:r>
              <a:rPr lang="en-US" sz="4000" b="1" i="1" dirty="0">
                <a:latin typeface="Arial" panose="020B0604020202020204" pitchFamily="34" charset="0"/>
              </a:rPr>
              <a:t>63</a:t>
            </a:r>
          </a:p>
        </p:txBody>
      </p:sp>
      <p:sp>
        <p:nvSpPr>
          <p:cNvPr id="2" name="Google Shape;74;p1">
            <a:extLst>
              <a:ext uri="{FF2B5EF4-FFF2-40B4-BE49-F238E27FC236}">
                <a16:creationId xmlns:a16="http://schemas.microsoft.com/office/drawing/2014/main" id="{E4BC69B4-B8BA-723D-DE2D-BE3F63113AF3}"/>
              </a:ext>
            </a:extLst>
          </p:cNvPr>
          <p:cNvSpPr/>
          <p:nvPr/>
        </p:nvSpPr>
        <p:spPr>
          <a:xfrm>
            <a:off x="5327551" y="5937376"/>
            <a:ext cx="1371600" cy="23079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dirty="0">
                <a:solidFill>
                  <a:srgbClr val="000000"/>
                </a:solidFill>
                <a:latin typeface="Arial" panose="020B0604020202020204" pitchFamily="34" charset="0"/>
                <a:ea typeface="Open Sans"/>
                <a:cs typeface="Arial" panose="020B0604020202020204" pitchFamily="34" charset="0"/>
                <a:sym typeface="Open Sans"/>
              </a:rPr>
              <a:t>Image: ATSSA</a:t>
            </a:r>
            <a:endParaRPr sz="900" dirty="0">
              <a:solidFill>
                <a:schemeClr val="dk1"/>
              </a:solidFill>
              <a:latin typeface="Arial" panose="020B0604020202020204" pitchFamily="34" charset="0"/>
              <a:ea typeface="Verdana"/>
              <a:cs typeface="Arial" panose="020B0604020202020204" pitchFamily="34" charset="0"/>
              <a:sym typeface="Verdana"/>
            </a:endParaRP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p:cNvGraphicFramePr>
            <a:graphicFrameLocks noGrp="1"/>
          </p:cNvGraphicFramePr>
          <p:nvPr>
            <p:extLst>
              <p:ext uri="{D42A27DB-BD31-4B8C-83A1-F6EECF244321}">
                <p14:modId xmlns:p14="http://schemas.microsoft.com/office/powerpoint/2010/main" val="790564185"/>
              </p:ext>
            </p:extLst>
          </p:nvPr>
        </p:nvGraphicFramePr>
        <p:xfrm>
          <a:off x="378542" y="1447800"/>
          <a:ext cx="8229600" cy="3538220"/>
        </p:xfrm>
        <a:graphic>
          <a:graphicData uri="http://schemas.openxmlformats.org/drawingml/2006/table">
            <a:tbl>
              <a:tblPr firstRow="1" bandRow="1">
                <a:tableStyleId>{5C22544A-7EE6-4342-B048-85BDC9FD1C3A}</a:tableStyleId>
              </a:tblPr>
              <a:tblGrid>
                <a:gridCol w="4114800">
                  <a:extLst>
                    <a:ext uri="{9D8B030D-6E8A-4147-A177-3AD203B41FA5}">
                      <a16:colId xmlns:a16="http://schemas.microsoft.com/office/drawing/2014/main" val="20000"/>
                    </a:ext>
                  </a:extLst>
                </a:gridCol>
                <a:gridCol w="4114800">
                  <a:extLst>
                    <a:ext uri="{9D8B030D-6E8A-4147-A177-3AD203B41FA5}">
                      <a16:colId xmlns:a16="http://schemas.microsoft.com/office/drawing/2014/main" val="20001"/>
                    </a:ext>
                  </a:extLst>
                </a:gridCol>
              </a:tblGrid>
              <a:tr h="533400">
                <a:tc>
                  <a:txBody>
                    <a:bodyPr/>
                    <a:lstStyle/>
                    <a:p>
                      <a:pPr algn="ctr"/>
                      <a:r>
                        <a:rPr lang="en-US" sz="2800" dirty="0">
                          <a:solidFill>
                            <a:srgbClr val="C00000"/>
                          </a:solidFill>
                          <a:latin typeface="Arial" panose="020B0604020202020204" pitchFamily="34" charset="0"/>
                        </a:rPr>
                        <a:t>Advantages</a:t>
                      </a:r>
                    </a:p>
                  </a:txBody>
                  <a:tcP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800" dirty="0">
                          <a:solidFill>
                            <a:srgbClr val="C00000"/>
                          </a:solidFill>
                          <a:latin typeface="Arial" panose="020B0604020202020204" pitchFamily="34" charset="0"/>
                        </a:rPr>
                        <a:t>Disadvantages</a:t>
                      </a:r>
                    </a:p>
                  </a:txBody>
                  <a:tcP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r h="3004820">
                <a:tc>
                  <a:txBody>
                    <a:bodyPr/>
                    <a:lstStyle/>
                    <a:p>
                      <a:pPr marL="157163" indent="-157163">
                        <a:buFont typeface="Arial" pitchFamily="34" charset="0"/>
                        <a:buChar char="•"/>
                      </a:pPr>
                      <a:r>
                        <a:rPr lang="en-US" sz="2800" dirty="0">
                          <a:solidFill>
                            <a:schemeClr val="tx1"/>
                          </a:solidFill>
                          <a:latin typeface="Arial" panose="020B0604020202020204" pitchFamily="34" charset="0"/>
                        </a:rPr>
                        <a:t>Closed lane</a:t>
                      </a:r>
                      <a:r>
                        <a:rPr lang="en-US" sz="2800" baseline="0" dirty="0">
                          <a:solidFill>
                            <a:schemeClr val="tx1"/>
                          </a:solidFill>
                          <a:latin typeface="Arial" panose="020B0604020202020204" pitchFamily="34" charset="0"/>
                        </a:rPr>
                        <a:t> may enhance worker safety</a:t>
                      </a:r>
                    </a:p>
                    <a:p>
                      <a:pPr marL="157163" indent="-157163">
                        <a:buFont typeface="Arial" pitchFamily="34" charset="0"/>
                        <a:buChar char="•"/>
                      </a:pPr>
                      <a:r>
                        <a:rPr lang="en-US" sz="2800" baseline="0" dirty="0">
                          <a:solidFill>
                            <a:schemeClr val="tx1"/>
                          </a:solidFill>
                          <a:latin typeface="Arial" panose="020B0604020202020204" pitchFamily="34" charset="0"/>
                        </a:rPr>
                        <a:t>Maintains two-way traffic</a:t>
                      </a:r>
                      <a:endParaRPr lang="en-US" sz="2800" dirty="0">
                        <a:solidFill>
                          <a:schemeClr val="tx1"/>
                        </a:solidFill>
                        <a:latin typeface="Arial" panose="020B0604020202020204" pitchFamily="34" charset="0"/>
                      </a:endParaRPr>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236538" indent="-236538">
                        <a:buFont typeface="Arial" pitchFamily="34" charset="0"/>
                        <a:buChar char="•"/>
                      </a:pPr>
                      <a:r>
                        <a:rPr lang="en-US" sz="2800" dirty="0">
                          <a:solidFill>
                            <a:schemeClr val="tx1"/>
                          </a:solidFill>
                          <a:latin typeface="Arial" panose="020B0604020202020204" pitchFamily="34" charset="0"/>
                        </a:rPr>
                        <a:t>Flaggers in close proximity to traffic</a:t>
                      </a:r>
                    </a:p>
                    <a:p>
                      <a:pPr marL="236538" indent="-236538">
                        <a:buFont typeface="Arial" pitchFamily="34" charset="0"/>
                        <a:buChar char="•"/>
                      </a:pPr>
                      <a:r>
                        <a:rPr lang="en-US" sz="2800" dirty="0">
                          <a:solidFill>
                            <a:schemeClr val="tx1"/>
                          </a:solidFill>
                          <a:latin typeface="Arial" panose="020B0604020202020204" pitchFamily="34" charset="0"/>
                        </a:rPr>
                        <a:t>May</a:t>
                      </a:r>
                      <a:r>
                        <a:rPr lang="en-US" sz="2800" baseline="0" dirty="0">
                          <a:solidFill>
                            <a:schemeClr val="tx1"/>
                          </a:solidFill>
                          <a:latin typeface="Arial" panose="020B0604020202020204" pitchFamily="34" charset="0"/>
                        </a:rPr>
                        <a:t> created delays if volumes are high</a:t>
                      </a:r>
                    </a:p>
                    <a:p>
                      <a:pPr marL="693738" indent="-236538">
                        <a:buFont typeface="Arial" pitchFamily="34" charset="0"/>
                        <a:buChar char="•"/>
                      </a:pPr>
                      <a:r>
                        <a:rPr lang="en-US" sz="2800" baseline="0" dirty="0">
                          <a:solidFill>
                            <a:schemeClr val="tx1"/>
                          </a:solidFill>
                          <a:latin typeface="Arial" panose="020B0604020202020204" pitchFamily="34" charset="0"/>
                        </a:rPr>
                        <a:t>Illegal U-turns</a:t>
                      </a:r>
                    </a:p>
                    <a:p>
                      <a:pPr marL="693738" indent="-236538">
                        <a:buFont typeface="Arial" pitchFamily="34" charset="0"/>
                        <a:buChar char="•"/>
                      </a:pPr>
                      <a:r>
                        <a:rPr lang="en-US" sz="2800" baseline="0" dirty="0">
                          <a:solidFill>
                            <a:schemeClr val="tx1"/>
                          </a:solidFill>
                          <a:latin typeface="Arial" panose="020B0604020202020204" pitchFamily="34" charset="0"/>
                        </a:rPr>
                        <a:t>Queues</a:t>
                      </a:r>
                      <a:endParaRPr lang="en-US" sz="2800" dirty="0">
                        <a:solidFill>
                          <a:schemeClr val="tx1"/>
                        </a:solidFill>
                        <a:latin typeface="Arial" panose="020B0604020202020204" pitchFamily="34" charset="0"/>
                      </a:endParaRPr>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bl>
          </a:graphicData>
        </a:graphic>
      </p:graphicFrame>
      <p:sp>
        <p:nvSpPr>
          <p:cNvPr id="6" name="Rectangle 2"/>
          <p:cNvSpPr>
            <a:spLocks noGrp="1" noChangeArrowheads="1"/>
          </p:cNvSpPr>
          <p:nvPr>
            <p:ph type="title"/>
          </p:nvPr>
        </p:nvSpPr>
        <p:spPr/>
        <p:txBody>
          <a:bodyPr/>
          <a:lstStyle/>
          <a:p>
            <a:pPr>
              <a:defRPr/>
            </a:pPr>
            <a:r>
              <a:rPr lang="en-US" dirty="0"/>
              <a:t>A3. Shared Right-of-Way</a:t>
            </a:r>
          </a:p>
        </p:txBody>
      </p:sp>
      <p:pic>
        <p:nvPicPr>
          <p:cNvPr id="3" name="Picture 2" descr="Flagger Work Zone Sign">
            <a:extLst>
              <a:ext uri="{FF2B5EF4-FFF2-40B4-BE49-F238E27FC236}">
                <a16:creationId xmlns:a16="http://schemas.microsoft.com/office/drawing/2014/main" id="{50ACB31D-CF4B-4DAB-B810-C10D4B4769A3}"/>
              </a:ext>
            </a:extLst>
          </p:cNvPr>
          <p:cNvPicPr>
            <a:picLocks noChangeAspect="1"/>
          </p:cNvPicPr>
          <p:nvPr/>
        </p:nvPicPr>
        <p:blipFill>
          <a:blip r:embed="rId3"/>
          <a:stretch>
            <a:fillRect/>
          </a:stretch>
        </p:blipFill>
        <p:spPr>
          <a:xfrm>
            <a:off x="1752600" y="3847941"/>
            <a:ext cx="2276157" cy="2276157"/>
          </a:xfrm>
          <a:prstGeom prst="rect">
            <a:avLst/>
          </a:prstGeom>
        </p:spPr>
      </p:pic>
      <p:sp>
        <p:nvSpPr>
          <p:cNvPr id="2" name="Google Shape;74;p1">
            <a:extLst>
              <a:ext uri="{FF2B5EF4-FFF2-40B4-BE49-F238E27FC236}">
                <a16:creationId xmlns:a16="http://schemas.microsoft.com/office/drawing/2014/main" id="{998E27FB-6582-24F4-5960-43A3DEE14607}"/>
              </a:ext>
            </a:extLst>
          </p:cNvPr>
          <p:cNvSpPr/>
          <p:nvPr/>
        </p:nvSpPr>
        <p:spPr>
          <a:xfrm>
            <a:off x="3164958" y="5893306"/>
            <a:ext cx="1371600" cy="23079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dirty="0">
                <a:solidFill>
                  <a:srgbClr val="000000"/>
                </a:solidFill>
                <a:latin typeface="Arial" panose="020B0604020202020204" pitchFamily="34" charset="0"/>
                <a:ea typeface="Open Sans"/>
                <a:cs typeface="Arial" panose="020B0604020202020204" pitchFamily="34" charset="0"/>
                <a:sym typeface="Open Sans"/>
              </a:rPr>
              <a:t>Image: FHWA</a:t>
            </a:r>
            <a:endParaRPr sz="9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111533904"/>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2" descr="A4. Temporary Bypass (Diversion)"/>
          <p:cNvSpPr>
            <a:spLocks noGrp="1" noChangeArrowheads="1"/>
          </p:cNvSpPr>
          <p:nvPr>
            <p:ph type="title"/>
          </p:nvPr>
        </p:nvSpPr>
        <p:spPr>
          <a:xfrm>
            <a:off x="190500" y="0"/>
            <a:ext cx="8763000" cy="914400"/>
          </a:xfrm>
        </p:spPr>
        <p:txBody>
          <a:bodyPr/>
          <a:lstStyle/>
          <a:p>
            <a:pPr>
              <a:defRPr/>
            </a:pPr>
            <a:r>
              <a:rPr lang="en-US" dirty="0"/>
              <a:t>A4. Temporary Bypass (Diversion)</a:t>
            </a:r>
          </a:p>
        </p:txBody>
      </p:sp>
      <p:pic>
        <p:nvPicPr>
          <p:cNvPr id="69635" name="Picture 3" descr="Diagram showing a work space in the middle of a two-lane roadway with traffic lane on each side as an example of a temporary bypass (Diversion)"/>
          <p:cNvPicPr>
            <a:picLocks noChangeAspect="1" noChangeArrowheads="1"/>
          </p:cNvPicPr>
          <p:nvPr/>
        </p:nvPicPr>
        <p:blipFill>
          <a:blip r:embed="rId3" cstate="print"/>
          <a:srcRect/>
          <a:stretch>
            <a:fillRect/>
          </a:stretch>
        </p:blipFill>
        <p:spPr bwMode="auto">
          <a:xfrm>
            <a:off x="0" y="3571875"/>
            <a:ext cx="9144000" cy="1914525"/>
          </a:xfrm>
          <a:prstGeom prst="rect">
            <a:avLst/>
          </a:prstGeom>
          <a:noFill/>
          <a:ln w="9525">
            <a:noFill/>
            <a:miter lim="800000"/>
            <a:headEnd/>
            <a:tailEnd/>
          </a:ln>
        </p:spPr>
      </p:pic>
      <p:sp>
        <p:nvSpPr>
          <p:cNvPr id="4" name="Rectangle 2"/>
          <p:cNvSpPr txBox="1">
            <a:spLocks noChangeArrowheads="1"/>
          </p:cNvSpPr>
          <p:nvPr/>
        </p:nvSpPr>
        <p:spPr bwMode="auto">
          <a:xfrm>
            <a:off x="381000" y="1371600"/>
            <a:ext cx="8001000" cy="4419600"/>
          </a:xfrm>
          <a:prstGeom prst="rect">
            <a:avLst/>
          </a:prstGeom>
          <a:noFill/>
          <a:ln w="9525">
            <a:noFill/>
            <a:miter lim="800000"/>
            <a:headEnd/>
            <a:tailEnd/>
          </a:ln>
        </p:spPr>
        <p:txBody>
          <a:bodyPr/>
          <a:lstStyle/>
          <a:p>
            <a:pPr marL="225425" indent="-225425">
              <a:spcBef>
                <a:spcPct val="20000"/>
              </a:spcBef>
              <a:buSzPct val="90000"/>
              <a:buFont typeface="Arial" panose="020B0604020202020204" pitchFamily="34" charset="0"/>
              <a:buChar char="•"/>
              <a:defRPr/>
            </a:pPr>
            <a:r>
              <a:rPr lang="en-US" sz="2800" kern="0" dirty="0">
                <a:latin typeface="Arial" panose="020B0604020202020204" pitchFamily="34" charset="0"/>
              </a:rPr>
              <a:t>Total closure with traffic diverted to temporary roadway</a:t>
            </a:r>
          </a:p>
          <a:p>
            <a:pPr marL="225425" indent="-225425">
              <a:spcBef>
                <a:spcPct val="20000"/>
              </a:spcBef>
              <a:buSzPct val="90000"/>
              <a:buFont typeface="Arial" panose="020B0604020202020204" pitchFamily="34" charset="0"/>
              <a:buChar char="•"/>
              <a:defRPr/>
            </a:pPr>
            <a:r>
              <a:rPr lang="en-US" sz="2800" kern="0" dirty="0">
                <a:latin typeface="Arial" panose="020B0604020202020204" pitchFamily="34" charset="0"/>
              </a:rPr>
              <a:t>Shifting tapers</a:t>
            </a:r>
          </a:p>
          <a:p>
            <a:pPr marL="342900" indent="-342900">
              <a:spcBef>
                <a:spcPct val="20000"/>
              </a:spcBef>
              <a:buSzPct val="90000"/>
              <a:buFontTx/>
              <a:buBlip>
                <a:blip r:embed="rId4"/>
              </a:buBlip>
              <a:defRPr/>
            </a:pPr>
            <a:endParaRPr lang="en-US" sz="3200" kern="0" dirty="0">
              <a:latin typeface="Arial" panose="020B0604020202020204" pitchFamily="34" charset="0"/>
            </a:endParaRPr>
          </a:p>
          <a:p>
            <a:pPr marL="742950" lvl="1" indent="-285750">
              <a:spcBef>
                <a:spcPct val="20000"/>
              </a:spcBef>
              <a:buSzPct val="90000"/>
              <a:buFontTx/>
              <a:buBlip>
                <a:blip r:embed="rId4"/>
              </a:buBlip>
              <a:defRPr/>
            </a:pPr>
            <a:endParaRPr lang="en-US" sz="3200" kern="0" dirty="0">
              <a:latin typeface="Arial" panose="020B0604020202020204" pitchFamily="34" charset="0"/>
            </a:endParaRPr>
          </a:p>
        </p:txBody>
      </p:sp>
      <p:sp>
        <p:nvSpPr>
          <p:cNvPr id="2" name="Google Shape;74;p1">
            <a:extLst>
              <a:ext uri="{FF2B5EF4-FFF2-40B4-BE49-F238E27FC236}">
                <a16:creationId xmlns:a16="http://schemas.microsoft.com/office/drawing/2014/main" id="{F1D96875-136B-0408-4C41-A7679BEC7CAD}"/>
              </a:ext>
            </a:extLst>
          </p:cNvPr>
          <p:cNvSpPr/>
          <p:nvPr/>
        </p:nvSpPr>
        <p:spPr>
          <a:xfrm>
            <a:off x="7772400" y="5712808"/>
            <a:ext cx="1371600" cy="23079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dirty="0">
                <a:solidFill>
                  <a:srgbClr val="000000"/>
                </a:solidFill>
                <a:latin typeface="Arial" panose="020B0604020202020204" pitchFamily="34" charset="0"/>
                <a:ea typeface="Open Sans"/>
                <a:cs typeface="Arial" panose="020B0604020202020204" pitchFamily="34" charset="0"/>
                <a:sym typeface="Open Sans"/>
              </a:rPr>
              <a:t>Image: ATSSA</a:t>
            </a:r>
            <a:endParaRPr sz="9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2695156900"/>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5954" name="Rectangle 2"/>
          <p:cNvSpPr>
            <a:spLocks noGrp="1" noChangeArrowheads="1"/>
          </p:cNvSpPr>
          <p:nvPr>
            <p:ph type="title"/>
          </p:nvPr>
        </p:nvSpPr>
        <p:spPr>
          <a:xfrm>
            <a:off x="1828800" y="457200"/>
            <a:ext cx="7315200" cy="533400"/>
          </a:xfrm>
        </p:spPr>
        <p:txBody>
          <a:bodyPr/>
          <a:lstStyle/>
          <a:p>
            <a:pPr eaLnBrk="1" hangingPunct="1">
              <a:defRPr/>
            </a:pPr>
            <a:r>
              <a:rPr lang="en-US" dirty="0"/>
              <a:t>Shifting Taper = 1/2 L Min.</a:t>
            </a:r>
          </a:p>
        </p:txBody>
      </p:sp>
      <p:sp>
        <p:nvSpPr>
          <p:cNvPr id="4" name="Rectangle 39">
            <a:extLst>
              <a:ext uri="{FF2B5EF4-FFF2-40B4-BE49-F238E27FC236}">
                <a16:creationId xmlns:a16="http://schemas.microsoft.com/office/drawing/2014/main" id="{83B1C01D-AB37-48C2-B151-D0B6218445DA}"/>
              </a:ext>
            </a:extLst>
          </p:cNvPr>
          <p:cNvSpPr>
            <a:spLocks noChangeArrowheads="1"/>
          </p:cNvSpPr>
          <p:nvPr/>
        </p:nvSpPr>
        <p:spPr bwMode="auto">
          <a:xfrm>
            <a:off x="381000" y="325437"/>
            <a:ext cx="1143000" cy="838200"/>
          </a:xfrm>
          <a:prstGeom prst="rect">
            <a:avLst/>
          </a:prstGeom>
          <a:solidFill>
            <a:schemeClr val="bg1"/>
          </a:solidFill>
          <a:ln w="57150">
            <a:solidFill>
              <a:srgbClr val="C00000"/>
            </a:solidFill>
            <a:miter lim="800000"/>
            <a:headEnd/>
            <a:tailEnd/>
          </a:ln>
        </p:spPr>
        <p:txBody>
          <a:bodyPr wrap="none" anchor="ctr"/>
          <a:lstStyle/>
          <a:p>
            <a:pPr algn="ctr"/>
            <a:r>
              <a:rPr lang="en-US" sz="4000" b="1" i="1" dirty="0">
                <a:latin typeface="Arial" panose="020B0604020202020204" pitchFamily="34" charset="0"/>
              </a:rPr>
              <a:t>53</a:t>
            </a:r>
          </a:p>
        </p:txBody>
      </p:sp>
      <p:pic>
        <p:nvPicPr>
          <p:cNvPr id="3" name="Picture 2" descr="Shifting taper on a two-lane roadway with devices separating traffic in each direction and from the work space where a truck rendering sits nearby">
            <a:extLst>
              <a:ext uri="{FF2B5EF4-FFF2-40B4-BE49-F238E27FC236}">
                <a16:creationId xmlns:a16="http://schemas.microsoft.com/office/drawing/2014/main" id="{82421363-6A0F-49C2-9AEF-82B2FAC1644C}"/>
              </a:ext>
              <a:ext uri="{C183D7F6-B498-43B3-948B-1728B52AA6E4}">
                <adec:decorative xmlns:adec="http://schemas.microsoft.com/office/drawing/2017/decorative" val="0"/>
              </a:ext>
            </a:extLst>
          </p:cNvPr>
          <p:cNvPicPr>
            <a:picLocks noChangeAspect="1"/>
          </p:cNvPicPr>
          <p:nvPr/>
        </p:nvPicPr>
        <p:blipFill>
          <a:blip r:embed="rId3"/>
          <a:stretch>
            <a:fillRect/>
          </a:stretch>
        </p:blipFill>
        <p:spPr>
          <a:xfrm>
            <a:off x="229092" y="1555698"/>
            <a:ext cx="8656320" cy="4038600"/>
          </a:xfrm>
          <a:prstGeom prst="rect">
            <a:avLst/>
          </a:prstGeom>
        </p:spPr>
      </p:pic>
      <p:sp>
        <p:nvSpPr>
          <p:cNvPr id="2" name="Google Shape;74;p1">
            <a:extLst>
              <a:ext uri="{FF2B5EF4-FFF2-40B4-BE49-F238E27FC236}">
                <a16:creationId xmlns:a16="http://schemas.microsoft.com/office/drawing/2014/main" id="{DB293BC3-BFA5-75C4-2CCC-E6A62622894E}"/>
              </a:ext>
            </a:extLst>
          </p:cNvPr>
          <p:cNvSpPr/>
          <p:nvPr/>
        </p:nvSpPr>
        <p:spPr>
          <a:xfrm>
            <a:off x="7535077" y="5599614"/>
            <a:ext cx="1371600" cy="23079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dirty="0">
                <a:solidFill>
                  <a:srgbClr val="000000"/>
                </a:solidFill>
                <a:latin typeface="Arial" panose="020B0604020202020204" pitchFamily="34" charset="0"/>
                <a:ea typeface="Open Sans"/>
                <a:cs typeface="Arial" panose="020B0604020202020204" pitchFamily="34" charset="0"/>
                <a:sym typeface="Open Sans"/>
              </a:rPr>
              <a:t>Image: ATSSA</a:t>
            </a:r>
            <a:endParaRPr sz="9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4253222400"/>
      </p:ext>
    </p:extLst>
  </p:cSld>
  <p:clrMapOvr>
    <a:masterClrMapping/>
  </p:clrMapOvr>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406978" name="Group 2"/>
          <p:cNvGraphicFramePr>
            <a:graphicFrameLocks noGrp="1"/>
          </p:cNvGraphicFramePr>
          <p:nvPr>
            <p:extLst>
              <p:ext uri="{D42A27DB-BD31-4B8C-83A1-F6EECF244321}">
                <p14:modId xmlns:p14="http://schemas.microsoft.com/office/powerpoint/2010/main" val="3878307749"/>
              </p:ext>
            </p:extLst>
          </p:nvPr>
        </p:nvGraphicFramePr>
        <p:xfrm>
          <a:off x="3200400" y="229870"/>
          <a:ext cx="5815013" cy="6736080"/>
        </p:xfrm>
        <a:graphic>
          <a:graphicData uri="http://schemas.openxmlformats.org/drawingml/2006/table">
            <a:tbl>
              <a:tblPr firstRow="1"/>
              <a:tblGrid>
                <a:gridCol w="1150938">
                  <a:extLst>
                    <a:ext uri="{9D8B030D-6E8A-4147-A177-3AD203B41FA5}">
                      <a16:colId xmlns:a16="http://schemas.microsoft.com/office/drawing/2014/main" val="20000"/>
                    </a:ext>
                  </a:extLst>
                </a:gridCol>
                <a:gridCol w="1112837">
                  <a:extLst>
                    <a:ext uri="{9D8B030D-6E8A-4147-A177-3AD203B41FA5}">
                      <a16:colId xmlns:a16="http://schemas.microsoft.com/office/drawing/2014/main" val="20001"/>
                    </a:ext>
                  </a:extLst>
                </a:gridCol>
                <a:gridCol w="1112838">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219200">
                  <a:extLst>
                    <a:ext uri="{9D8B030D-6E8A-4147-A177-3AD203B41FA5}">
                      <a16:colId xmlns:a16="http://schemas.microsoft.com/office/drawing/2014/main" val="20004"/>
                    </a:ext>
                  </a:extLst>
                </a:gridCol>
              </a:tblGrid>
              <a:tr h="517525">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1" i="0" u="none" strike="noStrike" cap="none" normalizeH="0" baseline="0" dirty="0">
                          <a:ln>
                            <a:noFill/>
                          </a:ln>
                          <a:solidFill>
                            <a:schemeClr val="tx1"/>
                          </a:solidFill>
                          <a:effectLst/>
                          <a:latin typeface="Arial" panose="020B0604020202020204" pitchFamily="34" charset="0"/>
                        </a:rPr>
                        <a:t>MPH</a:t>
                      </a: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1" i="0" u="none" strike="noStrike" cap="none" normalizeH="0" baseline="0" dirty="0">
                          <a:ln>
                            <a:noFill/>
                          </a:ln>
                          <a:solidFill>
                            <a:schemeClr val="tx1"/>
                          </a:solidFill>
                          <a:effectLst/>
                          <a:latin typeface="Arial" panose="020B0604020202020204" pitchFamily="34" charset="0"/>
                        </a:rPr>
                        <a:t>9’</a:t>
                      </a: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1" i="0" u="none" strike="noStrike" cap="none" normalizeH="0" baseline="0" dirty="0">
                          <a:ln>
                            <a:noFill/>
                          </a:ln>
                          <a:solidFill>
                            <a:schemeClr val="tx1"/>
                          </a:solidFill>
                          <a:effectLst/>
                          <a:latin typeface="Arial" panose="020B0604020202020204" pitchFamily="34" charset="0"/>
                        </a:rPr>
                        <a:t>10’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1" i="0" u="none" strike="noStrike" cap="none" normalizeH="0" baseline="0" dirty="0">
                          <a:ln>
                            <a:noFill/>
                          </a:ln>
                          <a:solidFill>
                            <a:schemeClr val="tx1"/>
                          </a:solidFill>
                          <a:effectLst/>
                          <a:latin typeface="Arial" panose="020B0604020202020204" pitchFamily="34" charset="0"/>
                        </a:rPr>
                        <a:t>11’</a:t>
                      </a: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1" i="0" u="none" strike="noStrike" cap="none" normalizeH="0" baseline="0" dirty="0">
                          <a:ln>
                            <a:noFill/>
                          </a:ln>
                          <a:solidFill>
                            <a:schemeClr val="tx1"/>
                          </a:solidFill>
                          <a:effectLst/>
                          <a:latin typeface="Arial" panose="020B0604020202020204" pitchFamily="34" charset="0"/>
                        </a:rPr>
                        <a:t>12’</a:t>
                      </a: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0"/>
                  </a:ext>
                </a:extLst>
              </a:tr>
              <a:tr h="517525">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1" i="0" u="none" strike="noStrike" cap="none" normalizeH="0" baseline="0" dirty="0">
                          <a:ln>
                            <a:noFill/>
                          </a:ln>
                          <a:solidFill>
                            <a:srgbClr val="000000"/>
                          </a:solidFill>
                          <a:effectLst/>
                          <a:latin typeface="Arial" panose="020B0604020202020204" pitchFamily="34" charset="0"/>
                        </a:rPr>
                        <a:t>&lt; 25</a:t>
                      </a: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0" i="0" u="none" strike="noStrike" cap="none" normalizeH="0" baseline="0" dirty="0">
                          <a:ln>
                            <a:noFill/>
                          </a:ln>
                          <a:solidFill>
                            <a:srgbClr val="000000"/>
                          </a:solidFill>
                          <a:effectLst/>
                          <a:latin typeface="Arial" panose="020B0604020202020204" pitchFamily="34" charset="0"/>
                        </a:rPr>
                        <a:t>95</a:t>
                      </a: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0" i="0" u="none" strike="noStrike" cap="none" normalizeH="0" baseline="0" dirty="0">
                          <a:ln>
                            <a:noFill/>
                          </a:ln>
                          <a:solidFill>
                            <a:srgbClr val="000000"/>
                          </a:solidFill>
                          <a:effectLst/>
                          <a:latin typeface="Arial" panose="020B0604020202020204" pitchFamily="34" charset="0"/>
                        </a:rPr>
                        <a:t>105</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0" i="0" u="none" strike="noStrike" cap="none" normalizeH="0" baseline="0" dirty="0">
                          <a:ln>
                            <a:noFill/>
                          </a:ln>
                          <a:solidFill>
                            <a:srgbClr val="000000"/>
                          </a:solidFill>
                          <a:effectLst/>
                          <a:latin typeface="Arial" panose="020B0604020202020204" pitchFamily="34" charset="0"/>
                        </a:rPr>
                        <a:t>115</a:t>
                      </a: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0" i="0" u="none" strike="noStrike" cap="none" normalizeH="0" baseline="0" dirty="0">
                          <a:ln>
                            <a:noFill/>
                          </a:ln>
                          <a:solidFill>
                            <a:srgbClr val="000000"/>
                          </a:solidFill>
                          <a:effectLst/>
                          <a:latin typeface="Arial" panose="020B0604020202020204" pitchFamily="34" charset="0"/>
                        </a:rPr>
                        <a:t>125</a:t>
                      </a: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1"/>
                  </a:ext>
                </a:extLst>
              </a:tr>
              <a:tr h="517525">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1" i="0" u="none" strike="noStrike" cap="none" normalizeH="0" baseline="0" dirty="0">
                          <a:ln>
                            <a:noFill/>
                          </a:ln>
                          <a:solidFill>
                            <a:srgbClr val="000000"/>
                          </a:solidFill>
                          <a:effectLst/>
                          <a:latin typeface="Arial" panose="020B0604020202020204" pitchFamily="34" charset="0"/>
                        </a:rPr>
                        <a:t>30</a:t>
                      </a: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0" i="0" u="none" strike="noStrike" cap="none" normalizeH="0" baseline="0" dirty="0">
                          <a:ln>
                            <a:noFill/>
                          </a:ln>
                          <a:solidFill>
                            <a:srgbClr val="000000"/>
                          </a:solidFill>
                          <a:effectLst/>
                          <a:latin typeface="Arial" panose="020B0604020202020204" pitchFamily="34" charset="0"/>
                        </a:rPr>
                        <a:t>135</a:t>
                      </a: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0" i="0" u="none" strike="noStrike" cap="none" normalizeH="0" baseline="0" dirty="0">
                          <a:ln>
                            <a:noFill/>
                          </a:ln>
                          <a:solidFill>
                            <a:srgbClr val="000000"/>
                          </a:solidFill>
                          <a:effectLst/>
                          <a:latin typeface="Arial" panose="020B0604020202020204" pitchFamily="34" charset="0"/>
                        </a:rPr>
                        <a:t>150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0" i="0" u="none" strike="noStrike" cap="none" normalizeH="0" baseline="0" dirty="0">
                          <a:ln>
                            <a:noFill/>
                          </a:ln>
                          <a:solidFill>
                            <a:srgbClr val="000000"/>
                          </a:solidFill>
                          <a:effectLst/>
                          <a:latin typeface="Arial" panose="020B0604020202020204" pitchFamily="34" charset="0"/>
                        </a:rPr>
                        <a:t>165</a:t>
                      </a: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0" i="0" u="none" strike="noStrike" cap="none" normalizeH="0" baseline="0" dirty="0">
                          <a:ln>
                            <a:noFill/>
                          </a:ln>
                          <a:solidFill>
                            <a:srgbClr val="000000"/>
                          </a:solidFill>
                          <a:effectLst/>
                          <a:latin typeface="Arial" panose="020B0604020202020204" pitchFamily="34" charset="0"/>
                        </a:rPr>
                        <a:t>180</a:t>
                      </a: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2"/>
                  </a:ext>
                </a:extLst>
              </a:tr>
              <a:tr h="517525">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1" i="0" u="none" strike="noStrike" cap="none" normalizeH="0" baseline="0" dirty="0">
                          <a:ln>
                            <a:noFill/>
                          </a:ln>
                          <a:solidFill>
                            <a:schemeClr val="tx1"/>
                          </a:solidFill>
                          <a:effectLst/>
                          <a:latin typeface="Arial" panose="020B0604020202020204" pitchFamily="34" charset="0"/>
                        </a:rPr>
                        <a:t>35</a:t>
                      </a: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0" i="0" u="none" strike="noStrike" cap="none" normalizeH="0" baseline="0" dirty="0">
                          <a:ln>
                            <a:noFill/>
                          </a:ln>
                          <a:solidFill>
                            <a:schemeClr val="tx1"/>
                          </a:solidFill>
                          <a:effectLst/>
                          <a:latin typeface="Arial" panose="020B0604020202020204" pitchFamily="34" charset="0"/>
                        </a:rPr>
                        <a:t>185</a:t>
                      </a: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0" i="0" u="none" strike="noStrike" cap="none" normalizeH="0" baseline="0" dirty="0">
                          <a:ln>
                            <a:noFill/>
                          </a:ln>
                          <a:solidFill>
                            <a:schemeClr val="tx1"/>
                          </a:solidFill>
                          <a:effectLst/>
                          <a:latin typeface="Arial" panose="020B0604020202020204" pitchFamily="34" charset="0"/>
                        </a:rPr>
                        <a:t>205</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0" i="0" u="none" strike="noStrike" cap="none" normalizeH="0" baseline="0" dirty="0">
                          <a:ln>
                            <a:noFill/>
                          </a:ln>
                          <a:solidFill>
                            <a:schemeClr val="tx1"/>
                          </a:solidFill>
                          <a:effectLst/>
                          <a:latin typeface="Arial" panose="020B0604020202020204" pitchFamily="34" charset="0"/>
                        </a:rPr>
                        <a:t>225</a:t>
                      </a: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0" i="0" u="none" strike="noStrike" cap="none" normalizeH="0" baseline="0" dirty="0">
                          <a:ln>
                            <a:noFill/>
                          </a:ln>
                          <a:solidFill>
                            <a:schemeClr val="tx1"/>
                          </a:solidFill>
                          <a:effectLst/>
                          <a:latin typeface="Arial" panose="020B0604020202020204" pitchFamily="34" charset="0"/>
                        </a:rPr>
                        <a:t>245</a:t>
                      </a: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3"/>
                  </a:ext>
                </a:extLst>
              </a:tr>
              <a:tr h="517525">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1" i="0" u="none" strike="noStrike" cap="none" normalizeH="0" baseline="0" dirty="0">
                          <a:ln>
                            <a:noFill/>
                          </a:ln>
                          <a:solidFill>
                            <a:srgbClr val="000000"/>
                          </a:solidFill>
                          <a:effectLst/>
                          <a:latin typeface="Arial" panose="020B0604020202020204" pitchFamily="34" charset="0"/>
                        </a:rPr>
                        <a:t>40</a:t>
                      </a: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0" i="0" u="none" strike="noStrike" cap="none" normalizeH="0" baseline="0" dirty="0">
                          <a:ln>
                            <a:noFill/>
                          </a:ln>
                          <a:solidFill>
                            <a:srgbClr val="000000"/>
                          </a:solidFill>
                          <a:effectLst/>
                          <a:latin typeface="Arial" panose="020B0604020202020204" pitchFamily="34" charset="0"/>
                        </a:rPr>
                        <a:t>240</a:t>
                      </a: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0" i="0" u="none" strike="noStrike" cap="none" normalizeH="0" baseline="0" dirty="0">
                          <a:ln>
                            <a:noFill/>
                          </a:ln>
                          <a:solidFill>
                            <a:srgbClr val="000000"/>
                          </a:solidFill>
                          <a:effectLst/>
                          <a:latin typeface="Arial" panose="020B0604020202020204" pitchFamily="34" charset="0"/>
                        </a:rPr>
                        <a:t>270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0" i="0" u="none" strike="noStrike" cap="none" normalizeH="0" baseline="0" dirty="0">
                          <a:ln>
                            <a:noFill/>
                          </a:ln>
                          <a:solidFill>
                            <a:srgbClr val="000000"/>
                          </a:solidFill>
                          <a:effectLst/>
                          <a:latin typeface="Arial" panose="020B0604020202020204" pitchFamily="34" charset="0"/>
                        </a:rPr>
                        <a:t>295</a:t>
                      </a: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0" i="0" u="none" strike="noStrike" cap="none" normalizeH="0" baseline="0" dirty="0">
                          <a:ln>
                            <a:noFill/>
                          </a:ln>
                          <a:solidFill>
                            <a:srgbClr val="000000"/>
                          </a:solidFill>
                          <a:effectLst/>
                          <a:latin typeface="Arial" panose="020B0604020202020204" pitchFamily="34" charset="0"/>
                        </a:rPr>
                        <a:t>320</a:t>
                      </a: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4"/>
                  </a:ext>
                </a:extLst>
              </a:tr>
              <a:tr h="517525">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1" i="0" u="none" strike="noStrike" cap="none" normalizeH="0" baseline="0" dirty="0">
                          <a:ln>
                            <a:noFill/>
                          </a:ln>
                          <a:solidFill>
                            <a:srgbClr val="000000"/>
                          </a:solidFill>
                          <a:effectLst/>
                          <a:latin typeface="Arial" panose="020B0604020202020204" pitchFamily="34" charset="0"/>
                        </a:rPr>
                        <a:t>45</a:t>
                      </a: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0" i="0" u="none" strike="noStrike" cap="none" normalizeH="0" baseline="0" dirty="0">
                          <a:ln>
                            <a:noFill/>
                          </a:ln>
                          <a:solidFill>
                            <a:srgbClr val="000000"/>
                          </a:solidFill>
                          <a:effectLst/>
                          <a:latin typeface="Arial" panose="020B0604020202020204" pitchFamily="34" charset="0"/>
                        </a:rPr>
                        <a:t>405</a:t>
                      </a: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0" i="0" u="none" strike="noStrike" cap="none" normalizeH="0" baseline="0" dirty="0">
                          <a:ln>
                            <a:noFill/>
                          </a:ln>
                          <a:solidFill>
                            <a:srgbClr val="000000"/>
                          </a:solidFill>
                          <a:effectLst/>
                          <a:latin typeface="Arial" panose="020B0604020202020204" pitchFamily="34" charset="0"/>
                        </a:rPr>
                        <a:t>450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0" i="0" u="none" strike="noStrike" cap="none" normalizeH="0" baseline="0" dirty="0">
                          <a:ln>
                            <a:noFill/>
                          </a:ln>
                          <a:solidFill>
                            <a:srgbClr val="000000"/>
                          </a:solidFill>
                          <a:effectLst/>
                          <a:latin typeface="Arial" panose="020B0604020202020204" pitchFamily="34" charset="0"/>
                        </a:rPr>
                        <a:t>495</a:t>
                      </a: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0" i="0" u="none" strike="noStrike" cap="none" normalizeH="0" baseline="0" dirty="0">
                          <a:ln>
                            <a:noFill/>
                          </a:ln>
                          <a:solidFill>
                            <a:srgbClr val="000000"/>
                          </a:solidFill>
                          <a:effectLst/>
                          <a:latin typeface="Arial" panose="020B0604020202020204" pitchFamily="34" charset="0"/>
                        </a:rPr>
                        <a:t>540</a:t>
                      </a: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5"/>
                  </a:ext>
                </a:extLst>
              </a:tr>
              <a:tr h="517525">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1" i="0" u="none" strike="noStrike" cap="none" normalizeH="0" baseline="0" dirty="0">
                          <a:ln>
                            <a:noFill/>
                          </a:ln>
                          <a:solidFill>
                            <a:srgbClr val="000000"/>
                          </a:solidFill>
                          <a:effectLst/>
                          <a:latin typeface="Arial" panose="020B0604020202020204" pitchFamily="34" charset="0"/>
                        </a:rPr>
                        <a:t>50</a:t>
                      </a: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0" i="0" u="none" strike="noStrike" cap="none" normalizeH="0" baseline="0" dirty="0">
                          <a:ln>
                            <a:noFill/>
                          </a:ln>
                          <a:solidFill>
                            <a:srgbClr val="000000"/>
                          </a:solidFill>
                          <a:effectLst/>
                          <a:latin typeface="Arial" panose="020B0604020202020204" pitchFamily="34" charset="0"/>
                        </a:rPr>
                        <a:t>450</a:t>
                      </a: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0" i="0" u="none" strike="noStrike" cap="none" normalizeH="0" baseline="0" dirty="0">
                          <a:ln>
                            <a:noFill/>
                          </a:ln>
                          <a:solidFill>
                            <a:srgbClr val="000000"/>
                          </a:solidFill>
                          <a:effectLst/>
                          <a:latin typeface="Arial" panose="020B0604020202020204" pitchFamily="34" charset="0"/>
                        </a:rPr>
                        <a:t>500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0" i="0" u="none" strike="noStrike" cap="none" normalizeH="0" baseline="0" dirty="0">
                          <a:ln>
                            <a:noFill/>
                          </a:ln>
                          <a:solidFill>
                            <a:srgbClr val="000000"/>
                          </a:solidFill>
                          <a:effectLst/>
                          <a:latin typeface="Arial" panose="020B0604020202020204" pitchFamily="34" charset="0"/>
                        </a:rPr>
                        <a:t>550</a:t>
                      </a: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0" i="0" u="none" strike="noStrike" cap="none" normalizeH="0" baseline="0" dirty="0">
                          <a:ln>
                            <a:noFill/>
                          </a:ln>
                          <a:solidFill>
                            <a:srgbClr val="000000"/>
                          </a:solidFill>
                          <a:effectLst/>
                          <a:latin typeface="Arial" panose="020B0604020202020204" pitchFamily="34" charset="0"/>
                        </a:rPr>
                        <a:t>600</a:t>
                      </a: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6"/>
                  </a:ext>
                </a:extLst>
              </a:tr>
              <a:tr h="517525">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1" i="0" u="none" strike="noStrike" cap="none" normalizeH="0" baseline="0" dirty="0">
                          <a:ln>
                            <a:noFill/>
                          </a:ln>
                          <a:solidFill>
                            <a:srgbClr val="000000"/>
                          </a:solidFill>
                          <a:effectLst/>
                          <a:latin typeface="Arial" panose="020B0604020202020204" pitchFamily="34" charset="0"/>
                        </a:rPr>
                        <a:t>55</a:t>
                      </a: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0" i="0" u="none" strike="noStrike" cap="none" normalizeH="0" baseline="0" dirty="0">
                          <a:ln>
                            <a:noFill/>
                          </a:ln>
                          <a:solidFill>
                            <a:srgbClr val="000000"/>
                          </a:solidFill>
                          <a:effectLst/>
                          <a:latin typeface="Arial" panose="020B0604020202020204" pitchFamily="34" charset="0"/>
                        </a:rPr>
                        <a:t>495</a:t>
                      </a: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0" i="0" u="none" strike="noStrike" cap="none" normalizeH="0" baseline="0" dirty="0">
                          <a:ln>
                            <a:noFill/>
                          </a:ln>
                          <a:solidFill>
                            <a:srgbClr val="000000"/>
                          </a:solidFill>
                          <a:effectLst/>
                          <a:latin typeface="Arial" panose="020B0604020202020204" pitchFamily="34" charset="0"/>
                        </a:rPr>
                        <a:t>550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0" i="0" u="none" strike="noStrike" cap="none" normalizeH="0" baseline="0" dirty="0">
                          <a:ln>
                            <a:noFill/>
                          </a:ln>
                          <a:solidFill>
                            <a:srgbClr val="000000"/>
                          </a:solidFill>
                          <a:effectLst/>
                          <a:latin typeface="Arial" panose="020B0604020202020204" pitchFamily="34" charset="0"/>
                        </a:rPr>
                        <a:t>605</a:t>
                      </a: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0" i="0" u="none" strike="noStrike" cap="none" normalizeH="0" baseline="0" dirty="0">
                          <a:ln>
                            <a:noFill/>
                          </a:ln>
                          <a:solidFill>
                            <a:srgbClr val="000000"/>
                          </a:solidFill>
                          <a:effectLst/>
                          <a:latin typeface="Arial" panose="020B0604020202020204" pitchFamily="34" charset="0"/>
                        </a:rPr>
                        <a:t>660</a:t>
                      </a: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7"/>
                  </a:ext>
                </a:extLst>
              </a:tr>
              <a:tr h="517525">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1" i="0" u="none" strike="noStrike" cap="none" normalizeH="0" baseline="0" dirty="0">
                          <a:ln>
                            <a:noFill/>
                          </a:ln>
                          <a:solidFill>
                            <a:srgbClr val="000000"/>
                          </a:solidFill>
                          <a:effectLst/>
                          <a:latin typeface="Arial" panose="020B0604020202020204" pitchFamily="34" charset="0"/>
                        </a:rPr>
                        <a:t>60</a:t>
                      </a: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0" i="0" u="none" strike="noStrike" cap="none" normalizeH="0" baseline="0" dirty="0">
                          <a:ln>
                            <a:noFill/>
                          </a:ln>
                          <a:solidFill>
                            <a:srgbClr val="000000"/>
                          </a:solidFill>
                          <a:effectLst/>
                          <a:latin typeface="Arial" panose="020B0604020202020204" pitchFamily="34" charset="0"/>
                        </a:rPr>
                        <a:t>540</a:t>
                      </a: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0" i="0" u="none" strike="noStrike" cap="none" normalizeH="0" baseline="0" dirty="0">
                          <a:ln>
                            <a:noFill/>
                          </a:ln>
                          <a:solidFill>
                            <a:srgbClr val="000000"/>
                          </a:solidFill>
                          <a:effectLst/>
                          <a:latin typeface="Arial" panose="020B0604020202020204" pitchFamily="34" charset="0"/>
                        </a:rPr>
                        <a:t>600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0" i="0" u="none" strike="noStrike" cap="none" normalizeH="0" baseline="0" dirty="0">
                          <a:ln>
                            <a:noFill/>
                          </a:ln>
                          <a:solidFill>
                            <a:srgbClr val="000000"/>
                          </a:solidFill>
                          <a:effectLst/>
                          <a:latin typeface="Arial" panose="020B0604020202020204" pitchFamily="34" charset="0"/>
                        </a:rPr>
                        <a:t>660</a:t>
                      </a: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0" i="0" u="none" strike="noStrike" cap="none" normalizeH="0" baseline="0" dirty="0">
                          <a:ln>
                            <a:noFill/>
                          </a:ln>
                          <a:solidFill>
                            <a:srgbClr val="000000"/>
                          </a:solidFill>
                          <a:effectLst/>
                          <a:latin typeface="Arial" panose="020B0604020202020204" pitchFamily="34" charset="0"/>
                        </a:rPr>
                        <a:t>720</a:t>
                      </a: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8"/>
                  </a:ext>
                </a:extLst>
              </a:tr>
              <a:tr h="517525">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1" i="0" u="none" strike="noStrike" cap="none" normalizeH="0" baseline="0" dirty="0">
                          <a:ln>
                            <a:noFill/>
                          </a:ln>
                          <a:solidFill>
                            <a:srgbClr val="000000"/>
                          </a:solidFill>
                          <a:effectLst/>
                          <a:latin typeface="Arial" panose="020B0604020202020204" pitchFamily="34" charset="0"/>
                        </a:rPr>
                        <a:t>65</a:t>
                      </a: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0" i="0" u="none" strike="noStrike" cap="none" normalizeH="0" baseline="0" dirty="0">
                          <a:ln>
                            <a:noFill/>
                          </a:ln>
                          <a:solidFill>
                            <a:srgbClr val="000000"/>
                          </a:solidFill>
                          <a:effectLst/>
                          <a:latin typeface="Arial" panose="020B0604020202020204" pitchFamily="34" charset="0"/>
                        </a:rPr>
                        <a:t>585</a:t>
                      </a: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0" i="0" u="none" strike="noStrike" cap="none" normalizeH="0" baseline="0" dirty="0">
                          <a:ln>
                            <a:noFill/>
                          </a:ln>
                          <a:solidFill>
                            <a:srgbClr val="000000"/>
                          </a:solidFill>
                          <a:effectLst/>
                          <a:latin typeface="Arial" panose="020B0604020202020204" pitchFamily="34" charset="0"/>
                        </a:rPr>
                        <a:t>650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0" i="0" u="none" strike="noStrike" cap="none" normalizeH="0" baseline="0" dirty="0">
                          <a:ln>
                            <a:noFill/>
                          </a:ln>
                          <a:solidFill>
                            <a:srgbClr val="000000"/>
                          </a:solidFill>
                          <a:effectLst/>
                          <a:latin typeface="Arial" panose="020B0604020202020204" pitchFamily="34" charset="0"/>
                        </a:rPr>
                        <a:t>715</a:t>
                      </a: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0" i="0" u="none" strike="noStrike" cap="none" normalizeH="0" baseline="0" dirty="0">
                          <a:ln>
                            <a:noFill/>
                          </a:ln>
                          <a:solidFill>
                            <a:srgbClr val="000000"/>
                          </a:solidFill>
                          <a:effectLst/>
                          <a:latin typeface="Arial" panose="020B0604020202020204" pitchFamily="34" charset="0"/>
                        </a:rPr>
                        <a:t>780</a:t>
                      </a: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9"/>
                  </a:ext>
                </a:extLst>
              </a:tr>
              <a:tr h="517525">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1" i="0" u="none" strike="noStrike" cap="none" normalizeH="0" baseline="0" dirty="0">
                          <a:ln>
                            <a:noFill/>
                          </a:ln>
                          <a:solidFill>
                            <a:srgbClr val="000000"/>
                          </a:solidFill>
                          <a:effectLst/>
                          <a:latin typeface="Arial" panose="020B0604020202020204" pitchFamily="34" charset="0"/>
                        </a:rPr>
                        <a:t>70</a:t>
                      </a: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0" i="0" u="none" strike="noStrike" cap="none" normalizeH="0" baseline="0" dirty="0">
                          <a:ln>
                            <a:noFill/>
                          </a:ln>
                          <a:solidFill>
                            <a:srgbClr val="000000"/>
                          </a:solidFill>
                          <a:effectLst/>
                          <a:latin typeface="Arial" panose="020B0604020202020204" pitchFamily="34" charset="0"/>
                        </a:rPr>
                        <a:t>630</a:t>
                      </a: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0" i="0" u="none" strike="noStrike" cap="none" normalizeH="0" baseline="0" dirty="0">
                          <a:ln>
                            <a:noFill/>
                          </a:ln>
                          <a:solidFill>
                            <a:srgbClr val="000000"/>
                          </a:solidFill>
                          <a:effectLst/>
                          <a:latin typeface="Arial" panose="020B0604020202020204" pitchFamily="34" charset="0"/>
                        </a:rPr>
                        <a:t>700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0" i="0" u="none" strike="noStrike" cap="none" normalizeH="0" baseline="0" dirty="0">
                          <a:ln>
                            <a:noFill/>
                          </a:ln>
                          <a:solidFill>
                            <a:srgbClr val="000000"/>
                          </a:solidFill>
                          <a:effectLst/>
                          <a:latin typeface="Arial" panose="020B0604020202020204" pitchFamily="34" charset="0"/>
                        </a:rPr>
                        <a:t>770</a:t>
                      </a: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0" i="0" u="none" strike="noStrike" cap="none" normalizeH="0" baseline="0" dirty="0">
                          <a:ln>
                            <a:noFill/>
                          </a:ln>
                          <a:solidFill>
                            <a:srgbClr val="000000"/>
                          </a:solidFill>
                          <a:effectLst/>
                          <a:latin typeface="Arial" panose="020B0604020202020204" pitchFamily="34" charset="0"/>
                        </a:rPr>
                        <a:t>840</a:t>
                      </a: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10"/>
                  </a:ext>
                </a:extLst>
              </a:tr>
              <a:tr h="517525">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1" i="0" u="none" strike="noStrike" cap="none" normalizeH="0" baseline="0" dirty="0">
                          <a:ln>
                            <a:noFill/>
                          </a:ln>
                          <a:solidFill>
                            <a:srgbClr val="000000"/>
                          </a:solidFill>
                          <a:effectLst/>
                          <a:latin typeface="Arial" panose="020B0604020202020204" pitchFamily="34" charset="0"/>
                        </a:rPr>
                        <a:t>75</a:t>
                      </a: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0" i="0" u="none" strike="noStrike" cap="none" normalizeH="0" baseline="0" dirty="0">
                          <a:ln>
                            <a:noFill/>
                          </a:ln>
                          <a:solidFill>
                            <a:srgbClr val="000000"/>
                          </a:solidFill>
                          <a:effectLst/>
                          <a:latin typeface="Arial" panose="020B0604020202020204" pitchFamily="34" charset="0"/>
                        </a:rPr>
                        <a:t>675</a:t>
                      </a: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0" i="0" u="none" strike="noStrike" cap="none" normalizeH="0" baseline="0" dirty="0">
                          <a:ln>
                            <a:noFill/>
                          </a:ln>
                          <a:solidFill>
                            <a:srgbClr val="000000"/>
                          </a:solidFill>
                          <a:effectLst/>
                          <a:latin typeface="Arial" panose="020B0604020202020204" pitchFamily="34" charset="0"/>
                        </a:rPr>
                        <a:t>750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0" i="0" u="none" strike="noStrike" cap="none" normalizeH="0" baseline="0" dirty="0">
                          <a:ln>
                            <a:noFill/>
                          </a:ln>
                          <a:solidFill>
                            <a:srgbClr val="000000"/>
                          </a:solidFill>
                          <a:effectLst/>
                          <a:latin typeface="Arial" panose="020B0604020202020204" pitchFamily="34" charset="0"/>
                        </a:rPr>
                        <a:t>825</a:t>
                      </a: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0" i="0" u="none" strike="noStrike" cap="none" normalizeH="0" baseline="0" dirty="0">
                          <a:ln>
                            <a:noFill/>
                          </a:ln>
                          <a:solidFill>
                            <a:srgbClr val="000000"/>
                          </a:solidFill>
                          <a:effectLst/>
                          <a:latin typeface="Arial" panose="020B0604020202020204" pitchFamily="34" charset="0"/>
                        </a:rPr>
                        <a:t>900</a:t>
                      </a: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11"/>
                  </a:ext>
                </a:extLst>
              </a:tr>
              <a:tr h="517525">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1" i="0" u="none" strike="noStrike" cap="none" normalizeH="0" baseline="0" dirty="0">
                          <a:ln>
                            <a:noFill/>
                          </a:ln>
                          <a:solidFill>
                            <a:srgbClr val="000000"/>
                          </a:solidFill>
                          <a:effectLst/>
                          <a:latin typeface="Arial" panose="020B0604020202020204" pitchFamily="34" charset="0"/>
                        </a:rPr>
                        <a:t>80</a:t>
                      </a: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0" i="0" u="none" strike="noStrike" cap="none" normalizeH="0" baseline="0" dirty="0">
                          <a:ln>
                            <a:noFill/>
                          </a:ln>
                          <a:solidFill>
                            <a:srgbClr val="000000"/>
                          </a:solidFill>
                          <a:effectLst/>
                          <a:latin typeface="Arial" panose="020B0604020202020204" pitchFamily="34" charset="0"/>
                        </a:rPr>
                        <a:t>720</a:t>
                      </a: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0" i="0" u="none" strike="noStrike" cap="none" normalizeH="0" baseline="0" dirty="0">
                          <a:ln>
                            <a:noFill/>
                          </a:ln>
                          <a:solidFill>
                            <a:srgbClr val="000000"/>
                          </a:solidFill>
                          <a:effectLst/>
                          <a:latin typeface="Arial" panose="020B0604020202020204" pitchFamily="34" charset="0"/>
                        </a:rPr>
                        <a:t>800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0" i="0" u="none" strike="noStrike" cap="none" normalizeH="0" baseline="0" dirty="0">
                          <a:ln>
                            <a:noFill/>
                          </a:ln>
                          <a:solidFill>
                            <a:srgbClr val="000000"/>
                          </a:solidFill>
                          <a:effectLst/>
                          <a:latin typeface="Arial" panose="020B0604020202020204" pitchFamily="34" charset="0"/>
                        </a:rPr>
                        <a:t>880</a:t>
                      </a: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0" i="0" u="none" strike="noStrike" cap="none" normalizeH="0" baseline="0" dirty="0">
                          <a:ln>
                            <a:noFill/>
                          </a:ln>
                          <a:solidFill>
                            <a:srgbClr val="000000"/>
                          </a:solidFill>
                          <a:effectLst/>
                          <a:latin typeface="Arial" panose="020B0604020202020204" pitchFamily="34" charset="0"/>
                        </a:rPr>
                        <a:t>960</a:t>
                      </a: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12"/>
                  </a:ext>
                </a:extLst>
              </a:tr>
            </a:tbl>
          </a:graphicData>
        </a:graphic>
      </p:graphicFrame>
      <p:sp>
        <p:nvSpPr>
          <p:cNvPr id="71769" name="Rectangle 89"/>
          <p:cNvSpPr>
            <a:spLocks noGrp="1" noChangeArrowheads="1"/>
          </p:cNvSpPr>
          <p:nvPr>
            <p:ph type="body" idx="1"/>
          </p:nvPr>
        </p:nvSpPr>
        <p:spPr>
          <a:xfrm>
            <a:off x="381000" y="685800"/>
            <a:ext cx="2819400" cy="2209800"/>
          </a:xfrm>
        </p:spPr>
        <p:txBody>
          <a:bodyPr/>
          <a:lstStyle/>
          <a:p>
            <a:pPr marL="0" indent="0" eaLnBrk="1" hangingPunct="1">
              <a:lnSpc>
                <a:spcPct val="90000"/>
              </a:lnSpc>
              <a:buFont typeface="Wingdings" pitchFamily="2" charset="2"/>
              <a:buNone/>
            </a:pPr>
            <a:r>
              <a:rPr lang="en-US" sz="2800" b="1" dirty="0">
                <a:solidFill>
                  <a:schemeClr val="tx2"/>
                </a:solidFill>
              </a:rPr>
              <a:t>SHIFTING TAPER EXAMPLE:</a:t>
            </a:r>
          </a:p>
          <a:p>
            <a:pPr marL="0" indent="0" eaLnBrk="1" hangingPunct="1">
              <a:lnSpc>
                <a:spcPct val="90000"/>
              </a:lnSpc>
              <a:buFont typeface="Wingdings" pitchFamily="2" charset="2"/>
              <a:buNone/>
            </a:pPr>
            <a:r>
              <a:rPr lang="en-US" sz="2800" dirty="0">
                <a:solidFill>
                  <a:schemeClr val="tx2"/>
                </a:solidFill>
              </a:rPr>
              <a:t>W= 12 ft.</a:t>
            </a:r>
          </a:p>
          <a:p>
            <a:pPr marL="0" indent="0" eaLnBrk="1" hangingPunct="1">
              <a:lnSpc>
                <a:spcPct val="90000"/>
              </a:lnSpc>
              <a:buFont typeface="Wingdings" pitchFamily="2" charset="2"/>
              <a:buNone/>
            </a:pPr>
            <a:r>
              <a:rPr lang="en-US" sz="2800" dirty="0">
                <a:solidFill>
                  <a:schemeClr val="tx2"/>
                </a:solidFill>
              </a:rPr>
              <a:t>S= 55 mph</a:t>
            </a:r>
          </a:p>
        </p:txBody>
      </p:sp>
      <p:sp>
        <p:nvSpPr>
          <p:cNvPr id="71770" name="Rectangle 92"/>
          <p:cNvSpPr>
            <a:spLocks noChangeArrowheads="1"/>
          </p:cNvSpPr>
          <p:nvPr/>
        </p:nvSpPr>
        <p:spPr bwMode="auto">
          <a:xfrm>
            <a:off x="152400" y="3505200"/>
            <a:ext cx="2971800" cy="2438400"/>
          </a:xfrm>
          <a:prstGeom prst="rect">
            <a:avLst/>
          </a:prstGeom>
          <a:noFill/>
          <a:ln w="9525">
            <a:noFill/>
            <a:miter lim="800000"/>
            <a:headEnd/>
            <a:tailEnd/>
          </a:ln>
        </p:spPr>
        <p:txBody>
          <a:bodyPr/>
          <a:lstStyle/>
          <a:p>
            <a:pPr marL="342900" indent="-342900">
              <a:spcBef>
                <a:spcPct val="20000"/>
              </a:spcBef>
              <a:buClr>
                <a:srgbClr val="FF6600"/>
              </a:buClr>
              <a:buSzPct val="60000"/>
              <a:buFont typeface="Wingdings" pitchFamily="2" charset="2"/>
              <a:buNone/>
            </a:pPr>
            <a:r>
              <a:rPr lang="en-US" sz="2800" b="1" dirty="0">
                <a:latin typeface="Arial" panose="020B0604020202020204" pitchFamily="34" charset="0"/>
              </a:rPr>
              <a:t>Shifting taper:</a:t>
            </a:r>
          </a:p>
          <a:p>
            <a:pPr marL="342900" indent="-342900">
              <a:spcBef>
                <a:spcPct val="20000"/>
              </a:spcBef>
              <a:buClr>
                <a:srgbClr val="FF6600"/>
              </a:buClr>
              <a:buSzPct val="60000"/>
              <a:buFont typeface="Wingdings" pitchFamily="2" charset="2"/>
              <a:buNone/>
            </a:pPr>
            <a:r>
              <a:rPr lang="en-US" sz="2800" b="1" dirty="0">
                <a:latin typeface="Arial" panose="020B0604020202020204" pitchFamily="34" charset="0"/>
              </a:rPr>
              <a:t>	= (1/2 L)</a:t>
            </a:r>
          </a:p>
          <a:p>
            <a:pPr marL="342900" indent="-342900">
              <a:spcBef>
                <a:spcPct val="20000"/>
              </a:spcBef>
              <a:buClr>
                <a:srgbClr val="FF6600"/>
              </a:buClr>
              <a:buSzPct val="60000"/>
              <a:buFont typeface="Wingdings" pitchFamily="2" charset="2"/>
              <a:buNone/>
            </a:pPr>
            <a:r>
              <a:rPr lang="en-US" sz="2800" b="1" dirty="0">
                <a:latin typeface="Arial" panose="020B0604020202020204" pitchFamily="34" charset="0"/>
              </a:rPr>
              <a:t>	= 660/2</a:t>
            </a:r>
          </a:p>
          <a:p>
            <a:pPr marL="342900" indent="-342900">
              <a:spcBef>
                <a:spcPct val="20000"/>
              </a:spcBef>
              <a:buClr>
                <a:srgbClr val="FF6600"/>
              </a:buClr>
              <a:buSzPct val="60000"/>
              <a:buFont typeface="Wingdings" pitchFamily="2" charset="2"/>
              <a:buNone/>
            </a:pPr>
            <a:r>
              <a:rPr lang="en-US" sz="2800" b="1" dirty="0">
                <a:latin typeface="Arial" panose="020B0604020202020204" pitchFamily="34" charset="0"/>
              </a:rPr>
              <a:t>	= 330’ MIN.</a:t>
            </a:r>
          </a:p>
        </p:txBody>
      </p:sp>
      <p:sp>
        <p:nvSpPr>
          <p:cNvPr id="71771" name="Oval 93" descr="12'"/>
          <p:cNvSpPr>
            <a:spLocks noChangeArrowheads="1"/>
          </p:cNvSpPr>
          <p:nvPr/>
        </p:nvSpPr>
        <p:spPr bwMode="auto">
          <a:xfrm>
            <a:off x="8001000" y="0"/>
            <a:ext cx="762000" cy="762000"/>
          </a:xfrm>
          <a:prstGeom prst="ellipse">
            <a:avLst/>
          </a:prstGeom>
          <a:noFill/>
          <a:ln w="57150">
            <a:solidFill>
              <a:schemeClr val="tx1"/>
            </a:solidFill>
            <a:miter lim="800000"/>
            <a:headEnd/>
            <a:tailEnd/>
          </a:ln>
        </p:spPr>
        <p:txBody>
          <a:bodyPr wrap="none" anchor="ctr"/>
          <a:lstStyle/>
          <a:p>
            <a:endParaRPr lang="en-US" dirty="0">
              <a:latin typeface="Arial" panose="020B0604020202020204" pitchFamily="34" charset="0"/>
            </a:endParaRPr>
          </a:p>
        </p:txBody>
      </p:sp>
      <p:sp>
        <p:nvSpPr>
          <p:cNvPr id="71772" name="Oval 94" descr="660"/>
          <p:cNvSpPr>
            <a:spLocks noChangeArrowheads="1"/>
          </p:cNvSpPr>
          <p:nvPr/>
        </p:nvSpPr>
        <p:spPr bwMode="auto">
          <a:xfrm>
            <a:off x="8001000" y="3733800"/>
            <a:ext cx="762000" cy="762000"/>
          </a:xfrm>
          <a:prstGeom prst="ellipse">
            <a:avLst/>
          </a:prstGeom>
          <a:noFill/>
          <a:ln w="57150">
            <a:solidFill>
              <a:schemeClr val="tx1"/>
            </a:solidFill>
            <a:miter lim="800000"/>
            <a:headEnd/>
            <a:tailEnd/>
          </a:ln>
        </p:spPr>
        <p:txBody>
          <a:bodyPr wrap="none" anchor="ctr"/>
          <a:lstStyle/>
          <a:p>
            <a:endParaRPr lang="en-US" dirty="0">
              <a:latin typeface="Arial" panose="020B0604020202020204" pitchFamily="34" charset="0"/>
            </a:endParaRPr>
          </a:p>
        </p:txBody>
      </p:sp>
      <p:sp>
        <p:nvSpPr>
          <p:cNvPr id="71773" name="AutoShape 95">
            <a:extLst>
              <a:ext uri="{C183D7F6-B498-43B3-948B-1728B52AA6E4}">
                <adec:decorative xmlns:adec="http://schemas.microsoft.com/office/drawing/2017/decorative" val="1"/>
              </a:ext>
            </a:extLst>
          </p:cNvPr>
          <p:cNvSpPr>
            <a:spLocks noChangeArrowheads="1"/>
          </p:cNvSpPr>
          <p:nvPr/>
        </p:nvSpPr>
        <p:spPr bwMode="auto">
          <a:xfrm>
            <a:off x="4114800" y="3657600"/>
            <a:ext cx="3962400" cy="533400"/>
          </a:xfrm>
          <a:prstGeom prst="rightArrow">
            <a:avLst>
              <a:gd name="adj1" fmla="val 50000"/>
              <a:gd name="adj2" fmla="val 185714"/>
            </a:avLst>
          </a:prstGeom>
          <a:solidFill>
            <a:schemeClr val="bg2"/>
          </a:solidFill>
          <a:ln w="9525">
            <a:solidFill>
              <a:schemeClr val="tx1"/>
            </a:solidFill>
            <a:miter lim="800000"/>
            <a:headEnd/>
            <a:tailEnd/>
          </a:ln>
        </p:spPr>
        <p:txBody>
          <a:bodyPr wrap="none" anchor="ctr"/>
          <a:lstStyle/>
          <a:p>
            <a:endParaRPr lang="en-US" dirty="0">
              <a:latin typeface="Arial" panose="020B0604020202020204" pitchFamily="34" charset="0"/>
            </a:endParaRPr>
          </a:p>
        </p:txBody>
      </p:sp>
      <p:sp>
        <p:nvSpPr>
          <p:cNvPr id="71774" name="AutoShape 96">
            <a:extLst>
              <a:ext uri="{C183D7F6-B498-43B3-948B-1728B52AA6E4}">
                <adec:decorative xmlns:adec="http://schemas.microsoft.com/office/drawing/2017/decorative" val="1"/>
              </a:ext>
            </a:extLst>
          </p:cNvPr>
          <p:cNvSpPr>
            <a:spLocks noChangeArrowheads="1"/>
          </p:cNvSpPr>
          <p:nvPr/>
        </p:nvSpPr>
        <p:spPr bwMode="auto">
          <a:xfrm>
            <a:off x="8153400" y="762000"/>
            <a:ext cx="457200" cy="2819400"/>
          </a:xfrm>
          <a:prstGeom prst="downArrow">
            <a:avLst>
              <a:gd name="adj1" fmla="val 50000"/>
              <a:gd name="adj2" fmla="val 154167"/>
            </a:avLst>
          </a:prstGeom>
          <a:solidFill>
            <a:schemeClr val="bg2"/>
          </a:solidFill>
          <a:ln w="9525">
            <a:solidFill>
              <a:schemeClr val="tx1"/>
            </a:solidFill>
            <a:miter lim="800000"/>
            <a:headEnd/>
            <a:tailEnd/>
          </a:ln>
        </p:spPr>
        <p:txBody>
          <a:bodyPr wrap="none" anchor="ctr"/>
          <a:lstStyle/>
          <a:p>
            <a:endParaRPr lang="en-US" dirty="0">
              <a:latin typeface="Arial" panose="020B0604020202020204" pitchFamily="34" charset="0"/>
            </a:endParaRPr>
          </a:p>
        </p:txBody>
      </p:sp>
      <p:sp>
        <p:nvSpPr>
          <p:cNvPr id="71775" name="Oval 97" descr="55"/>
          <p:cNvSpPr>
            <a:spLocks noChangeArrowheads="1"/>
          </p:cNvSpPr>
          <p:nvPr/>
        </p:nvSpPr>
        <p:spPr bwMode="auto">
          <a:xfrm>
            <a:off x="3352800" y="3657600"/>
            <a:ext cx="762000" cy="762000"/>
          </a:xfrm>
          <a:prstGeom prst="ellipse">
            <a:avLst/>
          </a:prstGeom>
          <a:noFill/>
          <a:ln w="57150">
            <a:solidFill>
              <a:schemeClr val="tx1"/>
            </a:solidFill>
            <a:miter lim="800000"/>
            <a:headEnd/>
            <a:tailEnd/>
          </a:ln>
        </p:spPr>
        <p:txBody>
          <a:bodyPr wrap="none" anchor="ctr"/>
          <a:lstStyle/>
          <a:p>
            <a:pPr algn="ctr"/>
            <a:endParaRPr lang="en-US" sz="3200" b="1" dirty="0">
              <a:solidFill>
                <a:srgbClr val="000000"/>
              </a:solidFill>
              <a:latin typeface="Arial" panose="020B0604020202020204" pitchFamily="34" charset="0"/>
            </a:endParaRPr>
          </a:p>
        </p:txBody>
      </p:sp>
    </p:spTree>
    <p:extLst>
      <p:ext uri="{BB962C8B-B14F-4D97-AF65-F5344CB8AC3E}">
        <p14:creationId xmlns:p14="http://schemas.microsoft.com/office/powerpoint/2010/main" val="2367188146"/>
      </p:ext>
    </p:extLst>
  </p:cSld>
  <p:clrMapOvr>
    <a:masterClrMapping/>
  </p:clrMapOvr>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p:cNvSpPr>
            <a:spLocks noGrp="1" noChangeArrowheads="1"/>
          </p:cNvSpPr>
          <p:nvPr>
            <p:ph type="title"/>
          </p:nvPr>
        </p:nvSpPr>
        <p:spPr/>
        <p:txBody>
          <a:bodyPr/>
          <a:lstStyle/>
          <a:p>
            <a:pPr>
              <a:defRPr/>
            </a:pPr>
            <a:r>
              <a:rPr lang="en-US" dirty="0"/>
              <a:t>A4. Temporary Bypass (Diversion)</a:t>
            </a:r>
          </a:p>
        </p:txBody>
      </p:sp>
      <p:sp>
        <p:nvSpPr>
          <p:cNvPr id="4" name="Rectangle 2">
            <a:extLst>
              <a:ext uri="{FF2B5EF4-FFF2-40B4-BE49-F238E27FC236}">
                <a16:creationId xmlns:a16="http://schemas.microsoft.com/office/drawing/2014/main" id="{014025DE-1762-4668-A091-A81353EB7F17}"/>
              </a:ext>
            </a:extLst>
          </p:cNvPr>
          <p:cNvSpPr txBox="1">
            <a:spLocks noChangeArrowheads="1"/>
          </p:cNvSpPr>
          <p:nvPr/>
        </p:nvSpPr>
        <p:spPr bwMode="auto">
          <a:xfrm>
            <a:off x="381000" y="1371600"/>
            <a:ext cx="4572000" cy="4419600"/>
          </a:xfrm>
          <a:prstGeom prst="rect">
            <a:avLst/>
          </a:prstGeom>
          <a:noFill/>
          <a:ln w="9525">
            <a:noFill/>
            <a:miter lim="800000"/>
            <a:headEnd/>
            <a:tailEnd/>
          </a:ln>
        </p:spPr>
        <p:txBody>
          <a:bodyPr/>
          <a:lstStyle/>
          <a:p>
            <a:pPr marL="225425" indent="-225425">
              <a:spcBef>
                <a:spcPct val="20000"/>
              </a:spcBef>
              <a:buSzPct val="90000"/>
              <a:buFont typeface="Arial" panose="020B0604020202020204" pitchFamily="34" charset="0"/>
              <a:buChar char="•"/>
              <a:defRPr/>
            </a:pPr>
            <a:r>
              <a:rPr lang="en-US" sz="2800" kern="0" dirty="0">
                <a:latin typeface="Arial" panose="020B0604020202020204" pitchFamily="34" charset="0"/>
              </a:rPr>
              <a:t>A  temporary rerouting of road users onto a temporary highway or alignment placed around the work area</a:t>
            </a:r>
          </a:p>
          <a:p>
            <a:pPr marL="225425" indent="-225425">
              <a:spcBef>
                <a:spcPct val="20000"/>
              </a:spcBef>
              <a:buSzPct val="90000"/>
              <a:buFont typeface="Arial" panose="020B0604020202020204" pitchFamily="34" charset="0"/>
              <a:buChar char="•"/>
              <a:defRPr/>
            </a:pPr>
            <a:r>
              <a:rPr lang="en-US" sz="2800" kern="0" dirty="0">
                <a:latin typeface="Arial" panose="020B0604020202020204" pitchFamily="34" charset="0"/>
              </a:rPr>
              <a:t>New surface is constructed to divert traffic around the work space</a:t>
            </a:r>
          </a:p>
          <a:p>
            <a:pPr marL="342900" indent="-342900">
              <a:spcBef>
                <a:spcPct val="20000"/>
              </a:spcBef>
              <a:buSzPct val="90000"/>
              <a:buFontTx/>
              <a:buBlip>
                <a:blip r:embed="rId3"/>
              </a:buBlip>
              <a:defRPr/>
            </a:pPr>
            <a:endParaRPr lang="en-US" sz="3200" kern="0" dirty="0">
              <a:latin typeface="Arial" panose="020B0604020202020204" pitchFamily="34" charset="0"/>
            </a:endParaRPr>
          </a:p>
          <a:p>
            <a:pPr marL="742950" lvl="1" indent="-285750">
              <a:spcBef>
                <a:spcPct val="20000"/>
              </a:spcBef>
              <a:buSzPct val="90000"/>
              <a:buFontTx/>
              <a:buBlip>
                <a:blip r:embed="rId3"/>
              </a:buBlip>
              <a:defRPr/>
            </a:pPr>
            <a:endParaRPr lang="en-US" sz="3200" kern="0" dirty="0">
              <a:latin typeface="Arial" panose="020B0604020202020204" pitchFamily="34" charset="0"/>
            </a:endParaRPr>
          </a:p>
        </p:txBody>
      </p:sp>
      <p:pic>
        <p:nvPicPr>
          <p:cNvPr id="2" name="Picture 1" descr="Orange Temporary ByPass (Diversion) Work Zone sign with speed advisory plague below">
            <a:extLst>
              <a:ext uri="{FF2B5EF4-FFF2-40B4-BE49-F238E27FC236}">
                <a16:creationId xmlns:a16="http://schemas.microsoft.com/office/drawing/2014/main" id="{7B3FFE53-A38E-47EE-A8BB-09E299A126EF}"/>
              </a:ext>
            </a:extLst>
          </p:cNvPr>
          <p:cNvPicPr>
            <a:picLocks noChangeAspect="1"/>
          </p:cNvPicPr>
          <p:nvPr/>
        </p:nvPicPr>
        <p:blipFill rotWithShape="1">
          <a:blip r:embed="rId4"/>
          <a:srcRect t="2941"/>
          <a:stretch/>
        </p:blipFill>
        <p:spPr>
          <a:xfrm>
            <a:off x="5105400" y="1423110"/>
            <a:ext cx="3019425" cy="4316579"/>
          </a:xfrm>
          <a:prstGeom prst="rect">
            <a:avLst/>
          </a:prstGeom>
        </p:spPr>
      </p:pic>
      <p:sp>
        <p:nvSpPr>
          <p:cNvPr id="3" name="Google Shape;74;p1">
            <a:extLst>
              <a:ext uri="{FF2B5EF4-FFF2-40B4-BE49-F238E27FC236}">
                <a16:creationId xmlns:a16="http://schemas.microsoft.com/office/drawing/2014/main" id="{BE1CA629-4F01-E222-1342-732EB948B6D7}"/>
              </a:ext>
            </a:extLst>
          </p:cNvPr>
          <p:cNvSpPr/>
          <p:nvPr/>
        </p:nvSpPr>
        <p:spPr>
          <a:xfrm>
            <a:off x="7591425" y="5434890"/>
            <a:ext cx="1371600" cy="23079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dirty="0">
                <a:solidFill>
                  <a:srgbClr val="000000"/>
                </a:solidFill>
                <a:latin typeface="Arial" panose="020B0604020202020204" pitchFamily="34" charset="0"/>
                <a:ea typeface="Open Sans"/>
                <a:cs typeface="Arial" panose="020B0604020202020204" pitchFamily="34" charset="0"/>
                <a:sym typeface="Open Sans"/>
              </a:rPr>
              <a:t>Image: FHWA</a:t>
            </a:r>
            <a:endParaRPr sz="9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380748528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23906" name="Rectangle 2"/>
          <p:cNvSpPr>
            <a:spLocks noGrp="1" noChangeArrowheads="1"/>
          </p:cNvSpPr>
          <p:nvPr>
            <p:ph type="title"/>
          </p:nvPr>
        </p:nvSpPr>
        <p:spPr>
          <a:xfrm>
            <a:off x="381000" y="304800"/>
            <a:ext cx="8305800" cy="1371600"/>
          </a:xfrm>
        </p:spPr>
        <p:txBody>
          <a:bodyPr/>
          <a:lstStyle/>
          <a:p>
            <a:pPr>
              <a:buClr>
                <a:schemeClr val="bg2"/>
              </a:buClr>
              <a:defRPr/>
            </a:pPr>
            <a:r>
              <a:rPr lang="en-US" dirty="0"/>
              <a:t>TCPs Shall Comply</a:t>
            </a:r>
            <a:br>
              <a:rPr lang="en-US" dirty="0"/>
            </a:br>
            <a:r>
              <a:rPr lang="en-US" dirty="0"/>
              <a:t>with the MUTCD</a:t>
            </a:r>
            <a:endParaRPr lang="en-US" sz="3600" i="0" dirty="0"/>
          </a:p>
        </p:txBody>
      </p:sp>
      <p:sp>
        <p:nvSpPr>
          <p:cNvPr id="10243" name="Rectangle 3"/>
          <p:cNvSpPr>
            <a:spLocks noGrp="1" noChangeArrowheads="1"/>
          </p:cNvSpPr>
          <p:nvPr>
            <p:ph type="body" idx="1"/>
          </p:nvPr>
        </p:nvSpPr>
        <p:spPr>
          <a:xfrm>
            <a:off x="228600" y="1828800"/>
            <a:ext cx="4495800" cy="5029200"/>
          </a:xfrm>
        </p:spPr>
        <p:txBody>
          <a:bodyPr/>
          <a:lstStyle/>
          <a:p>
            <a:pPr>
              <a:lnSpc>
                <a:spcPct val="90000"/>
              </a:lnSpc>
            </a:pPr>
            <a:r>
              <a:rPr lang="en-US" dirty="0"/>
              <a:t>Code of Federal Regulations (CFR) Title 23:</a:t>
            </a:r>
          </a:p>
          <a:p>
            <a:pPr algn="ctr">
              <a:lnSpc>
                <a:spcPct val="90000"/>
              </a:lnSpc>
              <a:buFontTx/>
              <a:buNone/>
            </a:pPr>
            <a:r>
              <a:rPr lang="en-US" i="1" dirty="0"/>
              <a:t>“The US Department of Transportation shall promulgate a manual of traffic control standards.”</a:t>
            </a:r>
          </a:p>
        </p:txBody>
      </p:sp>
      <p:pic>
        <p:nvPicPr>
          <p:cNvPr id="10244" name="Picture 5" descr="Cover of the 2009 MUTCD&#10;"/>
          <p:cNvPicPr>
            <a:picLocks noChangeAspect="1" noChangeArrowheads="1"/>
          </p:cNvPicPr>
          <p:nvPr/>
        </p:nvPicPr>
        <p:blipFill>
          <a:blip r:embed="rId3" cstate="print"/>
          <a:srcRect/>
          <a:stretch>
            <a:fillRect/>
          </a:stretch>
        </p:blipFill>
        <p:spPr bwMode="auto">
          <a:xfrm>
            <a:off x="5334000" y="1254125"/>
            <a:ext cx="3048000" cy="4349750"/>
          </a:xfrm>
          <a:prstGeom prst="rect">
            <a:avLst/>
          </a:prstGeom>
          <a:noFill/>
          <a:ln w="9525">
            <a:noFill/>
            <a:miter lim="800000"/>
            <a:headEnd/>
            <a:tailEnd/>
          </a:ln>
        </p:spPr>
      </p:pic>
      <p:sp>
        <p:nvSpPr>
          <p:cNvPr id="3" name="Google Shape;74;p1">
            <a:extLst>
              <a:ext uri="{FF2B5EF4-FFF2-40B4-BE49-F238E27FC236}">
                <a16:creationId xmlns:a16="http://schemas.microsoft.com/office/drawing/2014/main" id="{AEE1470C-E65D-EF5E-F343-FB1EBA82CE77}"/>
              </a:ext>
            </a:extLst>
          </p:cNvPr>
          <p:cNvSpPr/>
          <p:nvPr/>
        </p:nvSpPr>
        <p:spPr>
          <a:xfrm>
            <a:off x="7335982" y="5603875"/>
            <a:ext cx="13716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FHWA</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3728116242"/>
      </p:ext>
    </p:extLst>
  </p:cSld>
  <p:clrMapOvr>
    <a:masterClrMapping/>
  </p:clrMapOvr>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21DBC3-5C7B-45E2-AA2E-EE2C74BC3EB9}"/>
              </a:ext>
            </a:extLst>
          </p:cNvPr>
          <p:cNvSpPr>
            <a:spLocks noGrp="1"/>
          </p:cNvSpPr>
          <p:nvPr>
            <p:ph type="title"/>
          </p:nvPr>
        </p:nvSpPr>
        <p:spPr>
          <a:xfrm>
            <a:off x="390832" y="1600200"/>
            <a:ext cx="3200400" cy="1325563"/>
          </a:xfrm>
        </p:spPr>
        <p:txBody>
          <a:bodyPr/>
          <a:lstStyle/>
          <a:p>
            <a:r>
              <a:rPr lang="en-US" dirty="0"/>
              <a:t>Road Closure With Diversion</a:t>
            </a:r>
          </a:p>
        </p:txBody>
      </p:sp>
      <p:pic>
        <p:nvPicPr>
          <p:cNvPr id="4" name="Picture 3" descr="Example of a Road Closure with Diversion around the work space on a two-lane roadway with signs and barricades and crash cushions as optional on rail of bypass">
            <a:extLst>
              <a:ext uri="{FF2B5EF4-FFF2-40B4-BE49-F238E27FC236}">
                <a16:creationId xmlns:a16="http://schemas.microsoft.com/office/drawing/2014/main" id="{8FACFB97-1A60-42CF-BB5D-D648D1147F94}"/>
              </a:ext>
            </a:extLst>
          </p:cNvPr>
          <p:cNvPicPr>
            <a:picLocks noChangeAspect="1"/>
          </p:cNvPicPr>
          <p:nvPr/>
        </p:nvPicPr>
        <p:blipFill>
          <a:blip r:embed="rId2"/>
          <a:stretch>
            <a:fillRect/>
          </a:stretch>
        </p:blipFill>
        <p:spPr>
          <a:xfrm>
            <a:off x="3886200" y="30855"/>
            <a:ext cx="5257800" cy="6775392"/>
          </a:xfrm>
          <a:prstGeom prst="rect">
            <a:avLst/>
          </a:prstGeom>
        </p:spPr>
      </p:pic>
      <p:sp>
        <p:nvSpPr>
          <p:cNvPr id="5" name="Rectangle 39">
            <a:extLst>
              <a:ext uri="{FF2B5EF4-FFF2-40B4-BE49-F238E27FC236}">
                <a16:creationId xmlns:a16="http://schemas.microsoft.com/office/drawing/2014/main" id="{A6C73423-A292-4E5F-9C11-7888A4E76863}"/>
              </a:ext>
            </a:extLst>
          </p:cNvPr>
          <p:cNvSpPr>
            <a:spLocks noChangeArrowheads="1"/>
          </p:cNvSpPr>
          <p:nvPr/>
        </p:nvSpPr>
        <p:spPr bwMode="auto">
          <a:xfrm>
            <a:off x="381000" y="325437"/>
            <a:ext cx="1143000" cy="838200"/>
          </a:xfrm>
          <a:prstGeom prst="rect">
            <a:avLst/>
          </a:prstGeom>
          <a:solidFill>
            <a:schemeClr val="bg1"/>
          </a:solidFill>
          <a:ln w="57150">
            <a:solidFill>
              <a:srgbClr val="C00000"/>
            </a:solidFill>
            <a:miter lim="800000"/>
            <a:headEnd/>
            <a:tailEnd/>
          </a:ln>
        </p:spPr>
        <p:txBody>
          <a:bodyPr wrap="none" anchor="ctr"/>
          <a:lstStyle/>
          <a:p>
            <a:pPr algn="ctr"/>
            <a:r>
              <a:rPr lang="en-US" sz="4000" b="1" i="1" dirty="0">
                <a:latin typeface="Arial" panose="020B0604020202020204" pitchFamily="34" charset="0"/>
              </a:rPr>
              <a:t>63</a:t>
            </a:r>
          </a:p>
        </p:txBody>
      </p:sp>
      <p:sp>
        <p:nvSpPr>
          <p:cNvPr id="3" name="Google Shape;74;p1">
            <a:extLst>
              <a:ext uri="{FF2B5EF4-FFF2-40B4-BE49-F238E27FC236}">
                <a16:creationId xmlns:a16="http://schemas.microsoft.com/office/drawing/2014/main" id="{D1520D07-9129-F85B-1268-D4B57862FA9A}"/>
              </a:ext>
            </a:extLst>
          </p:cNvPr>
          <p:cNvSpPr/>
          <p:nvPr/>
        </p:nvSpPr>
        <p:spPr>
          <a:xfrm>
            <a:off x="8074526" y="6658877"/>
            <a:ext cx="1371600" cy="23079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dirty="0">
                <a:solidFill>
                  <a:srgbClr val="000000"/>
                </a:solidFill>
                <a:latin typeface="Arial" panose="020B0604020202020204" pitchFamily="34" charset="0"/>
                <a:ea typeface="Open Sans"/>
                <a:cs typeface="Arial" panose="020B0604020202020204" pitchFamily="34" charset="0"/>
                <a:sym typeface="Open Sans"/>
              </a:rPr>
              <a:t>Image: FHWA</a:t>
            </a:r>
            <a:endParaRPr sz="9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3510575255"/>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p:cNvGraphicFramePr>
            <a:graphicFrameLocks noGrp="1"/>
          </p:cNvGraphicFramePr>
          <p:nvPr>
            <p:extLst>
              <p:ext uri="{D42A27DB-BD31-4B8C-83A1-F6EECF244321}">
                <p14:modId xmlns:p14="http://schemas.microsoft.com/office/powerpoint/2010/main" val="2211364911"/>
              </p:ext>
            </p:extLst>
          </p:nvPr>
        </p:nvGraphicFramePr>
        <p:xfrm>
          <a:off x="457200" y="1447800"/>
          <a:ext cx="8229600" cy="4465320"/>
        </p:xfrm>
        <a:graphic>
          <a:graphicData uri="http://schemas.openxmlformats.org/drawingml/2006/table">
            <a:tbl>
              <a:tblPr firstRow="1" bandRow="1">
                <a:tableStyleId>{5C22544A-7EE6-4342-B048-85BDC9FD1C3A}</a:tableStyleId>
              </a:tblPr>
              <a:tblGrid>
                <a:gridCol w="4114800">
                  <a:extLst>
                    <a:ext uri="{9D8B030D-6E8A-4147-A177-3AD203B41FA5}">
                      <a16:colId xmlns:a16="http://schemas.microsoft.com/office/drawing/2014/main" val="20000"/>
                    </a:ext>
                  </a:extLst>
                </a:gridCol>
                <a:gridCol w="4114800">
                  <a:extLst>
                    <a:ext uri="{9D8B030D-6E8A-4147-A177-3AD203B41FA5}">
                      <a16:colId xmlns:a16="http://schemas.microsoft.com/office/drawing/2014/main" val="20001"/>
                    </a:ext>
                  </a:extLst>
                </a:gridCol>
              </a:tblGrid>
              <a:tr h="533400">
                <a:tc>
                  <a:txBody>
                    <a:bodyPr/>
                    <a:lstStyle/>
                    <a:p>
                      <a:pPr algn="ctr"/>
                      <a:r>
                        <a:rPr lang="en-US" sz="2800" dirty="0">
                          <a:solidFill>
                            <a:srgbClr val="C00000"/>
                          </a:solidFill>
                          <a:latin typeface="Arial" panose="020B0604020202020204" pitchFamily="34" charset="0"/>
                        </a:rPr>
                        <a:t>Advantages</a:t>
                      </a:r>
                    </a:p>
                  </a:txBody>
                  <a:tcP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800" dirty="0">
                          <a:solidFill>
                            <a:srgbClr val="C00000"/>
                          </a:solidFill>
                          <a:latin typeface="Arial" panose="020B0604020202020204" pitchFamily="34" charset="0"/>
                        </a:rPr>
                        <a:t>Disadvantages</a:t>
                      </a:r>
                    </a:p>
                  </a:txBody>
                  <a:tcP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r h="3004820">
                <a:tc>
                  <a:txBody>
                    <a:bodyPr/>
                    <a:lstStyle/>
                    <a:p>
                      <a:pPr marL="176213" indent="-176213">
                        <a:buFont typeface="Arial" pitchFamily="34" charset="0"/>
                        <a:buChar char="•"/>
                      </a:pPr>
                      <a:r>
                        <a:rPr lang="en-US" sz="2800" dirty="0">
                          <a:solidFill>
                            <a:schemeClr val="tx1"/>
                          </a:solidFill>
                          <a:latin typeface="Arial" panose="020B0604020202020204" pitchFamily="34" charset="0"/>
                        </a:rPr>
                        <a:t>Maintains number of lanes</a:t>
                      </a:r>
                    </a:p>
                    <a:p>
                      <a:pPr marL="176213" indent="-176213">
                        <a:buFont typeface="Arial" pitchFamily="34" charset="0"/>
                        <a:buChar char="•"/>
                      </a:pPr>
                      <a:r>
                        <a:rPr lang="en-US" sz="2800" dirty="0">
                          <a:solidFill>
                            <a:schemeClr val="tx1"/>
                          </a:solidFill>
                          <a:latin typeface="Arial" panose="020B0604020202020204" pitchFamily="34" charset="0"/>
                        </a:rPr>
                        <a:t>Capacity is maintained</a:t>
                      </a:r>
                    </a:p>
                    <a:p>
                      <a:pPr marL="176213" indent="-176213">
                        <a:buFont typeface="Arial" pitchFamily="34" charset="0"/>
                        <a:buChar char="•"/>
                      </a:pPr>
                      <a:r>
                        <a:rPr lang="en-US" sz="2800" dirty="0">
                          <a:solidFill>
                            <a:schemeClr val="tx1"/>
                          </a:solidFill>
                          <a:latin typeface="Arial" panose="020B0604020202020204" pitchFamily="34" charset="0"/>
                        </a:rPr>
                        <a:t>Possible faster completion</a:t>
                      </a:r>
                    </a:p>
                    <a:p>
                      <a:pPr marL="176213" indent="-176213">
                        <a:buFont typeface="Arial" pitchFamily="34" charset="0"/>
                        <a:buChar char="•"/>
                      </a:pPr>
                      <a:r>
                        <a:rPr lang="en-US" sz="2800" dirty="0">
                          <a:solidFill>
                            <a:schemeClr val="tx1"/>
                          </a:solidFill>
                          <a:latin typeface="Arial" panose="020B0604020202020204" pitchFamily="34" charset="0"/>
                        </a:rPr>
                        <a:t>Improved worker safety</a:t>
                      </a:r>
                    </a:p>
                    <a:p>
                      <a:pPr marL="457200" indent="-176213">
                        <a:buFont typeface="Arial" pitchFamily="34" charset="0"/>
                        <a:buChar char="•"/>
                      </a:pPr>
                      <a:r>
                        <a:rPr lang="en-US" sz="2800" dirty="0">
                          <a:solidFill>
                            <a:schemeClr val="tx1"/>
                          </a:solidFill>
                          <a:latin typeface="Arial" panose="020B0604020202020204" pitchFamily="34" charset="0"/>
                        </a:rPr>
                        <a:t>Separates traffic from workers</a:t>
                      </a:r>
                    </a:p>
                    <a:p>
                      <a:pPr marL="176213" indent="-176213">
                        <a:buFont typeface="Arial" pitchFamily="34" charset="0"/>
                        <a:buChar char="•"/>
                      </a:pPr>
                      <a:endParaRPr lang="en-US" sz="2800" dirty="0">
                        <a:solidFill>
                          <a:schemeClr val="tx1"/>
                        </a:solidFill>
                        <a:latin typeface="Arial" panose="020B0604020202020204" pitchFamily="34" charset="0"/>
                      </a:endParaRPr>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chemeClr val="bg1"/>
                    </a:solidFill>
                  </a:tcPr>
                </a:tc>
                <a:tc>
                  <a:txBody>
                    <a:bodyPr/>
                    <a:lstStyle/>
                    <a:p>
                      <a:pPr marL="236538" indent="-236538">
                        <a:buFont typeface="Arial" pitchFamily="34" charset="0"/>
                        <a:buChar char="•"/>
                      </a:pPr>
                      <a:r>
                        <a:rPr lang="en-US" sz="2800" dirty="0">
                          <a:solidFill>
                            <a:schemeClr val="tx1"/>
                          </a:solidFill>
                          <a:latin typeface="Arial" panose="020B0604020202020204" pitchFamily="34" charset="0"/>
                        </a:rPr>
                        <a:t>Alignment must be changed</a:t>
                      </a:r>
                    </a:p>
                    <a:p>
                      <a:pPr marL="236538" indent="-236538">
                        <a:buFont typeface="Arial" pitchFamily="34" charset="0"/>
                        <a:buChar char="•"/>
                      </a:pPr>
                      <a:r>
                        <a:rPr lang="en-US" sz="2800" dirty="0">
                          <a:solidFill>
                            <a:schemeClr val="tx1"/>
                          </a:solidFill>
                          <a:latin typeface="Arial" panose="020B0604020202020204" pitchFamily="34" charset="0"/>
                        </a:rPr>
                        <a:t>Costly</a:t>
                      </a:r>
                    </a:p>
                    <a:p>
                      <a:pPr marL="236538" indent="-236538">
                        <a:buFont typeface="Arial" pitchFamily="34" charset="0"/>
                        <a:buChar char="•"/>
                      </a:pPr>
                      <a:r>
                        <a:rPr lang="en-US" sz="2800" dirty="0">
                          <a:solidFill>
                            <a:schemeClr val="tx1"/>
                          </a:solidFill>
                          <a:latin typeface="Arial" panose="020B0604020202020204" pitchFamily="34" charset="0"/>
                        </a:rPr>
                        <a:t>Larger</a:t>
                      </a:r>
                      <a:r>
                        <a:rPr lang="en-US" sz="2800" baseline="0" dirty="0">
                          <a:solidFill>
                            <a:schemeClr val="tx1"/>
                          </a:solidFill>
                          <a:latin typeface="Arial" panose="020B0604020202020204" pitchFamily="34" charset="0"/>
                        </a:rPr>
                        <a:t> footprint</a:t>
                      </a:r>
                    </a:p>
                    <a:p>
                      <a:pPr marL="236538" indent="-236538">
                        <a:buFont typeface="Arial" pitchFamily="34" charset="0"/>
                        <a:buChar char="•"/>
                      </a:pPr>
                      <a:r>
                        <a:rPr lang="en-US" sz="2800" baseline="0" dirty="0">
                          <a:solidFill>
                            <a:schemeClr val="tx1"/>
                          </a:solidFill>
                          <a:latin typeface="Arial" panose="020B0604020202020204" pitchFamily="34" charset="0"/>
                        </a:rPr>
                        <a:t>May need additional ROW</a:t>
                      </a:r>
                      <a:endParaRPr lang="en-US" sz="2800" dirty="0">
                        <a:solidFill>
                          <a:schemeClr val="tx1"/>
                        </a:solidFill>
                        <a:latin typeface="Arial" panose="020B0604020202020204" pitchFamily="34" charset="0"/>
                      </a:endParaRPr>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solidFill>
                      <a:schemeClr val="bg1"/>
                    </a:solidFill>
                  </a:tcPr>
                </a:tc>
                <a:extLst>
                  <a:ext uri="{0D108BD9-81ED-4DB2-BD59-A6C34878D82A}">
                    <a16:rowId xmlns:a16="http://schemas.microsoft.com/office/drawing/2014/main" val="10001"/>
                  </a:ext>
                </a:extLst>
              </a:tr>
            </a:tbl>
          </a:graphicData>
        </a:graphic>
      </p:graphicFrame>
      <p:sp>
        <p:nvSpPr>
          <p:cNvPr id="6" name="Rectangle 2"/>
          <p:cNvSpPr>
            <a:spLocks noGrp="1" noChangeArrowheads="1"/>
          </p:cNvSpPr>
          <p:nvPr>
            <p:ph type="title"/>
          </p:nvPr>
        </p:nvSpPr>
        <p:spPr/>
        <p:txBody>
          <a:bodyPr/>
          <a:lstStyle/>
          <a:p>
            <a:pPr>
              <a:defRPr/>
            </a:pPr>
            <a:r>
              <a:rPr lang="en-US" dirty="0"/>
              <a:t>A4. Temporary Bypass (Diversion)</a:t>
            </a:r>
          </a:p>
        </p:txBody>
      </p:sp>
    </p:spTree>
    <p:extLst>
      <p:ext uri="{BB962C8B-B14F-4D97-AF65-F5344CB8AC3E}">
        <p14:creationId xmlns:p14="http://schemas.microsoft.com/office/powerpoint/2010/main" val="747160773"/>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2" descr="A5. Intermittent Closure"/>
          <p:cNvSpPr>
            <a:spLocks noGrp="1" noChangeArrowheads="1"/>
          </p:cNvSpPr>
          <p:nvPr>
            <p:ph type="title"/>
          </p:nvPr>
        </p:nvSpPr>
        <p:spPr>
          <a:xfrm>
            <a:off x="228600" y="0"/>
            <a:ext cx="8915400" cy="914400"/>
          </a:xfrm>
        </p:spPr>
        <p:txBody>
          <a:bodyPr/>
          <a:lstStyle/>
          <a:p>
            <a:pPr>
              <a:defRPr/>
            </a:pPr>
            <a:r>
              <a:rPr lang="en-US" dirty="0"/>
              <a:t>A5. Intermittent Closure</a:t>
            </a:r>
          </a:p>
        </p:txBody>
      </p:sp>
      <p:pic>
        <p:nvPicPr>
          <p:cNvPr id="73731" name="Picture 3" descr="Two lane roadway diagram with work area in the center and both directions closed temporarily to traffic flow">
            <a:extLst>
              <a:ext uri="{C183D7F6-B498-43B3-948B-1728B52AA6E4}">
                <adec:decorative xmlns:adec="http://schemas.microsoft.com/office/drawing/2017/decorative" val="0"/>
              </a:ext>
            </a:extLst>
          </p:cNvPr>
          <p:cNvPicPr>
            <a:picLocks noChangeAspect="1" noChangeArrowheads="1"/>
          </p:cNvPicPr>
          <p:nvPr/>
        </p:nvPicPr>
        <p:blipFill>
          <a:blip r:embed="rId3" cstate="print"/>
          <a:srcRect/>
          <a:stretch>
            <a:fillRect/>
          </a:stretch>
        </p:blipFill>
        <p:spPr bwMode="auto">
          <a:xfrm>
            <a:off x="0" y="3978275"/>
            <a:ext cx="9144000" cy="1431925"/>
          </a:xfrm>
          <a:prstGeom prst="rect">
            <a:avLst/>
          </a:prstGeom>
          <a:noFill/>
          <a:ln w="9525">
            <a:noFill/>
            <a:miter lim="800000"/>
            <a:headEnd/>
            <a:tailEnd/>
          </a:ln>
        </p:spPr>
      </p:pic>
      <p:sp>
        <p:nvSpPr>
          <p:cNvPr id="4" name="Rectangle 2"/>
          <p:cNvSpPr txBox="1">
            <a:spLocks noChangeArrowheads="1"/>
          </p:cNvSpPr>
          <p:nvPr/>
        </p:nvSpPr>
        <p:spPr bwMode="auto">
          <a:xfrm>
            <a:off x="495300" y="1295400"/>
            <a:ext cx="8153400" cy="1584325"/>
          </a:xfrm>
          <a:prstGeom prst="rect">
            <a:avLst/>
          </a:prstGeom>
          <a:noFill/>
          <a:ln w="9525">
            <a:noFill/>
            <a:miter lim="800000"/>
            <a:headEnd/>
            <a:tailEnd/>
          </a:ln>
        </p:spPr>
        <p:txBody>
          <a:bodyPr/>
          <a:lstStyle/>
          <a:p>
            <a:pPr marL="225425" indent="-225425">
              <a:spcBef>
                <a:spcPct val="20000"/>
              </a:spcBef>
              <a:buSzPct val="90000"/>
              <a:buFont typeface="Arial" panose="020B0604020202020204" pitchFamily="34" charset="0"/>
              <a:buChar char="•"/>
              <a:defRPr/>
            </a:pPr>
            <a:r>
              <a:rPr lang="en-US" sz="2800" kern="0" dirty="0">
                <a:latin typeface="Arial" panose="020B0604020202020204" pitchFamily="34" charset="0"/>
              </a:rPr>
              <a:t>Stopping all traffic in both directions for a short period of time</a:t>
            </a:r>
          </a:p>
          <a:p>
            <a:pPr marL="225425" indent="-225425">
              <a:spcBef>
                <a:spcPct val="20000"/>
              </a:spcBef>
              <a:buSzPct val="90000"/>
              <a:buFont typeface="Arial" panose="020B0604020202020204" pitchFamily="34" charset="0"/>
              <a:buChar char="•"/>
              <a:defRPr/>
            </a:pPr>
            <a:r>
              <a:rPr lang="en-US" sz="2800" kern="0" dirty="0">
                <a:latin typeface="Arial" panose="020B0604020202020204" pitchFamily="34" charset="0"/>
              </a:rPr>
              <a:t>Applicable only on very low volume roads</a:t>
            </a:r>
          </a:p>
          <a:p>
            <a:pPr marL="342900" indent="-342900">
              <a:spcBef>
                <a:spcPct val="20000"/>
              </a:spcBef>
              <a:buSzPct val="90000"/>
              <a:buFontTx/>
              <a:buBlip>
                <a:blip r:embed="rId4"/>
              </a:buBlip>
              <a:defRPr/>
            </a:pPr>
            <a:endParaRPr lang="en-US" sz="3200" kern="0" dirty="0">
              <a:latin typeface="Arial" panose="020B0604020202020204" pitchFamily="34" charset="0"/>
            </a:endParaRPr>
          </a:p>
          <a:p>
            <a:pPr marL="742950" lvl="1" indent="-285750">
              <a:spcBef>
                <a:spcPct val="20000"/>
              </a:spcBef>
              <a:buSzPct val="90000"/>
              <a:buFontTx/>
              <a:buBlip>
                <a:blip r:embed="rId4"/>
              </a:buBlip>
              <a:defRPr/>
            </a:pPr>
            <a:endParaRPr lang="en-US" sz="3200" kern="0" dirty="0">
              <a:latin typeface="Arial" panose="020B0604020202020204" pitchFamily="34" charset="0"/>
            </a:endParaRPr>
          </a:p>
        </p:txBody>
      </p:sp>
      <p:sp>
        <p:nvSpPr>
          <p:cNvPr id="2" name="Google Shape;74;p1">
            <a:extLst>
              <a:ext uri="{FF2B5EF4-FFF2-40B4-BE49-F238E27FC236}">
                <a16:creationId xmlns:a16="http://schemas.microsoft.com/office/drawing/2014/main" id="{6AF0F93D-9F81-343D-D777-220711D9879F}"/>
              </a:ext>
            </a:extLst>
          </p:cNvPr>
          <p:cNvSpPr/>
          <p:nvPr/>
        </p:nvSpPr>
        <p:spPr>
          <a:xfrm>
            <a:off x="7543800" y="5331808"/>
            <a:ext cx="1371600" cy="23079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dirty="0">
                <a:solidFill>
                  <a:srgbClr val="000000"/>
                </a:solidFill>
                <a:latin typeface="Arial" panose="020B0604020202020204" pitchFamily="34" charset="0"/>
                <a:ea typeface="Open Sans"/>
                <a:cs typeface="Arial" panose="020B0604020202020204" pitchFamily="34" charset="0"/>
                <a:sym typeface="Open Sans"/>
              </a:rPr>
              <a:t>Image: ATSSA</a:t>
            </a:r>
            <a:endParaRPr sz="9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939034456"/>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p:cNvGraphicFramePr>
            <a:graphicFrameLocks noGrp="1"/>
          </p:cNvGraphicFramePr>
          <p:nvPr>
            <p:extLst>
              <p:ext uri="{D42A27DB-BD31-4B8C-83A1-F6EECF244321}">
                <p14:modId xmlns:p14="http://schemas.microsoft.com/office/powerpoint/2010/main" val="3650489979"/>
              </p:ext>
            </p:extLst>
          </p:nvPr>
        </p:nvGraphicFramePr>
        <p:xfrm>
          <a:off x="457200" y="1752600"/>
          <a:ext cx="8229600" cy="3538220"/>
        </p:xfrm>
        <a:graphic>
          <a:graphicData uri="http://schemas.openxmlformats.org/drawingml/2006/table">
            <a:tbl>
              <a:tblPr firstRow="1" bandRow="1">
                <a:tableStyleId>{5C22544A-7EE6-4342-B048-85BDC9FD1C3A}</a:tableStyleId>
              </a:tblPr>
              <a:tblGrid>
                <a:gridCol w="3810000">
                  <a:extLst>
                    <a:ext uri="{9D8B030D-6E8A-4147-A177-3AD203B41FA5}">
                      <a16:colId xmlns:a16="http://schemas.microsoft.com/office/drawing/2014/main" val="20000"/>
                    </a:ext>
                  </a:extLst>
                </a:gridCol>
                <a:gridCol w="4419600">
                  <a:extLst>
                    <a:ext uri="{9D8B030D-6E8A-4147-A177-3AD203B41FA5}">
                      <a16:colId xmlns:a16="http://schemas.microsoft.com/office/drawing/2014/main" val="20001"/>
                    </a:ext>
                  </a:extLst>
                </a:gridCol>
              </a:tblGrid>
              <a:tr h="533400">
                <a:tc>
                  <a:txBody>
                    <a:bodyPr/>
                    <a:lstStyle/>
                    <a:p>
                      <a:pPr algn="ctr"/>
                      <a:r>
                        <a:rPr lang="en-US" sz="2800" dirty="0">
                          <a:solidFill>
                            <a:srgbClr val="C00000"/>
                          </a:solidFill>
                          <a:latin typeface="Arial" panose="020B0604020202020204" pitchFamily="34" charset="0"/>
                        </a:rPr>
                        <a:t>Advantages</a:t>
                      </a:r>
                    </a:p>
                  </a:txBody>
                  <a:tcP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800" dirty="0">
                          <a:solidFill>
                            <a:srgbClr val="C00000"/>
                          </a:solidFill>
                          <a:latin typeface="Arial" panose="020B0604020202020204" pitchFamily="34" charset="0"/>
                        </a:rPr>
                        <a:t>Disadvantages</a:t>
                      </a:r>
                    </a:p>
                  </a:txBody>
                  <a:tcP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r h="3004820">
                <a:tc>
                  <a:txBody>
                    <a:bodyPr/>
                    <a:lstStyle/>
                    <a:p>
                      <a:pPr marL="157163" indent="-157163">
                        <a:buFont typeface="Arial" pitchFamily="34" charset="0"/>
                        <a:buChar char="•"/>
                      </a:pPr>
                      <a:r>
                        <a:rPr lang="en-US" sz="2800" dirty="0">
                          <a:solidFill>
                            <a:schemeClr val="tx1"/>
                          </a:solidFill>
                          <a:latin typeface="Arial" panose="020B0604020202020204" pitchFamily="34" charset="0"/>
                        </a:rPr>
                        <a:t>Very</a:t>
                      </a:r>
                      <a:r>
                        <a:rPr lang="en-US" sz="2800" baseline="0" dirty="0">
                          <a:solidFill>
                            <a:schemeClr val="tx1"/>
                          </a:solidFill>
                          <a:latin typeface="Arial" panose="020B0604020202020204" pitchFamily="34" charset="0"/>
                        </a:rPr>
                        <a:t> low cost</a:t>
                      </a:r>
                    </a:p>
                    <a:p>
                      <a:pPr marL="157163" indent="-157163">
                        <a:buFont typeface="Arial" pitchFamily="34" charset="0"/>
                        <a:buChar char="•"/>
                      </a:pPr>
                      <a:r>
                        <a:rPr lang="en-US" sz="2800" baseline="0" dirty="0">
                          <a:solidFill>
                            <a:schemeClr val="tx1"/>
                          </a:solidFill>
                          <a:latin typeface="Arial" panose="020B0604020202020204" pitchFamily="34" charset="0"/>
                        </a:rPr>
                        <a:t>No detour</a:t>
                      </a:r>
                    </a:p>
                    <a:p>
                      <a:pPr marL="157163" indent="-157163">
                        <a:buFont typeface="Arial" pitchFamily="34" charset="0"/>
                        <a:buChar char="•"/>
                      </a:pPr>
                      <a:r>
                        <a:rPr lang="en-US" sz="2800" baseline="0" dirty="0">
                          <a:solidFill>
                            <a:schemeClr val="tx1"/>
                          </a:solidFill>
                          <a:latin typeface="Arial" panose="020B0604020202020204" pitchFamily="34" charset="0"/>
                        </a:rPr>
                        <a:t>No roadside impacts</a:t>
                      </a:r>
                    </a:p>
                    <a:p>
                      <a:pPr marL="157163" indent="-157163">
                        <a:buFont typeface="Arial" pitchFamily="34" charset="0"/>
                        <a:buChar char="•"/>
                      </a:pPr>
                      <a:r>
                        <a:rPr lang="en-US" sz="2800" baseline="0" dirty="0">
                          <a:solidFill>
                            <a:schemeClr val="tx1"/>
                          </a:solidFill>
                          <a:latin typeface="Arial" panose="020B0604020202020204" pitchFamily="34" charset="0"/>
                        </a:rPr>
                        <a:t>Safer environment for workers</a:t>
                      </a:r>
                      <a:endParaRPr lang="en-US" sz="2800" dirty="0">
                        <a:solidFill>
                          <a:schemeClr val="tx1"/>
                        </a:solidFill>
                        <a:latin typeface="Arial" panose="020B0604020202020204" pitchFamily="34" charset="0"/>
                      </a:endParaRPr>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chemeClr val="bg1"/>
                    </a:solidFill>
                  </a:tcPr>
                </a:tc>
                <a:tc>
                  <a:txBody>
                    <a:bodyPr/>
                    <a:lstStyle/>
                    <a:p>
                      <a:pPr marL="346075" indent="-346075">
                        <a:buFont typeface="Arial" pitchFamily="34" charset="0"/>
                        <a:buChar char="•"/>
                      </a:pPr>
                      <a:r>
                        <a:rPr lang="en-US" sz="2800" dirty="0">
                          <a:solidFill>
                            <a:schemeClr val="tx1"/>
                          </a:solidFill>
                          <a:latin typeface="Arial" panose="020B0604020202020204" pitchFamily="34" charset="0"/>
                        </a:rPr>
                        <a:t>Delays may be possible</a:t>
                      </a:r>
                    </a:p>
                    <a:p>
                      <a:pPr marL="346075" indent="-346075">
                        <a:buFont typeface="Arial" pitchFamily="34" charset="0"/>
                        <a:buChar char="•"/>
                      </a:pPr>
                      <a:r>
                        <a:rPr lang="en-US" sz="2800" dirty="0">
                          <a:solidFill>
                            <a:schemeClr val="tx1"/>
                          </a:solidFill>
                          <a:latin typeface="Arial" panose="020B0604020202020204" pitchFamily="34" charset="0"/>
                        </a:rPr>
                        <a:t>Queues</a:t>
                      </a:r>
                    </a:p>
                    <a:p>
                      <a:pPr marL="346075" indent="-346075">
                        <a:buFont typeface="Arial" pitchFamily="34" charset="0"/>
                        <a:buChar char="•"/>
                      </a:pPr>
                      <a:r>
                        <a:rPr lang="en-US" sz="2800" baseline="0" dirty="0">
                          <a:solidFill>
                            <a:schemeClr val="tx1"/>
                          </a:solidFill>
                          <a:latin typeface="Arial" panose="020B0604020202020204" pitchFamily="34" charset="0"/>
                        </a:rPr>
                        <a:t>Equipment movement and access</a:t>
                      </a:r>
                      <a:endParaRPr lang="en-US" sz="2800" dirty="0">
                        <a:solidFill>
                          <a:schemeClr val="tx1"/>
                        </a:solidFill>
                        <a:latin typeface="Arial" panose="020B0604020202020204" pitchFamily="34" charset="0"/>
                      </a:endParaRPr>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solidFill>
                      <a:schemeClr val="bg1"/>
                    </a:solidFill>
                  </a:tcPr>
                </a:tc>
                <a:extLst>
                  <a:ext uri="{0D108BD9-81ED-4DB2-BD59-A6C34878D82A}">
                    <a16:rowId xmlns:a16="http://schemas.microsoft.com/office/drawing/2014/main" val="10001"/>
                  </a:ext>
                </a:extLst>
              </a:tr>
            </a:tbl>
          </a:graphicData>
        </a:graphic>
      </p:graphicFrame>
      <p:sp>
        <p:nvSpPr>
          <p:cNvPr id="7" name="Rectangle 2"/>
          <p:cNvSpPr>
            <a:spLocks noGrp="1" noChangeArrowheads="1"/>
          </p:cNvSpPr>
          <p:nvPr>
            <p:ph type="title"/>
          </p:nvPr>
        </p:nvSpPr>
        <p:spPr/>
        <p:txBody>
          <a:bodyPr/>
          <a:lstStyle/>
          <a:p>
            <a:pPr>
              <a:defRPr/>
            </a:pPr>
            <a:r>
              <a:rPr lang="en-US" dirty="0"/>
              <a:t>A5. Intermittent Closure</a:t>
            </a:r>
          </a:p>
        </p:txBody>
      </p:sp>
    </p:spTree>
    <p:extLst>
      <p:ext uri="{BB962C8B-B14F-4D97-AF65-F5344CB8AC3E}">
        <p14:creationId xmlns:p14="http://schemas.microsoft.com/office/powerpoint/2010/main" val="361341861"/>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8546" name="Rectangle 2"/>
          <p:cNvSpPr>
            <a:spLocks noGrp="1" noChangeArrowheads="1"/>
          </p:cNvSpPr>
          <p:nvPr>
            <p:ph type="title"/>
          </p:nvPr>
        </p:nvSpPr>
        <p:spPr>
          <a:xfrm>
            <a:off x="304800" y="0"/>
            <a:ext cx="8839200" cy="990600"/>
          </a:xfrm>
        </p:spPr>
        <p:txBody>
          <a:bodyPr/>
          <a:lstStyle/>
          <a:p>
            <a:pPr>
              <a:defRPr/>
            </a:pPr>
            <a:r>
              <a:rPr lang="en-US" dirty="0"/>
              <a:t>A6. Crossover</a:t>
            </a:r>
          </a:p>
        </p:txBody>
      </p:sp>
      <p:pic>
        <p:nvPicPr>
          <p:cNvPr id="75779" name="Picture 3" descr="Diagram of a Crossover involving routing the traffic from one direction onto a portion of the median and roadway of the opposing traffic with two narrowed lanes maintained in each direction in top image and one lane in each direction in bottom image (lane closure)"/>
          <p:cNvPicPr>
            <a:picLocks noChangeAspect="1" noChangeArrowheads="1"/>
          </p:cNvPicPr>
          <p:nvPr/>
        </p:nvPicPr>
        <p:blipFill>
          <a:blip r:embed="rId3" cstate="print"/>
          <a:srcRect/>
          <a:stretch>
            <a:fillRect/>
          </a:stretch>
        </p:blipFill>
        <p:spPr bwMode="auto">
          <a:xfrm>
            <a:off x="1052565" y="990600"/>
            <a:ext cx="7038869" cy="5615066"/>
          </a:xfrm>
          <a:prstGeom prst="rect">
            <a:avLst/>
          </a:prstGeom>
          <a:noFill/>
          <a:ln w="9525">
            <a:noFill/>
            <a:miter lim="800000"/>
            <a:headEnd/>
            <a:tailEnd/>
          </a:ln>
        </p:spPr>
      </p:pic>
      <p:sp>
        <p:nvSpPr>
          <p:cNvPr id="2" name="Google Shape;74;p1">
            <a:extLst>
              <a:ext uri="{FF2B5EF4-FFF2-40B4-BE49-F238E27FC236}">
                <a16:creationId xmlns:a16="http://schemas.microsoft.com/office/drawing/2014/main" id="{FB225D4D-DCDC-86E5-6E62-AB13F4278F08}"/>
              </a:ext>
            </a:extLst>
          </p:cNvPr>
          <p:cNvSpPr/>
          <p:nvPr/>
        </p:nvSpPr>
        <p:spPr>
          <a:xfrm>
            <a:off x="6934200" y="6172200"/>
            <a:ext cx="1371600" cy="23079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dirty="0">
                <a:solidFill>
                  <a:srgbClr val="000000"/>
                </a:solidFill>
                <a:latin typeface="Arial" panose="020B0604020202020204" pitchFamily="34" charset="0"/>
                <a:ea typeface="Open Sans"/>
                <a:cs typeface="Arial" panose="020B0604020202020204" pitchFamily="34" charset="0"/>
                <a:sym typeface="Open Sans"/>
              </a:rPr>
              <a:t>Images: ATSSA</a:t>
            </a:r>
            <a:endParaRPr sz="9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2815369761"/>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2"/>
          <p:cNvSpPr>
            <a:spLocks noGrp="1" noChangeArrowheads="1"/>
          </p:cNvSpPr>
          <p:nvPr>
            <p:ph type="title"/>
          </p:nvPr>
        </p:nvSpPr>
        <p:spPr>
          <a:xfrm>
            <a:off x="228600" y="-152400"/>
            <a:ext cx="8915400" cy="1371600"/>
          </a:xfrm>
        </p:spPr>
        <p:txBody>
          <a:bodyPr/>
          <a:lstStyle/>
          <a:p>
            <a:pPr>
              <a:defRPr/>
            </a:pPr>
            <a:r>
              <a:rPr lang="en-US" dirty="0"/>
              <a:t>A6. Crossover</a:t>
            </a:r>
          </a:p>
        </p:txBody>
      </p:sp>
      <p:sp>
        <p:nvSpPr>
          <p:cNvPr id="4" name="Rectangle 2"/>
          <p:cNvSpPr txBox="1">
            <a:spLocks noChangeArrowheads="1"/>
          </p:cNvSpPr>
          <p:nvPr/>
        </p:nvSpPr>
        <p:spPr bwMode="auto">
          <a:xfrm>
            <a:off x="457200" y="1219200"/>
            <a:ext cx="8382000" cy="3124200"/>
          </a:xfrm>
          <a:prstGeom prst="rect">
            <a:avLst/>
          </a:prstGeom>
          <a:noFill/>
          <a:ln w="9525">
            <a:noFill/>
            <a:miter lim="800000"/>
            <a:headEnd/>
            <a:tailEnd/>
          </a:ln>
        </p:spPr>
        <p:txBody>
          <a:bodyPr/>
          <a:lstStyle/>
          <a:p>
            <a:pPr marL="225425" indent="-225425">
              <a:spcBef>
                <a:spcPct val="20000"/>
              </a:spcBef>
              <a:buSzPct val="90000"/>
              <a:buFont typeface="Arial" panose="020B0604020202020204" pitchFamily="34" charset="0"/>
              <a:buChar char="•"/>
              <a:defRPr/>
            </a:pPr>
            <a:r>
              <a:rPr lang="en-US" sz="2800" dirty="0">
                <a:latin typeface="Arial" panose="020B0604020202020204" pitchFamily="34" charset="0"/>
              </a:rPr>
              <a:t>Routes the traffic from one direction onto a portion of the median and roadway of the opposing traffic</a:t>
            </a:r>
          </a:p>
          <a:p>
            <a:pPr marL="225425" indent="-225425">
              <a:spcBef>
                <a:spcPct val="20000"/>
              </a:spcBef>
              <a:buSzPct val="90000"/>
              <a:buFont typeface="Arial" panose="020B0604020202020204" pitchFamily="34" charset="0"/>
              <a:buChar char="•"/>
              <a:defRPr/>
            </a:pPr>
            <a:r>
              <a:rPr lang="en-US" sz="2800" dirty="0">
                <a:latin typeface="Arial" panose="020B0604020202020204" pitchFamily="34" charset="0"/>
              </a:rPr>
              <a:t>On higher speed roadways, a portable or temporary barrier is used to separate the two directions of traffic</a:t>
            </a:r>
          </a:p>
          <a:p>
            <a:pPr marL="225425" indent="-225425">
              <a:spcBef>
                <a:spcPct val="20000"/>
              </a:spcBef>
              <a:buSzPct val="90000"/>
              <a:buFont typeface="Arial" panose="020B0604020202020204" pitchFamily="34" charset="0"/>
              <a:buChar char="•"/>
              <a:defRPr/>
            </a:pPr>
            <a:r>
              <a:rPr lang="en-US" sz="2800" kern="0" dirty="0">
                <a:latin typeface="Arial" panose="020B0604020202020204" pitchFamily="34" charset="0"/>
              </a:rPr>
              <a:t>Pavement markings are essential</a:t>
            </a:r>
          </a:p>
          <a:p>
            <a:pPr marL="742950" lvl="1" indent="-285750">
              <a:spcBef>
                <a:spcPct val="20000"/>
              </a:spcBef>
              <a:buSzPct val="90000"/>
              <a:buFontTx/>
              <a:buBlip>
                <a:blip r:embed="rId3"/>
              </a:buBlip>
              <a:defRPr/>
            </a:pPr>
            <a:endParaRPr lang="en-US" sz="3200" kern="0" dirty="0">
              <a:latin typeface="Arial" panose="020B0604020202020204" pitchFamily="34" charset="0"/>
            </a:endParaRPr>
          </a:p>
        </p:txBody>
      </p:sp>
    </p:spTree>
    <p:extLst>
      <p:ext uri="{BB962C8B-B14F-4D97-AF65-F5344CB8AC3E}">
        <p14:creationId xmlns:p14="http://schemas.microsoft.com/office/powerpoint/2010/main" val="1477083435"/>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p:cNvGraphicFramePr>
            <a:graphicFrameLocks noGrp="1"/>
          </p:cNvGraphicFramePr>
          <p:nvPr>
            <p:extLst>
              <p:ext uri="{D42A27DB-BD31-4B8C-83A1-F6EECF244321}">
                <p14:modId xmlns:p14="http://schemas.microsoft.com/office/powerpoint/2010/main" val="2307234369"/>
              </p:ext>
            </p:extLst>
          </p:nvPr>
        </p:nvGraphicFramePr>
        <p:xfrm>
          <a:off x="457200" y="1676400"/>
          <a:ext cx="8229600" cy="3611880"/>
        </p:xfrm>
        <a:graphic>
          <a:graphicData uri="http://schemas.openxmlformats.org/drawingml/2006/table">
            <a:tbl>
              <a:tblPr firstRow="1" bandRow="1">
                <a:tableStyleId>{5C22544A-7EE6-4342-B048-85BDC9FD1C3A}</a:tableStyleId>
              </a:tblPr>
              <a:tblGrid>
                <a:gridCol w="4114800">
                  <a:extLst>
                    <a:ext uri="{9D8B030D-6E8A-4147-A177-3AD203B41FA5}">
                      <a16:colId xmlns:a16="http://schemas.microsoft.com/office/drawing/2014/main" val="20000"/>
                    </a:ext>
                  </a:extLst>
                </a:gridCol>
                <a:gridCol w="4114800">
                  <a:extLst>
                    <a:ext uri="{9D8B030D-6E8A-4147-A177-3AD203B41FA5}">
                      <a16:colId xmlns:a16="http://schemas.microsoft.com/office/drawing/2014/main" val="20001"/>
                    </a:ext>
                  </a:extLst>
                </a:gridCol>
              </a:tblGrid>
              <a:tr h="533400">
                <a:tc>
                  <a:txBody>
                    <a:bodyPr/>
                    <a:lstStyle/>
                    <a:p>
                      <a:pPr algn="ctr"/>
                      <a:r>
                        <a:rPr lang="en-US" sz="2800" dirty="0">
                          <a:solidFill>
                            <a:srgbClr val="C00000"/>
                          </a:solidFill>
                          <a:latin typeface="Arial" panose="020B0604020202020204" pitchFamily="34" charset="0"/>
                        </a:rPr>
                        <a:t>Advantages</a:t>
                      </a:r>
                    </a:p>
                  </a:txBody>
                  <a:tcP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800" dirty="0">
                          <a:solidFill>
                            <a:srgbClr val="C00000"/>
                          </a:solidFill>
                          <a:latin typeface="Arial" panose="020B0604020202020204" pitchFamily="34" charset="0"/>
                        </a:rPr>
                        <a:t>Disadvantages</a:t>
                      </a:r>
                    </a:p>
                  </a:txBody>
                  <a:tcP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r h="3004820">
                <a:tc>
                  <a:txBody>
                    <a:bodyPr/>
                    <a:lstStyle/>
                    <a:p>
                      <a:pPr marL="157163" indent="-157163">
                        <a:buFont typeface="Arial" pitchFamily="34" charset="0"/>
                        <a:buChar char="•"/>
                      </a:pPr>
                      <a:r>
                        <a:rPr lang="en-US" sz="2800" dirty="0">
                          <a:solidFill>
                            <a:schemeClr val="tx1"/>
                          </a:solidFill>
                          <a:latin typeface="Arial" panose="020B0604020202020204" pitchFamily="34" charset="0"/>
                        </a:rPr>
                        <a:t>Separates construction from traffic</a:t>
                      </a:r>
                    </a:p>
                    <a:p>
                      <a:pPr marL="157163" indent="-157163">
                        <a:buFont typeface="Arial" pitchFamily="34" charset="0"/>
                        <a:buChar char="•"/>
                      </a:pPr>
                      <a:r>
                        <a:rPr lang="en-US" sz="2800" dirty="0">
                          <a:solidFill>
                            <a:schemeClr val="tx1"/>
                          </a:solidFill>
                          <a:latin typeface="Arial" panose="020B0604020202020204" pitchFamily="34" charset="0"/>
                        </a:rPr>
                        <a:t>Maintains continuous flow</a:t>
                      </a:r>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chemeClr val="bg1"/>
                    </a:solidFill>
                  </a:tcPr>
                </a:tc>
                <a:tc>
                  <a:txBody>
                    <a:bodyPr/>
                    <a:lstStyle/>
                    <a:p>
                      <a:pPr marL="346075" indent="-346075">
                        <a:buFont typeface="Arial" pitchFamily="34" charset="0"/>
                        <a:buChar char="•"/>
                      </a:pPr>
                      <a:r>
                        <a:rPr lang="en-US" sz="2800" dirty="0">
                          <a:solidFill>
                            <a:schemeClr val="tx1"/>
                          </a:solidFill>
                          <a:latin typeface="Arial" panose="020B0604020202020204" pitchFamily="34" charset="0"/>
                        </a:rPr>
                        <a:t>Costly</a:t>
                      </a:r>
                      <a:r>
                        <a:rPr lang="en-US" sz="2800" baseline="0" dirty="0">
                          <a:solidFill>
                            <a:schemeClr val="tx1"/>
                          </a:solidFill>
                          <a:latin typeface="Arial" panose="020B0604020202020204" pitchFamily="34" charset="0"/>
                        </a:rPr>
                        <a:t> if barriers</a:t>
                      </a:r>
                    </a:p>
                    <a:p>
                      <a:pPr marL="346075" indent="-346075">
                        <a:buFont typeface="Arial" pitchFamily="34" charset="0"/>
                        <a:buChar char="•"/>
                      </a:pPr>
                      <a:r>
                        <a:rPr lang="en-US" sz="2800" baseline="0" dirty="0">
                          <a:solidFill>
                            <a:schemeClr val="tx1"/>
                          </a:solidFill>
                          <a:latin typeface="Arial" panose="020B0604020202020204" pitchFamily="34" charset="0"/>
                        </a:rPr>
                        <a:t>Temporary roadway needed</a:t>
                      </a:r>
                    </a:p>
                    <a:p>
                      <a:pPr marL="346075" indent="-346075">
                        <a:buFont typeface="Arial" pitchFamily="34" charset="0"/>
                        <a:buChar char="•"/>
                      </a:pPr>
                      <a:r>
                        <a:rPr lang="en-US" sz="2800" baseline="0" dirty="0">
                          <a:solidFill>
                            <a:schemeClr val="tx1"/>
                          </a:solidFill>
                          <a:latin typeface="Arial" panose="020B0604020202020204" pitchFamily="34" charset="0"/>
                        </a:rPr>
                        <a:t>Reduces shoulders</a:t>
                      </a:r>
                    </a:p>
                    <a:p>
                      <a:pPr marL="346075" indent="-346075">
                        <a:buFont typeface="Arial" pitchFamily="34" charset="0"/>
                        <a:buChar char="•"/>
                      </a:pPr>
                      <a:r>
                        <a:rPr lang="en-US" sz="2800" baseline="0" dirty="0">
                          <a:solidFill>
                            <a:schemeClr val="tx1"/>
                          </a:solidFill>
                          <a:latin typeface="Arial" panose="020B0604020202020204" pitchFamily="34" charset="0"/>
                        </a:rPr>
                        <a:t>Long duration</a:t>
                      </a:r>
                    </a:p>
                    <a:p>
                      <a:pPr marL="346075" indent="-346075">
                        <a:buFont typeface="Arial" pitchFamily="34" charset="0"/>
                        <a:buChar char="•"/>
                      </a:pPr>
                      <a:r>
                        <a:rPr lang="en-US" sz="2800" baseline="0" dirty="0">
                          <a:solidFill>
                            <a:schemeClr val="tx1"/>
                          </a:solidFill>
                          <a:latin typeface="Arial" panose="020B0604020202020204" pitchFamily="34" charset="0"/>
                        </a:rPr>
                        <a:t>May reduce capacity if lane closed</a:t>
                      </a:r>
                      <a:endParaRPr lang="en-US" sz="2800" dirty="0">
                        <a:solidFill>
                          <a:schemeClr val="tx1"/>
                        </a:solidFill>
                        <a:latin typeface="Arial" panose="020B0604020202020204" pitchFamily="34" charset="0"/>
                      </a:endParaRPr>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solidFill>
                      <a:schemeClr val="bg1"/>
                    </a:solidFill>
                  </a:tcPr>
                </a:tc>
                <a:extLst>
                  <a:ext uri="{0D108BD9-81ED-4DB2-BD59-A6C34878D82A}">
                    <a16:rowId xmlns:a16="http://schemas.microsoft.com/office/drawing/2014/main" val="10001"/>
                  </a:ext>
                </a:extLst>
              </a:tr>
            </a:tbl>
          </a:graphicData>
        </a:graphic>
      </p:graphicFrame>
      <p:sp>
        <p:nvSpPr>
          <p:cNvPr id="7" name="Rectangle 2"/>
          <p:cNvSpPr>
            <a:spLocks noGrp="1" noChangeArrowheads="1"/>
          </p:cNvSpPr>
          <p:nvPr>
            <p:ph type="title"/>
          </p:nvPr>
        </p:nvSpPr>
        <p:spPr/>
        <p:txBody>
          <a:bodyPr/>
          <a:lstStyle/>
          <a:p>
            <a:pPr>
              <a:defRPr/>
            </a:pPr>
            <a:r>
              <a:rPr lang="en-US" dirty="0"/>
              <a:t>A6. Crossover</a:t>
            </a:r>
          </a:p>
        </p:txBody>
      </p:sp>
    </p:spTree>
    <p:extLst>
      <p:ext uri="{BB962C8B-B14F-4D97-AF65-F5344CB8AC3E}">
        <p14:creationId xmlns:p14="http://schemas.microsoft.com/office/powerpoint/2010/main" val="2448734830"/>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2"/>
          <p:cNvSpPr>
            <a:spLocks noGrp="1" noChangeArrowheads="1"/>
          </p:cNvSpPr>
          <p:nvPr>
            <p:ph type="title"/>
          </p:nvPr>
        </p:nvSpPr>
        <p:spPr>
          <a:xfrm>
            <a:off x="228600" y="0"/>
            <a:ext cx="8915400" cy="1295400"/>
          </a:xfrm>
        </p:spPr>
        <p:txBody>
          <a:bodyPr/>
          <a:lstStyle/>
          <a:p>
            <a:pPr>
              <a:defRPr/>
            </a:pPr>
            <a:r>
              <a:rPr lang="en-US" dirty="0"/>
              <a:t>A7. Shoulder Use</a:t>
            </a:r>
          </a:p>
        </p:txBody>
      </p:sp>
      <p:pic>
        <p:nvPicPr>
          <p:cNvPr id="78851" name="Picture 3" descr="Example of a Shoulder Use as Lanes to route traffic around the work space in the center with one lane open in each direction on the shoulders"/>
          <p:cNvPicPr>
            <a:picLocks noChangeAspect="1" noChangeArrowheads="1"/>
          </p:cNvPicPr>
          <p:nvPr/>
        </p:nvPicPr>
        <p:blipFill>
          <a:blip r:embed="rId3" cstate="print"/>
          <a:srcRect b="1736"/>
          <a:stretch>
            <a:fillRect/>
          </a:stretch>
        </p:blipFill>
        <p:spPr bwMode="auto">
          <a:xfrm>
            <a:off x="0" y="2895600"/>
            <a:ext cx="9144000" cy="1706562"/>
          </a:xfrm>
          <a:prstGeom prst="rect">
            <a:avLst/>
          </a:prstGeom>
          <a:noFill/>
          <a:ln w="9525">
            <a:noFill/>
            <a:miter lim="800000"/>
            <a:headEnd/>
            <a:tailEnd/>
          </a:ln>
        </p:spPr>
      </p:pic>
      <p:sp>
        <p:nvSpPr>
          <p:cNvPr id="4" name="Rectangle 2"/>
          <p:cNvSpPr txBox="1">
            <a:spLocks noChangeArrowheads="1"/>
          </p:cNvSpPr>
          <p:nvPr/>
        </p:nvSpPr>
        <p:spPr bwMode="auto">
          <a:xfrm>
            <a:off x="533400" y="1295400"/>
            <a:ext cx="8382000" cy="4572000"/>
          </a:xfrm>
          <a:prstGeom prst="rect">
            <a:avLst/>
          </a:prstGeom>
          <a:noFill/>
          <a:ln w="9525">
            <a:noFill/>
            <a:miter lim="800000"/>
            <a:headEnd/>
            <a:tailEnd/>
          </a:ln>
        </p:spPr>
        <p:txBody>
          <a:bodyPr/>
          <a:lstStyle/>
          <a:p>
            <a:pPr marL="225425" indent="-225425">
              <a:spcBef>
                <a:spcPct val="20000"/>
              </a:spcBef>
              <a:buSzPct val="90000"/>
              <a:buFont typeface="Arial" panose="020B0604020202020204" pitchFamily="34" charset="0"/>
              <a:buChar char="•"/>
              <a:defRPr/>
            </a:pPr>
            <a:r>
              <a:rPr lang="en-US" sz="2800" dirty="0">
                <a:latin typeface="Arial" panose="020B0604020202020204" pitchFamily="34" charset="0"/>
              </a:rPr>
              <a:t>Use of the shoulder as a temporary traffic lane</a:t>
            </a:r>
          </a:p>
          <a:p>
            <a:pPr marL="225425" indent="-225425">
              <a:spcBef>
                <a:spcPct val="20000"/>
              </a:spcBef>
              <a:buSzPct val="90000"/>
              <a:buFont typeface="Arial" panose="020B0604020202020204" pitchFamily="34" charset="0"/>
              <a:buChar char="•"/>
              <a:defRPr/>
            </a:pPr>
            <a:r>
              <a:rPr lang="en-US" sz="2800" dirty="0">
                <a:latin typeface="Arial" panose="020B0604020202020204" pitchFamily="34" charset="0"/>
              </a:rPr>
              <a:t>Shoulder should support extra loads </a:t>
            </a:r>
          </a:p>
          <a:p>
            <a:pPr marL="742950" lvl="1" indent="-285750">
              <a:spcBef>
                <a:spcPct val="20000"/>
              </a:spcBef>
              <a:buSzPct val="90000"/>
              <a:buFontTx/>
              <a:buBlip>
                <a:blip r:embed="rId4"/>
              </a:buBlip>
              <a:defRPr/>
            </a:pPr>
            <a:endParaRPr lang="en-US" sz="3200" kern="0" dirty="0">
              <a:latin typeface="Arial" panose="020B0604020202020204" pitchFamily="34" charset="0"/>
            </a:endParaRPr>
          </a:p>
        </p:txBody>
      </p:sp>
      <p:sp>
        <p:nvSpPr>
          <p:cNvPr id="2" name="Google Shape;74;p1">
            <a:extLst>
              <a:ext uri="{FF2B5EF4-FFF2-40B4-BE49-F238E27FC236}">
                <a16:creationId xmlns:a16="http://schemas.microsoft.com/office/drawing/2014/main" id="{C2E6621A-AA24-2F65-6DC4-51CFFC6AF4BB}"/>
              </a:ext>
            </a:extLst>
          </p:cNvPr>
          <p:cNvSpPr/>
          <p:nvPr/>
        </p:nvSpPr>
        <p:spPr>
          <a:xfrm>
            <a:off x="7772400" y="4602162"/>
            <a:ext cx="1371600" cy="23079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dirty="0">
                <a:solidFill>
                  <a:srgbClr val="000000"/>
                </a:solidFill>
                <a:latin typeface="Arial" panose="020B0604020202020204" pitchFamily="34" charset="0"/>
                <a:ea typeface="Open Sans"/>
                <a:cs typeface="Arial" panose="020B0604020202020204" pitchFamily="34" charset="0"/>
                <a:sym typeface="Open Sans"/>
              </a:rPr>
              <a:t>Image: ATSSA</a:t>
            </a:r>
            <a:endParaRPr sz="9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24590981"/>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MUTCD diagram showing work in the center of a low volume road with channelizing devices separating the work space from traffic">
            <a:extLst>
              <a:ext uri="{FF2B5EF4-FFF2-40B4-BE49-F238E27FC236}">
                <a16:creationId xmlns:a16="http://schemas.microsoft.com/office/drawing/2014/main" id="{1ECC7F1B-7385-442C-A6E5-C9469A279A08}"/>
              </a:ext>
              <a:ext uri="{C183D7F6-B498-43B3-948B-1728B52AA6E4}">
                <adec:decorative xmlns:adec="http://schemas.microsoft.com/office/drawing/2017/decorative" val="0"/>
              </a:ext>
            </a:extLst>
          </p:cNvPr>
          <p:cNvPicPr>
            <a:picLocks noChangeAspect="1"/>
          </p:cNvPicPr>
          <p:nvPr/>
        </p:nvPicPr>
        <p:blipFill>
          <a:blip r:embed="rId2"/>
          <a:stretch>
            <a:fillRect/>
          </a:stretch>
        </p:blipFill>
        <p:spPr>
          <a:xfrm>
            <a:off x="3908927" y="152400"/>
            <a:ext cx="5235074" cy="6705600"/>
          </a:xfrm>
          <a:prstGeom prst="rect">
            <a:avLst/>
          </a:prstGeom>
        </p:spPr>
      </p:pic>
      <p:sp>
        <p:nvSpPr>
          <p:cNvPr id="8" name="Speech Bubble: Rectangle with Corners Rounded 7" descr="10 feet MIN. to edge of pavement or outside of edge of paved shoulder">
            <a:extLst>
              <a:ext uri="{FF2B5EF4-FFF2-40B4-BE49-F238E27FC236}">
                <a16:creationId xmlns:a16="http://schemas.microsoft.com/office/drawing/2014/main" id="{2FE33E8A-5C1E-4B1C-AC7F-A0F92A5BE945}"/>
              </a:ext>
            </a:extLst>
          </p:cNvPr>
          <p:cNvSpPr/>
          <p:nvPr/>
        </p:nvSpPr>
        <p:spPr>
          <a:xfrm>
            <a:off x="381000" y="4343401"/>
            <a:ext cx="3200400" cy="1371600"/>
          </a:xfrm>
          <a:prstGeom prst="wedgeRoundRectCallout">
            <a:avLst>
              <a:gd name="adj1" fmla="val 84933"/>
              <a:gd name="adj2" fmla="val 15457"/>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A4155C3-55CB-4F88-9F7F-B47B0DCFCDA9}"/>
              </a:ext>
            </a:extLst>
          </p:cNvPr>
          <p:cNvSpPr>
            <a:spLocks noGrp="1"/>
          </p:cNvSpPr>
          <p:nvPr>
            <p:ph type="title"/>
          </p:nvPr>
        </p:nvSpPr>
        <p:spPr>
          <a:xfrm>
            <a:off x="398206" y="723900"/>
            <a:ext cx="3945194" cy="3581400"/>
          </a:xfrm>
        </p:spPr>
        <p:txBody>
          <a:bodyPr/>
          <a:lstStyle/>
          <a:p>
            <a:r>
              <a:rPr lang="en-US" dirty="0"/>
              <a:t>Work in the Center of a Road with Low Traffic Volumes</a:t>
            </a:r>
          </a:p>
        </p:txBody>
      </p:sp>
      <p:sp>
        <p:nvSpPr>
          <p:cNvPr id="6" name="Rectangle 39">
            <a:extLst>
              <a:ext uri="{FF2B5EF4-FFF2-40B4-BE49-F238E27FC236}">
                <a16:creationId xmlns:a16="http://schemas.microsoft.com/office/drawing/2014/main" id="{BEE3D39F-80EC-4EFC-928F-5FA5739BFAD0}"/>
              </a:ext>
            </a:extLst>
          </p:cNvPr>
          <p:cNvSpPr>
            <a:spLocks noChangeArrowheads="1"/>
          </p:cNvSpPr>
          <p:nvPr/>
        </p:nvSpPr>
        <p:spPr bwMode="auto">
          <a:xfrm>
            <a:off x="381000" y="325437"/>
            <a:ext cx="1143000" cy="838200"/>
          </a:xfrm>
          <a:prstGeom prst="rect">
            <a:avLst/>
          </a:prstGeom>
          <a:solidFill>
            <a:schemeClr val="bg1"/>
          </a:solidFill>
          <a:ln w="57150">
            <a:solidFill>
              <a:srgbClr val="C00000"/>
            </a:solidFill>
            <a:miter lim="800000"/>
            <a:headEnd/>
            <a:tailEnd/>
          </a:ln>
        </p:spPr>
        <p:txBody>
          <a:bodyPr wrap="none" anchor="ctr"/>
          <a:lstStyle/>
          <a:p>
            <a:pPr algn="ctr"/>
            <a:r>
              <a:rPr lang="en-US" sz="4000" b="1" i="1" dirty="0">
                <a:latin typeface="Arial" panose="020B0604020202020204" pitchFamily="34" charset="0"/>
              </a:rPr>
              <a:t>159</a:t>
            </a:r>
          </a:p>
        </p:txBody>
      </p:sp>
      <p:pic>
        <p:nvPicPr>
          <p:cNvPr id="7" name="Picture 6" descr="10 feet MIN. to edge of pavement or outside of paved shoulder">
            <a:extLst>
              <a:ext uri="{FF2B5EF4-FFF2-40B4-BE49-F238E27FC236}">
                <a16:creationId xmlns:a16="http://schemas.microsoft.com/office/drawing/2014/main" id="{0853589B-88BC-48EF-B134-61BAF188CA2B}"/>
              </a:ext>
            </a:extLst>
          </p:cNvPr>
          <p:cNvPicPr>
            <a:picLocks noChangeAspect="1"/>
          </p:cNvPicPr>
          <p:nvPr/>
        </p:nvPicPr>
        <p:blipFill rotWithShape="1">
          <a:blip r:embed="rId3"/>
          <a:srcRect b="17957"/>
          <a:stretch/>
        </p:blipFill>
        <p:spPr>
          <a:xfrm>
            <a:off x="654301" y="4441987"/>
            <a:ext cx="2653798" cy="1044414"/>
          </a:xfrm>
          <a:prstGeom prst="rect">
            <a:avLst/>
          </a:prstGeom>
        </p:spPr>
      </p:pic>
      <p:sp>
        <p:nvSpPr>
          <p:cNvPr id="3" name="Google Shape;74;p1">
            <a:extLst>
              <a:ext uri="{FF2B5EF4-FFF2-40B4-BE49-F238E27FC236}">
                <a16:creationId xmlns:a16="http://schemas.microsoft.com/office/drawing/2014/main" id="{7885E12D-D262-7043-819E-16BD55A24940}"/>
              </a:ext>
            </a:extLst>
          </p:cNvPr>
          <p:cNvSpPr/>
          <p:nvPr/>
        </p:nvSpPr>
        <p:spPr>
          <a:xfrm>
            <a:off x="8001000" y="5525387"/>
            <a:ext cx="1371600" cy="23079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dirty="0">
                <a:solidFill>
                  <a:srgbClr val="000000"/>
                </a:solidFill>
                <a:latin typeface="Arial" panose="020B0604020202020204" pitchFamily="34" charset="0"/>
                <a:ea typeface="Open Sans"/>
                <a:cs typeface="Arial" panose="020B0604020202020204" pitchFamily="34" charset="0"/>
                <a:sym typeface="Open Sans"/>
              </a:rPr>
              <a:t>Image: FHWA</a:t>
            </a:r>
            <a:endParaRPr sz="9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2870529201"/>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p:cNvGraphicFramePr>
            <a:graphicFrameLocks noGrp="1"/>
          </p:cNvGraphicFramePr>
          <p:nvPr>
            <p:extLst>
              <p:ext uri="{D42A27DB-BD31-4B8C-83A1-F6EECF244321}">
                <p14:modId xmlns:p14="http://schemas.microsoft.com/office/powerpoint/2010/main" val="1148112768"/>
              </p:ext>
            </p:extLst>
          </p:nvPr>
        </p:nvGraphicFramePr>
        <p:xfrm>
          <a:off x="457200" y="1447800"/>
          <a:ext cx="8229600" cy="3538220"/>
        </p:xfrm>
        <a:graphic>
          <a:graphicData uri="http://schemas.openxmlformats.org/drawingml/2006/table">
            <a:tbl>
              <a:tblPr firstRow="1" bandRow="1">
                <a:tableStyleId>{5C22544A-7EE6-4342-B048-85BDC9FD1C3A}</a:tableStyleId>
              </a:tblPr>
              <a:tblGrid>
                <a:gridCol w="4114800">
                  <a:extLst>
                    <a:ext uri="{9D8B030D-6E8A-4147-A177-3AD203B41FA5}">
                      <a16:colId xmlns:a16="http://schemas.microsoft.com/office/drawing/2014/main" val="20000"/>
                    </a:ext>
                  </a:extLst>
                </a:gridCol>
                <a:gridCol w="4114800">
                  <a:extLst>
                    <a:ext uri="{9D8B030D-6E8A-4147-A177-3AD203B41FA5}">
                      <a16:colId xmlns:a16="http://schemas.microsoft.com/office/drawing/2014/main" val="20001"/>
                    </a:ext>
                  </a:extLst>
                </a:gridCol>
              </a:tblGrid>
              <a:tr h="533400">
                <a:tc>
                  <a:txBody>
                    <a:bodyPr/>
                    <a:lstStyle/>
                    <a:p>
                      <a:pPr algn="ctr"/>
                      <a:r>
                        <a:rPr lang="en-US" sz="2800" dirty="0">
                          <a:solidFill>
                            <a:srgbClr val="C00000"/>
                          </a:solidFill>
                          <a:latin typeface="Arial" panose="020B0604020202020204" pitchFamily="34" charset="0"/>
                        </a:rPr>
                        <a:t>Advantages</a:t>
                      </a:r>
                    </a:p>
                  </a:txBody>
                  <a:tcP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800" dirty="0">
                          <a:solidFill>
                            <a:srgbClr val="C00000"/>
                          </a:solidFill>
                          <a:latin typeface="Arial" panose="020B0604020202020204" pitchFamily="34" charset="0"/>
                        </a:rPr>
                        <a:t>Disadvantages</a:t>
                      </a:r>
                    </a:p>
                  </a:txBody>
                  <a:tcP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r h="3004820">
                <a:tc>
                  <a:txBody>
                    <a:bodyPr/>
                    <a:lstStyle/>
                    <a:p>
                      <a:pPr marL="157163" indent="-157163">
                        <a:buFont typeface="Arial" pitchFamily="34" charset="0"/>
                        <a:buChar char="•"/>
                      </a:pPr>
                      <a:r>
                        <a:rPr lang="en-US" sz="2800" dirty="0">
                          <a:solidFill>
                            <a:schemeClr val="tx1"/>
                          </a:solidFill>
                          <a:latin typeface="Arial" panose="020B0604020202020204" pitchFamily="34" charset="0"/>
                        </a:rPr>
                        <a:t>Lanes</a:t>
                      </a:r>
                      <a:r>
                        <a:rPr lang="en-US" sz="2800" baseline="0" dirty="0">
                          <a:solidFill>
                            <a:schemeClr val="tx1"/>
                          </a:solidFill>
                          <a:latin typeface="Arial" panose="020B0604020202020204" pitchFamily="34" charset="0"/>
                        </a:rPr>
                        <a:t> are maintained</a:t>
                      </a:r>
                    </a:p>
                    <a:p>
                      <a:pPr marL="157163" indent="-157163">
                        <a:buFont typeface="Arial" pitchFamily="34" charset="0"/>
                        <a:buChar char="•"/>
                      </a:pPr>
                      <a:r>
                        <a:rPr lang="en-US" sz="2800" baseline="0" dirty="0">
                          <a:solidFill>
                            <a:schemeClr val="tx1"/>
                          </a:solidFill>
                          <a:latin typeface="Arial" panose="020B0604020202020204" pitchFamily="34" charset="0"/>
                        </a:rPr>
                        <a:t>Minimal roadside impact</a:t>
                      </a:r>
                    </a:p>
                    <a:p>
                      <a:pPr marL="157163" indent="-157163">
                        <a:buFont typeface="Arial" pitchFamily="34" charset="0"/>
                        <a:buChar char="•"/>
                      </a:pPr>
                      <a:r>
                        <a:rPr lang="en-US" sz="2800" baseline="0" dirty="0">
                          <a:solidFill>
                            <a:schemeClr val="tx1"/>
                          </a:solidFill>
                          <a:latin typeface="Arial" panose="020B0604020202020204" pitchFamily="34" charset="0"/>
                        </a:rPr>
                        <a:t>Low cost</a:t>
                      </a:r>
                      <a:endParaRPr lang="en-US" sz="2800" dirty="0">
                        <a:solidFill>
                          <a:schemeClr val="tx1"/>
                        </a:solidFill>
                        <a:latin typeface="Arial" panose="020B0604020202020204" pitchFamily="34" charset="0"/>
                      </a:endParaRPr>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chemeClr val="bg1"/>
                    </a:solidFill>
                  </a:tcPr>
                </a:tc>
                <a:tc>
                  <a:txBody>
                    <a:bodyPr/>
                    <a:lstStyle/>
                    <a:p>
                      <a:pPr marL="346075" indent="-346075">
                        <a:buFont typeface="Arial" pitchFamily="34" charset="0"/>
                        <a:buChar char="•"/>
                      </a:pPr>
                      <a:r>
                        <a:rPr lang="en-US" sz="2800" dirty="0">
                          <a:solidFill>
                            <a:schemeClr val="tx1"/>
                          </a:solidFill>
                          <a:latin typeface="Arial" panose="020B0604020202020204" pitchFamily="34" charset="0"/>
                        </a:rPr>
                        <a:t>Workers close to traffic</a:t>
                      </a:r>
                    </a:p>
                    <a:p>
                      <a:pPr marL="346075" indent="-346075">
                        <a:buFont typeface="Arial" pitchFamily="34" charset="0"/>
                        <a:buChar char="•"/>
                      </a:pPr>
                      <a:r>
                        <a:rPr lang="en-US" sz="2800" dirty="0">
                          <a:solidFill>
                            <a:schemeClr val="tx1"/>
                          </a:solidFill>
                          <a:latin typeface="Arial" panose="020B0604020202020204" pitchFamily="34" charset="0"/>
                        </a:rPr>
                        <a:t>May be costly if barriers</a:t>
                      </a:r>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solidFill>
                      <a:schemeClr val="bg1"/>
                    </a:solidFill>
                  </a:tcPr>
                </a:tc>
                <a:extLst>
                  <a:ext uri="{0D108BD9-81ED-4DB2-BD59-A6C34878D82A}">
                    <a16:rowId xmlns:a16="http://schemas.microsoft.com/office/drawing/2014/main" val="10001"/>
                  </a:ext>
                </a:extLst>
              </a:tr>
            </a:tbl>
          </a:graphicData>
        </a:graphic>
      </p:graphicFrame>
      <p:sp>
        <p:nvSpPr>
          <p:cNvPr id="6" name="Rectangle 2"/>
          <p:cNvSpPr>
            <a:spLocks noGrp="1" noChangeArrowheads="1"/>
          </p:cNvSpPr>
          <p:nvPr>
            <p:ph type="title"/>
          </p:nvPr>
        </p:nvSpPr>
        <p:spPr/>
        <p:txBody>
          <a:bodyPr/>
          <a:lstStyle/>
          <a:p>
            <a:pPr>
              <a:defRPr/>
            </a:pPr>
            <a:r>
              <a:rPr lang="en-US" dirty="0"/>
              <a:t>A7. Shoulder Use</a:t>
            </a:r>
          </a:p>
        </p:txBody>
      </p:sp>
    </p:spTree>
    <p:extLst>
      <p:ext uri="{BB962C8B-B14F-4D97-AF65-F5344CB8AC3E}">
        <p14:creationId xmlns:p14="http://schemas.microsoft.com/office/powerpoint/2010/main" val="398309188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3"/>
          <p:cNvSpPr>
            <a:spLocks noGrp="1" noChangeArrowheads="1"/>
          </p:cNvSpPr>
          <p:nvPr>
            <p:ph type="body" idx="1"/>
          </p:nvPr>
        </p:nvSpPr>
        <p:spPr>
          <a:xfrm>
            <a:off x="381000" y="1752600"/>
            <a:ext cx="4648200" cy="4648200"/>
          </a:xfrm>
        </p:spPr>
        <p:txBody>
          <a:bodyPr/>
          <a:lstStyle/>
          <a:p>
            <a:pPr eaLnBrk="1" hangingPunct="1"/>
            <a:r>
              <a:rPr lang="en-US" b="1" dirty="0">
                <a:solidFill>
                  <a:srgbClr val="000066"/>
                </a:solidFill>
              </a:rPr>
              <a:t>MINIMUM</a:t>
            </a:r>
            <a:r>
              <a:rPr lang="en-US" dirty="0"/>
              <a:t> standards and guidelines</a:t>
            </a:r>
          </a:p>
          <a:p>
            <a:pPr lvl="1" eaLnBrk="1" hangingPunct="1"/>
            <a:r>
              <a:rPr lang="en-US" dirty="0"/>
              <a:t>States and local agencies can go beyond them</a:t>
            </a:r>
          </a:p>
          <a:p>
            <a:pPr eaLnBrk="1" hangingPunct="1"/>
            <a:r>
              <a:rPr lang="en-US" dirty="0"/>
              <a:t>Applies to</a:t>
            </a:r>
            <a:r>
              <a:rPr lang="en-US" dirty="0">
                <a:solidFill>
                  <a:srgbClr val="BA4B00"/>
                </a:solidFill>
              </a:rPr>
              <a:t> </a:t>
            </a:r>
            <a:r>
              <a:rPr lang="en-US" b="1" dirty="0">
                <a:solidFill>
                  <a:srgbClr val="000066"/>
                </a:solidFill>
              </a:rPr>
              <a:t>ALL</a:t>
            </a:r>
            <a:r>
              <a:rPr lang="en-US" dirty="0"/>
              <a:t> streets &amp; highways </a:t>
            </a:r>
            <a:r>
              <a:rPr lang="en-US" b="1" dirty="0"/>
              <a:t>open to the public</a:t>
            </a:r>
          </a:p>
        </p:txBody>
      </p:sp>
      <p:sp>
        <p:nvSpPr>
          <p:cNvPr id="1124361" name="Rectangle 9"/>
          <p:cNvSpPr>
            <a:spLocks noGrp="1" noChangeArrowheads="1"/>
          </p:cNvSpPr>
          <p:nvPr>
            <p:ph type="title"/>
          </p:nvPr>
        </p:nvSpPr>
        <p:spPr>
          <a:xfrm>
            <a:off x="358877" y="304800"/>
            <a:ext cx="8708923" cy="1219200"/>
          </a:xfrm>
        </p:spPr>
        <p:txBody>
          <a:bodyPr>
            <a:normAutofit/>
          </a:bodyPr>
          <a:lstStyle/>
          <a:p>
            <a:pPr eaLnBrk="1" hangingPunct="1">
              <a:defRPr/>
            </a:pPr>
            <a:r>
              <a:rPr lang="en-US" dirty="0"/>
              <a:t>The MUTCD</a:t>
            </a:r>
          </a:p>
        </p:txBody>
      </p:sp>
      <p:pic>
        <p:nvPicPr>
          <p:cNvPr id="11268" name="Picture 2" descr="Cover of the 2009 MUTCD">
            <a:extLst>
              <a:ext uri="{C183D7F6-B498-43B3-948B-1728B52AA6E4}">
                <adec:decorative xmlns:adec="http://schemas.microsoft.com/office/drawing/2017/decorative" val="0"/>
              </a:ext>
            </a:extLst>
          </p:cNvPr>
          <p:cNvPicPr>
            <a:picLocks noChangeAspect="1" noChangeArrowheads="1"/>
          </p:cNvPicPr>
          <p:nvPr/>
        </p:nvPicPr>
        <p:blipFill>
          <a:blip r:embed="rId3" cstate="print"/>
          <a:srcRect/>
          <a:stretch>
            <a:fillRect/>
          </a:stretch>
        </p:blipFill>
        <p:spPr bwMode="auto">
          <a:xfrm>
            <a:off x="5257800" y="1828800"/>
            <a:ext cx="2933700" cy="3776663"/>
          </a:xfrm>
          <a:prstGeom prst="rect">
            <a:avLst/>
          </a:prstGeom>
          <a:noFill/>
          <a:ln w="9525">
            <a:noFill/>
            <a:miter lim="800000"/>
            <a:headEnd/>
            <a:tailEnd/>
          </a:ln>
        </p:spPr>
      </p:pic>
      <p:sp>
        <p:nvSpPr>
          <p:cNvPr id="2" name="Google Shape;74;p1">
            <a:extLst>
              <a:ext uri="{FF2B5EF4-FFF2-40B4-BE49-F238E27FC236}">
                <a16:creationId xmlns:a16="http://schemas.microsoft.com/office/drawing/2014/main" id="{938D7371-69B8-C905-3E00-F54854519F85}"/>
              </a:ext>
            </a:extLst>
          </p:cNvPr>
          <p:cNvSpPr/>
          <p:nvPr/>
        </p:nvSpPr>
        <p:spPr>
          <a:xfrm>
            <a:off x="7335982" y="5603875"/>
            <a:ext cx="13716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FHWA</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1983561481"/>
      </p:ext>
    </p:extLst>
  </p:cSld>
  <p:clrMapOvr>
    <a:masterClrMapping/>
  </p:clrMapOvr>
  <p:transition/>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8002" name="Rectangle 2"/>
          <p:cNvSpPr>
            <a:spLocks noGrp="1" noChangeArrowheads="1"/>
          </p:cNvSpPr>
          <p:nvPr>
            <p:ph type="title"/>
          </p:nvPr>
        </p:nvSpPr>
        <p:spPr>
          <a:xfrm>
            <a:off x="1676400" y="0"/>
            <a:ext cx="7467600" cy="1447800"/>
          </a:xfrm>
        </p:spPr>
        <p:txBody>
          <a:bodyPr/>
          <a:lstStyle/>
          <a:p>
            <a:pPr eaLnBrk="1" hangingPunct="1">
              <a:defRPr/>
            </a:pPr>
            <a:r>
              <a:rPr lang="en-US" dirty="0"/>
              <a:t>Shoulder Taper = 1/3 L Min.</a:t>
            </a:r>
          </a:p>
        </p:txBody>
      </p:sp>
      <p:pic>
        <p:nvPicPr>
          <p:cNvPr id="80899" name="Picture 3" descr="shoulder taper on two lane roadway separating traffic and the work space using channelizing devices"/>
          <p:cNvPicPr>
            <a:picLocks noChangeAspect="1" noChangeArrowheads="1"/>
          </p:cNvPicPr>
          <p:nvPr/>
        </p:nvPicPr>
        <p:blipFill>
          <a:blip r:embed="rId3" cstate="print"/>
          <a:srcRect/>
          <a:stretch>
            <a:fillRect/>
          </a:stretch>
        </p:blipFill>
        <p:spPr bwMode="auto">
          <a:xfrm>
            <a:off x="304800" y="1828800"/>
            <a:ext cx="8610600" cy="4000500"/>
          </a:xfrm>
          <a:prstGeom prst="rect">
            <a:avLst/>
          </a:prstGeom>
          <a:noFill/>
          <a:ln w="9525">
            <a:noFill/>
            <a:miter lim="800000"/>
            <a:headEnd/>
            <a:tailEnd/>
          </a:ln>
        </p:spPr>
      </p:pic>
      <p:sp>
        <p:nvSpPr>
          <p:cNvPr id="4" name="Rectangle 39">
            <a:extLst>
              <a:ext uri="{FF2B5EF4-FFF2-40B4-BE49-F238E27FC236}">
                <a16:creationId xmlns:a16="http://schemas.microsoft.com/office/drawing/2014/main" id="{A198146C-9413-410B-BBA5-91810579A23E}"/>
              </a:ext>
            </a:extLst>
          </p:cNvPr>
          <p:cNvSpPr>
            <a:spLocks noChangeArrowheads="1"/>
          </p:cNvSpPr>
          <p:nvPr/>
        </p:nvSpPr>
        <p:spPr bwMode="auto">
          <a:xfrm>
            <a:off x="381000" y="325437"/>
            <a:ext cx="1143000" cy="838200"/>
          </a:xfrm>
          <a:prstGeom prst="rect">
            <a:avLst/>
          </a:prstGeom>
          <a:solidFill>
            <a:schemeClr val="bg1"/>
          </a:solidFill>
          <a:ln w="57150">
            <a:solidFill>
              <a:srgbClr val="C00000"/>
            </a:solidFill>
            <a:miter lim="800000"/>
            <a:headEnd/>
            <a:tailEnd/>
          </a:ln>
        </p:spPr>
        <p:txBody>
          <a:bodyPr wrap="none" anchor="ctr"/>
          <a:lstStyle/>
          <a:p>
            <a:pPr algn="ctr"/>
            <a:r>
              <a:rPr lang="en-US" sz="4000" b="1" i="1" dirty="0">
                <a:latin typeface="Arial" panose="020B0604020202020204" pitchFamily="34" charset="0"/>
              </a:rPr>
              <a:t>53</a:t>
            </a:r>
          </a:p>
        </p:txBody>
      </p:sp>
      <p:sp>
        <p:nvSpPr>
          <p:cNvPr id="2" name="Google Shape;74;p1">
            <a:extLst>
              <a:ext uri="{FF2B5EF4-FFF2-40B4-BE49-F238E27FC236}">
                <a16:creationId xmlns:a16="http://schemas.microsoft.com/office/drawing/2014/main" id="{882D3D6A-2916-5BF0-9D00-CF052ADAE62F}"/>
              </a:ext>
            </a:extLst>
          </p:cNvPr>
          <p:cNvSpPr/>
          <p:nvPr/>
        </p:nvSpPr>
        <p:spPr>
          <a:xfrm>
            <a:off x="7696200" y="4800600"/>
            <a:ext cx="1371600" cy="23079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dirty="0">
                <a:solidFill>
                  <a:srgbClr val="000000"/>
                </a:solidFill>
                <a:latin typeface="Arial" panose="020B0604020202020204" pitchFamily="34" charset="0"/>
                <a:ea typeface="Open Sans"/>
                <a:cs typeface="Arial" panose="020B0604020202020204" pitchFamily="34" charset="0"/>
                <a:sym typeface="Open Sans"/>
              </a:rPr>
              <a:t>Image: ATSSA</a:t>
            </a:r>
            <a:endParaRPr sz="9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2608532611"/>
      </p:ext>
    </p:extLst>
  </p:cSld>
  <p:clrMapOvr>
    <a:masterClrMapping/>
  </p:clrMapOvr>
  <p:transition/>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409026" name="Group 2"/>
          <p:cNvGraphicFramePr>
            <a:graphicFrameLocks noGrp="1"/>
          </p:cNvGraphicFramePr>
          <p:nvPr>
            <p:extLst>
              <p:ext uri="{D42A27DB-BD31-4B8C-83A1-F6EECF244321}">
                <p14:modId xmlns:p14="http://schemas.microsoft.com/office/powerpoint/2010/main" val="344481548"/>
              </p:ext>
            </p:extLst>
          </p:nvPr>
        </p:nvGraphicFramePr>
        <p:xfrm>
          <a:off x="3200400" y="53975"/>
          <a:ext cx="5815013" cy="6736080"/>
        </p:xfrm>
        <a:graphic>
          <a:graphicData uri="http://schemas.openxmlformats.org/drawingml/2006/table">
            <a:tbl>
              <a:tblPr firstRow="1"/>
              <a:tblGrid>
                <a:gridCol w="1150938">
                  <a:extLst>
                    <a:ext uri="{9D8B030D-6E8A-4147-A177-3AD203B41FA5}">
                      <a16:colId xmlns:a16="http://schemas.microsoft.com/office/drawing/2014/main" val="20000"/>
                    </a:ext>
                  </a:extLst>
                </a:gridCol>
                <a:gridCol w="1112837">
                  <a:extLst>
                    <a:ext uri="{9D8B030D-6E8A-4147-A177-3AD203B41FA5}">
                      <a16:colId xmlns:a16="http://schemas.microsoft.com/office/drawing/2014/main" val="20001"/>
                    </a:ext>
                  </a:extLst>
                </a:gridCol>
                <a:gridCol w="1112838">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219200">
                  <a:extLst>
                    <a:ext uri="{9D8B030D-6E8A-4147-A177-3AD203B41FA5}">
                      <a16:colId xmlns:a16="http://schemas.microsoft.com/office/drawing/2014/main" val="20004"/>
                    </a:ext>
                  </a:extLst>
                </a:gridCol>
              </a:tblGrid>
              <a:tr h="517525">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1" i="0" u="none" strike="noStrike" cap="none" normalizeH="0" baseline="0" dirty="0">
                          <a:ln>
                            <a:noFill/>
                          </a:ln>
                          <a:solidFill>
                            <a:schemeClr val="tx1"/>
                          </a:solidFill>
                          <a:effectLst/>
                          <a:latin typeface="Arial" panose="020B0604020202020204" pitchFamily="34" charset="0"/>
                        </a:rPr>
                        <a:t>MPH</a:t>
                      </a: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1" i="0" u="none" strike="noStrike" cap="none" normalizeH="0" baseline="0" dirty="0">
                          <a:ln>
                            <a:noFill/>
                          </a:ln>
                          <a:solidFill>
                            <a:schemeClr val="tx1"/>
                          </a:solidFill>
                          <a:effectLst/>
                          <a:latin typeface="Arial" panose="020B0604020202020204" pitchFamily="34" charset="0"/>
                        </a:rPr>
                        <a:t>9’</a:t>
                      </a: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1" i="0" u="none" strike="noStrike" cap="none" normalizeH="0" baseline="0" dirty="0">
                          <a:ln>
                            <a:noFill/>
                          </a:ln>
                          <a:solidFill>
                            <a:schemeClr val="tx1"/>
                          </a:solidFill>
                          <a:effectLst/>
                          <a:latin typeface="Arial" panose="020B0604020202020204" pitchFamily="34" charset="0"/>
                        </a:rPr>
                        <a:t>10’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1" i="0" u="none" strike="noStrike" cap="none" normalizeH="0" baseline="0" dirty="0">
                          <a:ln>
                            <a:noFill/>
                          </a:ln>
                          <a:solidFill>
                            <a:schemeClr val="tx1"/>
                          </a:solidFill>
                          <a:effectLst/>
                          <a:latin typeface="Arial" panose="020B0604020202020204" pitchFamily="34" charset="0"/>
                        </a:rPr>
                        <a:t>11’</a:t>
                      </a: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1" i="0" u="none" strike="noStrike" cap="none" normalizeH="0" baseline="0" dirty="0">
                          <a:ln>
                            <a:noFill/>
                          </a:ln>
                          <a:solidFill>
                            <a:schemeClr val="tx1"/>
                          </a:solidFill>
                          <a:effectLst/>
                          <a:latin typeface="Arial" panose="020B0604020202020204" pitchFamily="34" charset="0"/>
                        </a:rPr>
                        <a:t>12’</a:t>
                      </a: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0"/>
                  </a:ext>
                </a:extLst>
              </a:tr>
              <a:tr h="517525">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1" i="0" u="none" strike="noStrike" cap="none" normalizeH="0" baseline="0" dirty="0">
                          <a:ln>
                            <a:noFill/>
                          </a:ln>
                          <a:solidFill>
                            <a:srgbClr val="000000"/>
                          </a:solidFill>
                          <a:effectLst/>
                          <a:latin typeface="Arial" panose="020B0604020202020204" pitchFamily="34" charset="0"/>
                        </a:rPr>
                        <a:t>25</a:t>
                      </a: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0" i="0" u="none" strike="noStrike" cap="none" normalizeH="0" baseline="0" dirty="0">
                          <a:ln>
                            <a:noFill/>
                          </a:ln>
                          <a:solidFill>
                            <a:srgbClr val="000000"/>
                          </a:solidFill>
                          <a:effectLst/>
                          <a:latin typeface="Arial" panose="020B0604020202020204" pitchFamily="34" charset="0"/>
                        </a:rPr>
                        <a:t>95</a:t>
                      </a: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0" i="0" u="none" strike="noStrike" cap="none" normalizeH="0" baseline="0" dirty="0">
                          <a:ln>
                            <a:noFill/>
                          </a:ln>
                          <a:solidFill>
                            <a:srgbClr val="000000"/>
                          </a:solidFill>
                          <a:effectLst/>
                          <a:latin typeface="Arial" panose="020B0604020202020204" pitchFamily="34" charset="0"/>
                        </a:rPr>
                        <a:t>105</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0" i="0" u="none" strike="noStrike" cap="none" normalizeH="0" baseline="0" dirty="0">
                          <a:ln>
                            <a:noFill/>
                          </a:ln>
                          <a:solidFill>
                            <a:srgbClr val="000000"/>
                          </a:solidFill>
                          <a:effectLst/>
                          <a:latin typeface="Arial" panose="020B0604020202020204" pitchFamily="34" charset="0"/>
                        </a:rPr>
                        <a:t>115</a:t>
                      </a: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0" i="0" u="none" strike="noStrike" cap="none" normalizeH="0" baseline="0" dirty="0">
                          <a:ln>
                            <a:noFill/>
                          </a:ln>
                          <a:solidFill>
                            <a:srgbClr val="000000"/>
                          </a:solidFill>
                          <a:effectLst/>
                          <a:latin typeface="Arial" panose="020B0604020202020204" pitchFamily="34" charset="0"/>
                        </a:rPr>
                        <a:t>125</a:t>
                      </a: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1"/>
                  </a:ext>
                </a:extLst>
              </a:tr>
              <a:tr h="517525">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1" i="0" u="none" strike="noStrike" cap="none" normalizeH="0" baseline="0" dirty="0">
                          <a:ln>
                            <a:noFill/>
                          </a:ln>
                          <a:solidFill>
                            <a:srgbClr val="000000"/>
                          </a:solidFill>
                          <a:effectLst/>
                          <a:latin typeface="Arial" panose="020B0604020202020204" pitchFamily="34" charset="0"/>
                        </a:rPr>
                        <a:t>30</a:t>
                      </a: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0" i="0" u="none" strike="noStrike" cap="none" normalizeH="0" baseline="0" dirty="0">
                          <a:ln>
                            <a:noFill/>
                          </a:ln>
                          <a:solidFill>
                            <a:srgbClr val="000000"/>
                          </a:solidFill>
                          <a:effectLst/>
                          <a:latin typeface="Arial" panose="020B0604020202020204" pitchFamily="34" charset="0"/>
                        </a:rPr>
                        <a:t>135</a:t>
                      </a: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0" i="0" u="none" strike="noStrike" cap="none" normalizeH="0" baseline="0" dirty="0">
                          <a:ln>
                            <a:noFill/>
                          </a:ln>
                          <a:solidFill>
                            <a:srgbClr val="000000"/>
                          </a:solidFill>
                          <a:effectLst/>
                          <a:latin typeface="Arial" panose="020B0604020202020204" pitchFamily="34" charset="0"/>
                        </a:rPr>
                        <a:t>150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0" i="0" u="none" strike="noStrike" cap="none" normalizeH="0" baseline="0" dirty="0">
                          <a:ln>
                            <a:noFill/>
                          </a:ln>
                          <a:solidFill>
                            <a:srgbClr val="000000"/>
                          </a:solidFill>
                          <a:effectLst/>
                          <a:latin typeface="Arial" panose="020B0604020202020204" pitchFamily="34" charset="0"/>
                        </a:rPr>
                        <a:t>165</a:t>
                      </a: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0" i="0" u="none" strike="noStrike" cap="none" normalizeH="0" baseline="0" dirty="0">
                          <a:ln>
                            <a:noFill/>
                          </a:ln>
                          <a:solidFill>
                            <a:srgbClr val="000000"/>
                          </a:solidFill>
                          <a:effectLst/>
                          <a:latin typeface="Arial" panose="020B0604020202020204" pitchFamily="34" charset="0"/>
                        </a:rPr>
                        <a:t>180</a:t>
                      </a: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2"/>
                  </a:ext>
                </a:extLst>
              </a:tr>
              <a:tr h="517525">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1" i="0" u="none" strike="noStrike" cap="none" normalizeH="0" baseline="0" dirty="0">
                          <a:ln>
                            <a:noFill/>
                          </a:ln>
                          <a:solidFill>
                            <a:schemeClr val="tx1"/>
                          </a:solidFill>
                          <a:effectLst/>
                          <a:latin typeface="Arial" panose="020B0604020202020204" pitchFamily="34" charset="0"/>
                        </a:rPr>
                        <a:t>35</a:t>
                      </a: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0" i="0" u="none" strike="noStrike" cap="none" normalizeH="0" baseline="0" dirty="0">
                          <a:ln>
                            <a:noFill/>
                          </a:ln>
                          <a:solidFill>
                            <a:schemeClr val="tx1"/>
                          </a:solidFill>
                          <a:effectLst/>
                          <a:latin typeface="Arial" panose="020B0604020202020204" pitchFamily="34" charset="0"/>
                        </a:rPr>
                        <a:t>185</a:t>
                      </a: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0" i="0" u="none" strike="noStrike" cap="none" normalizeH="0" baseline="0" dirty="0">
                          <a:ln>
                            <a:noFill/>
                          </a:ln>
                          <a:solidFill>
                            <a:schemeClr val="tx1"/>
                          </a:solidFill>
                          <a:effectLst/>
                          <a:latin typeface="Arial" panose="020B0604020202020204" pitchFamily="34" charset="0"/>
                        </a:rPr>
                        <a:t>205</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0" i="0" u="none" strike="noStrike" cap="none" normalizeH="0" baseline="0" dirty="0">
                          <a:ln>
                            <a:noFill/>
                          </a:ln>
                          <a:solidFill>
                            <a:schemeClr val="tx1"/>
                          </a:solidFill>
                          <a:effectLst/>
                          <a:latin typeface="Arial" panose="020B0604020202020204" pitchFamily="34" charset="0"/>
                        </a:rPr>
                        <a:t>225</a:t>
                      </a: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0" i="0" u="none" strike="noStrike" cap="none" normalizeH="0" baseline="0" dirty="0">
                          <a:ln>
                            <a:noFill/>
                          </a:ln>
                          <a:solidFill>
                            <a:schemeClr val="tx1"/>
                          </a:solidFill>
                          <a:effectLst/>
                          <a:latin typeface="Arial" panose="020B0604020202020204" pitchFamily="34" charset="0"/>
                        </a:rPr>
                        <a:t>245</a:t>
                      </a: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3"/>
                  </a:ext>
                </a:extLst>
              </a:tr>
              <a:tr h="517525">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1" i="0" u="none" strike="noStrike" cap="none" normalizeH="0" baseline="0" dirty="0">
                          <a:ln>
                            <a:noFill/>
                          </a:ln>
                          <a:solidFill>
                            <a:srgbClr val="000000"/>
                          </a:solidFill>
                          <a:effectLst/>
                          <a:latin typeface="Arial" panose="020B0604020202020204" pitchFamily="34" charset="0"/>
                        </a:rPr>
                        <a:t>40</a:t>
                      </a: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0" i="0" u="none" strike="noStrike" cap="none" normalizeH="0" baseline="0" dirty="0">
                          <a:ln>
                            <a:noFill/>
                          </a:ln>
                          <a:solidFill>
                            <a:srgbClr val="000000"/>
                          </a:solidFill>
                          <a:effectLst/>
                          <a:latin typeface="Arial" panose="020B0604020202020204" pitchFamily="34" charset="0"/>
                        </a:rPr>
                        <a:t>240</a:t>
                      </a: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0" i="0" u="none" strike="noStrike" cap="none" normalizeH="0" baseline="0" dirty="0">
                          <a:ln>
                            <a:noFill/>
                          </a:ln>
                          <a:solidFill>
                            <a:srgbClr val="000000"/>
                          </a:solidFill>
                          <a:effectLst/>
                          <a:latin typeface="Arial" panose="020B0604020202020204" pitchFamily="34" charset="0"/>
                        </a:rPr>
                        <a:t>270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0" i="0" u="none" strike="noStrike" cap="none" normalizeH="0" baseline="0" dirty="0">
                          <a:ln>
                            <a:noFill/>
                          </a:ln>
                          <a:solidFill>
                            <a:srgbClr val="000000"/>
                          </a:solidFill>
                          <a:effectLst/>
                          <a:latin typeface="Arial" panose="020B0604020202020204" pitchFamily="34" charset="0"/>
                        </a:rPr>
                        <a:t>295</a:t>
                      </a: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0" i="0" u="none" strike="noStrike" cap="none" normalizeH="0" baseline="0" dirty="0">
                          <a:ln>
                            <a:noFill/>
                          </a:ln>
                          <a:solidFill>
                            <a:srgbClr val="000000"/>
                          </a:solidFill>
                          <a:effectLst/>
                          <a:latin typeface="Arial" panose="020B0604020202020204" pitchFamily="34" charset="0"/>
                        </a:rPr>
                        <a:t>320</a:t>
                      </a: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4"/>
                  </a:ext>
                </a:extLst>
              </a:tr>
              <a:tr h="517525">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1" i="0" u="none" strike="noStrike" cap="none" normalizeH="0" baseline="0" dirty="0">
                          <a:ln>
                            <a:noFill/>
                          </a:ln>
                          <a:solidFill>
                            <a:srgbClr val="000000"/>
                          </a:solidFill>
                          <a:effectLst/>
                          <a:latin typeface="Arial" panose="020B0604020202020204" pitchFamily="34" charset="0"/>
                        </a:rPr>
                        <a:t>45</a:t>
                      </a: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0" i="0" u="none" strike="noStrike" cap="none" normalizeH="0" baseline="0" dirty="0">
                          <a:ln>
                            <a:noFill/>
                          </a:ln>
                          <a:solidFill>
                            <a:srgbClr val="000000"/>
                          </a:solidFill>
                          <a:effectLst/>
                          <a:latin typeface="Arial" panose="020B0604020202020204" pitchFamily="34" charset="0"/>
                        </a:rPr>
                        <a:t>405</a:t>
                      </a: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0" i="0" u="none" strike="noStrike" cap="none" normalizeH="0" baseline="0" dirty="0">
                          <a:ln>
                            <a:noFill/>
                          </a:ln>
                          <a:solidFill>
                            <a:srgbClr val="000000"/>
                          </a:solidFill>
                          <a:effectLst/>
                          <a:latin typeface="Arial" panose="020B0604020202020204" pitchFamily="34" charset="0"/>
                        </a:rPr>
                        <a:t>450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0" i="0" u="none" strike="noStrike" cap="none" normalizeH="0" baseline="0" dirty="0">
                          <a:ln>
                            <a:noFill/>
                          </a:ln>
                          <a:solidFill>
                            <a:srgbClr val="000000"/>
                          </a:solidFill>
                          <a:effectLst/>
                          <a:latin typeface="Arial" panose="020B0604020202020204" pitchFamily="34" charset="0"/>
                        </a:rPr>
                        <a:t>495</a:t>
                      </a: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0" i="0" u="none" strike="noStrike" cap="none" normalizeH="0" baseline="0" dirty="0">
                          <a:ln>
                            <a:noFill/>
                          </a:ln>
                          <a:solidFill>
                            <a:srgbClr val="000000"/>
                          </a:solidFill>
                          <a:effectLst/>
                          <a:latin typeface="Arial" panose="020B0604020202020204" pitchFamily="34" charset="0"/>
                        </a:rPr>
                        <a:t>540</a:t>
                      </a: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5"/>
                  </a:ext>
                </a:extLst>
              </a:tr>
              <a:tr h="517525">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1" i="0" u="none" strike="noStrike" cap="none" normalizeH="0" baseline="0" dirty="0">
                          <a:ln>
                            <a:noFill/>
                          </a:ln>
                          <a:solidFill>
                            <a:srgbClr val="000000"/>
                          </a:solidFill>
                          <a:effectLst/>
                          <a:latin typeface="Arial" panose="020B0604020202020204" pitchFamily="34" charset="0"/>
                        </a:rPr>
                        <a:t>50</a:t>
                      </a: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0" i="0" u="none" strike="noStrike" cap="none" normalizeH="0" baseline="0" dirty="0">
                          <a:ln>
                            <a:noFill/>
                          </a:ln>
                          <a:solidFill>
                            <a:srgbClr val="000000"/>
                          </a:solidFill>
                          <a:effectLst/>
                          <a:latin typeface="Arial" panose="020B0604020202020204" pitchFamily="34" charset="0"/>
                        </a:rPr>
                        <a:t>450</a:t>
                      </a: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0" i="0" u="none" strike="noStrike" cap="none" normalizeH="0" baseline="0" dirty="0">
                          <a:ln>
                            <a:noFill/>
                          </a:ln>
                          <a:solidFill>
                            <a:srgbClr val="000000"/>
                          </a:solidFill>
                          <a:effectLst/>
                          <a:latin typeface="Arial" panose="020B0604020202020204" pitchFamily="34" charset="0"/>
                        </a:rPr>
                        <a:t>500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0" i="0" u="none" strike="noStrike" cap="none" normalizeH="0" baseline="0" dirty="0">
                          <a:ln>
                            <a:noFill/>
                          </a:ln>
                          <a:solidFill>
                            <a:srgbClr val="000000"/>
                          </a:solidFill>
                          <a:effectLst/>
                          <a:latin typeface="Arial" panose="020B0604020202020204" pitchFamily="34" charset="0"/>
                        </a:rPr>
                        <a:t>550</a:t>
                      </a: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0" i="0" u="none" strike="noStrike" cap="none" normalizeH="0" baseline="0" dirty="0">
                          <a:ln>
                            <a:noFill/>
                          </a:ln>
                          <a:solidFill>
                            <a:srgbClr val="000000"/>
                          </a:solidFill>
                          <a:effectLst/>
                          <a:latin typeface="Arial" panose="020B0604020202020204" pitchFamily="34" charset="0"/>
                        </a:rPr>
                        <a:t>600</a:t>
                      </a: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6"/>
                  </a:ext>
                </a:extLst>
              </a:tr>
              <a:tr h="517525">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1" i="0" u="none" strike="noStrike" cap="none" normalizeH="0" baseline="0" dirty="0">
                          <a:ln>
                            <a:noFill/>
                          </a:ln>
                          <a:solidFill>
                            <a:srgbClr val="000000"/>
                          </a:solidFill>
                          <a:effectLst/>
                          <a:latin typeface="Arial" panose="020B0604020202020204" pitchFamily="34" charset="0"/>
                        </a:rPr>
                        <a:t>55</a:t>
                      </a: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0" i="0" u="none" strike="noStrike" cap="none" normalizeH="0" baseline="0" dirty="0">
                          <a:ln>
                            <a:noFill/>
                          </a:ln>
                          <a:solidFill>
                            <a:srgbClr val="000000"/>
                          </a:solidFill>
                          <a:effectLst/>
                          <a:latin typeface="Arial" panose="020B0604020202020204" pitchFamily="34" charset="0"/>
                        </a:rPr>
                        <a:t>495</a:t>
                      </a: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0" i="0" u="none" strike="noStrike" cap="none" normalizeH="0" baseline="0" dirty="0">
                          <a:ln>
                            <a:noFill/>
                          </a:ln>
                          <a:solidFill>
                            <a:srgbClr val="000000"/>
                          </a:solidFill>
                          <a:effectLst/>
                          <a:latin typeface="Arial" panose="020B0604020202020204" pitchFamily="34" charset="0"/>
                        </a:rPr>
                        <a:t>550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0" i="0" u="none" strike="noStrike" cap="none" normalizeH="0" baseline="0" dirty="0">
                          <a:ln>
                            <a:noFill/>
                          </a:ln>
                          <a:solidFill>
                            <a:srgbClr val="000000"/>
                          </a:solidFill>
                          <a:effectLst/>
                          <a:latin typeface="Arial" panose="020B0604020202020204" pitchFamily="34" charset="0"/>
                        </a:rPr>
                        <a:t>605</a:t>
                      </a: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0" i="0" u="none" strike="noStrike" cap="none" normalizeH="0" baseline="0" dirty="0">
                          <a:ln>
                            <a:noFill/>
                          </a:ln>
                          <a:solidFill>
                            <a:srgbClr val="000000"/>
                          </a:solidFill>
                          <a:effectLst/>
                          <a:latin typeface="Arial" panose="020B0604020202020204" pitchFamily="34" charset="0"/>
                        </a:rPr>
                        <a:t>660</a:t>
                      </a: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7"/>
                  </a:ext>
                </a:extLst>
              </a:tr>
              <a:tr h="517525">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1" i="0" u="none" strike="noStrike" cap="none" normalizeH="0" baseline="0" dirty="0">
                          <a:ln>
                            <a:noFill/>
                          </a:ln>
                          <a:solidFill>
                            <a:srgbClr val="000000"/>
                          </a:solidFill>
                          <a:effectLst/>
                          <a:latin typeface="Arial" panose="020B0604020202020204" pitchFamily="34" charset="0"/>
                        </a:rPr>
                        <a:t>60</a:t>
                      </a: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0" i="0" u="none" strike="noStrike" cap="none" normalizeH="0" baseline="0" dirty="0">
                          <a:ln>
                            <a:noFill/>
                          </a:ln>
                          <a:solidFill>
                            <a:srgbClr val="000000"/>
                          </a:solidFill>
                          <a:effectLst/>
                          <a:latin typeface="Arial" panose="020B0604020202020204" pitchFamily="34" charset="0"/>
                        </a:rPr>
                        <a:t>540</a:t>
                      </a: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0" i="0" u="none" strike="noStrike" cap="none" normalizeH="0" baseline="0" dirty="0">
                          <a:ln>
                            <a:noFill/>
                          </a:ln>
                          <a:solidFill>
                            <a:srgbClr val="000000"/>
                          </a:solidFill>
                          <a:effectLst/>
                          <a:latin typeface="Arial" panose="020B0604020202020204" pitchFamily="34" charset="0"/>
                        </a:rPr>
                        <a:t>600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0" i="0" u="none" strike="noStrike" cap="none" normalizeH="0" baseline="0" dirty="0">
                          <a:ln>
                            <a:noFill/>
                          </a:ln>
                          <a:solidFill>
                            <a:srgbClr val="000000"/>
                          </a:solidFill>
                          <a:effectLst/>
                          <a:latin typeface="Arial" panose="020B0604020202020204" pitchFamily="34" charset="0"/>
                        </a:rPr>
                        <a:t>660</a:t>
                      </a: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0" i="0" u="none" strike="noStrike" cap="none" normalizeH="0" baseline="0" dirty="0">
                          <a:ln>
                            <a:noFill/>
                          </a:ln>
                          <a:solidFill>
                            <a:srgbClr val="000000"/>
                          </a:solidFill>
                          <a:effectLst/>
                          <a:latin typeface="Arial" panose="020B0604020202020204" pitchFamily="34" charset="0"/>
                        </a:rPr>
                        <a:t>720</a:t>
                      </a: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8"/>
                  </a:ext>
                </a:extLst>
              </a:tr>
              <a:tr h="517525">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1" i="0" u="none" strike="noStrike" cap="none" normalizeH="0" baseline="0" dirty="0">
                          <a:ln>
                            <a:noFill/>
                          </a:ln>
                          <a:solidFill>
                            <a:srgbClr val="000000"/>
                          </a:solidFill>
                          <a:effectLst/>
                          <a:latin typeface="Arial" panose="020B0604020202020204" pitchFamily="34" charset="0"/>
                        </a:rPr>
                        <a:t>65</a:t>
                      </a: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0" i="0" u="none" strike="noStrike" cap="none" normalizeH="0" baseline="0" dirty="0">
                          <a:ln>
                            <a:noFill/>
                          </a:ln>
                          <a:solidFill>
                            <a:srgbClr val="000000"/>
                          </a:solidFill>
                          <a:effectLst/>
                          <a:latin typeface="Arial" panose="020B0604020202020204" pitchFamily="34" charset="0"/>
                        </a:rPr>
                        <a:t>585</a:t>
                      </a: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0" i="0" u="none" strike="noStrike" cap="none" normalizeH="0" baseline="0" dirty="0">
                          <a:ln>
                            <a:noFill/>
                          </a:ln>
                          <a:solidFill>
                            <a:srgbClr val="000000"/>
                          </a:solidFill>
                          <a:effectLst/>
                          <a:latin typeface="Arial" panose="020B0604020202020204" pitchFamily="34" charset="0"/>
                        </a:rPr>
                        <a:t>650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0" i="0" u="none" strike="noStrike" cap="none" normalizeH="0" baseline="0" dirty="0">
                          <a:ln>
                            <a:noFill/>
                          </a:ln>
                          <a:solidFill>
                            <a:srgbClr val="000000"/>
                          </a:solidFill>
                          <a:effectLst/>
                          <a:latin typeface="Arial" panose="020B0604020202020204" pitchFamily="34" charset="0"/>
                        </a:rPr>
                        <a:t>715</a:t>
                      </a: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0" i="0" u="none" strike="noStrike" cap="none" normalizeH="0" baseline="0" dirty="0">
                          <a:ln>
                            <a:noFill/>
                          </a:ln>
                          <a:solidFill>
                            <a:srgbClr val="000000"/>
                          </a:solidFill>
                          <a:effectLst/>
                          <a:latin typeface="Arial" panose="020B0604020202020204" pitchFamily="34" charset="0"/>
                        </a:rPr>
                        <a:t>780</a:t>
                      </a: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9"/>
                  </a:ext>
                </a:extLst>
              </a:tr>
              <a:tr h="517525">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1" i="0" u="none" strike="noStrike" cap="none" normalizeH="0" baseline="0" dirty="0">
                          <a:ln>
                            <a:noFill/>
                          </a:ln>
                          <a:solidFill>
                            <a:srgbClr val="000000"/>
                          </a:solidFill>
                          <a:effectLst/>
                          <a:latin typeface="Arial" panose="020B0604020202020204" pitchFamily="34" charset="0"/>
                        </a:rPr>
                        <a:t>70</a:t>
                      </a: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0" i="0" u="none" strike="noStrike" cap="none" normalizeH="0" baseline="0" dirty="0">
                          <a:ln>
                            <a:noFill/>
                          </a:ln>
                          <a:solidFill>
                            <a:srgbClr val="000000"/>
                          </a:solidFill>
                          <a:effectLst/>
                          <a:latin typeface="Arial" panose="020B0604020202020204" pitchFamily="34" charset="0"/>
                        </a:rPr>
                        <a:t>630</a:t>
                      </a: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0" i="0" u="none" strike="noStrike" cap="none" normalizeH="0" baseline="0" dirty="0">
                          <a:ln>
                            <a:noFill/>
                          </a:ln>
                          <a:solidFill>
                            <a:srgbClr val="000000"/>
                          </a:solidFill>
                          <a:effectLst/>
                          <a:latin typeface="Arial" panose="020B0604020202020204" pitchFamily="34" charset="0"/>
                        </a:rPr>
                        <a:t>700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0" i="0" u="none" strike="noStrike" cap="none" normalizeH="0" baseline="0" dirty="0">
                          <a:ln>
                            <a:noFill/>
                          </a:ln>
                          <a:solidFill>
                            <a:srgbClr val="000000"/>
                          </a:solidFill>
                          <a:effectLst/>
                          <a:latin typeface="Arial" panose="020B0604020202020204" pitchFamily="34" charset="0"/>
                        </a:rPr>
                        <a:t>770</a:t>
                      </a: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0" i="0" u="none" strike="noStrike" cap="none" normalizeH="0" baseline="0" dirty="0">
                          <a:ln>
                            <a:noFill/>
                          </a:ln>
                          <a:solidFill>
                            <a:srgbClr val="000000"/>
                          </a:solidFill>
                          <a:effectLst/>
                          <a:latin typeface="Arial" panose="020B0604020202020204" pitchFamily="34" charset="0"/>
                        </a:rPr>
                        <a:t>840</a:t>
                      </a: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10"/>
                  </a:ext>
                </a:extLst>
              </a:tr>
              <a:tr h="517525">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1" i="0" u="none" strike="noStrike" cap="none" normalizeH="0" baseline="0" dirty="0">
                          <a:ln>
                            <a:noFill/>
                          </a:ln>
                          <a:solidFill>
                            <a:srgbClr val="000000"/>
                          </a:solidFill>
                          <a:effectLst/>
                          <a:latin typeface="Arial" panose="020B0604020202020204" pitchFamily="34" charset="0"/>
                        </a:rPr>
                        <a:t>75</a:t>
                      </a: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0" i="0" u="none" strike="noStrike" cap="none" normalizeH="0" baseline="0" dirty="0">
                          <a:ln>
                            <a:noFill/>
                          </a:ln>
                          <a:solidFill>
                            <a:srgbClr val="000000"/>
                          </a:solidFill>
                          <a:effectLst/>
                          <a:latin typeface="Arial" panose="020B0604020202020204" pitchFamily="34" charset="0"/>
                        </a:rPr>
                        <a:t>675</a:t>
                      </a: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0" i="0" u="none" strike="noStrike" cap="none" normalizeH="0" baseline="0" dirty="0">
                          <a:ln>
                            <a:noFill/>
                          </a:ln>
                          <a:solidFill>
                            <a:srgbClr val="000000"/>
                          </a:solidFill>
                          <a:effectLst/>
                          <a:latin typeface="Arial" panose="020B0604020202020204" pitchFamily="34" charset="0"/>
                        </a:rPr>
                        <a:t>750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0" i="0" u="none" strike="noStrike" cap="none" normalizeH="0" baseline="0" dirty="0">
                          <a:ln>
                            <a:noFill/>
                          </a:ln>
                          <a:solidFill>
                            <a:srgbClr val="000000"/>
                          </a:solidFill>
                          <a:effectLst/>
                          <a:latin typeface="Arial" panose="020B0604020202020204" pitchFamily="34" charset="0"/>
                        </a:rPr>
                        <a:t>825</a:t>
                      </a: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0" i="0" u="none" strike="noStrike" cap="none" normalizeH="0" baseline="0" dirty="0">
                          <a:ln>
                            <a:noFill/>
                          </a:ln>
                          <a:solidFill>
                            <a:srgbClr val="000000"/>
                          </a:solidFill>
                          <a:effectLst/>
                          <a:latin typeface="Arial" panose="020B0604020202020204" pitchFamily="34" charset="0"/>
                        </a:rPr>
                        <a:t>900</a:t>
                      </a: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11"/>
                  </a:ext>
                </a:extLst>
              </a:tr>
              <a:tr h="517525">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1" i="0" u="none" strike="noStrike" cap="none" normalizeH="0" baseline="0" dirty="0">
                          <a:ln>
                            <a:noFill/>
                          </a:ln>
                          <a:solidFill>
                            <a:srgbClr val="000000"/>
                          </a:solidFill>
                          <a:effectLst/>
                          <a:latin typeface="Arial" panose="020B0604020202020204" pitchFamily="34" charset="0"/>
                        </a:rPr>
                        <a:t>80</a:t>
                      </a: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0" i="0" u="none" strike="noStrike" cap="none" normalizeH="0" baseline="0" dirty="0">
                          <a:ln>
                            <a:noFill/>
                          </a:ln>
                          <a:solidFill>
                            <a:srgbClr val="000000"/>
                          </a:solidFill>
                          <a:effectLst/>
                          <a:latin typeface="Arial" panose="020B0604020202020204" pitchFamily="34" charset="0"/>
                        </a:rPr>
                        <a:t>720</a:t>
                      </a: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0" i="0" u="none" strike="noStrike" cap="none" normalizeH="0" baseline="0" dirty="0">
                          <a:ln>
                            <a:noFill/>
                          </a:ln>
                          <a:solidFill>
                            <a:srgbClr val="000000"/>
                          </a:solidFill>
                          <a:effectLst/>
                          <a:latin typeface="Arial" panose="020B0604020202020204" pitchFamily="34" charset="0"/>
                        </a:rPr>
                        <a:t>800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0" i="0" u="none" strike="noStrike" cap="none" normalizeH="0" baseline="0" dirty="0">
                          <a:ln>
                            <a:noFill/>
                          </a:ln>
                          <a:solidFill>
                            <a:srgbClr val="000000"/>
                          </a:solidFill>
                          <a:effectLst/>
                          <a:latin typeface="Arial" panose="020B0604020202020204" pitchFamily="34" charset="0"/>
                        </a:rPr>
                        <a:t>880</a:t>
                      </a: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CC3300"/>
                        </a:buClr>
                        <a:buSzPct val="65000"/>
                        <a:buFont typeface="Wingdings" pitchFamily="2" charset="2"/>
                        <a:buNone/>
                        <a:tabLst/>
                      </a:pPr>
                      <a:r>
                        <a:rPr kumimoji="0" lang="en-US" sz="2800" b="0" i="0" u="none" strike="noStrike" cap="none" normalizeH="0" baseline="0" dirty="0">
                          <a:ln>
                            <a:noFill/>
                          </a:ln>
                          <a:solidFill>
                            <a:srgbClr val="000000"/>
                          </a:solidFill>
                          <a:effectLst/>
                          <a:latin typeface="Arial" panose="020B0604020202020204" pitchFamily="34" charset="0"/>
                        </a:rPr>
                        <a:t>960</a:t>
                      </a: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12"/>
                  </a:ext>
                </a:extLst>
              </a:tr>
            </a:tbl>
          </a:graphicData>
        </a:graphic>
      </p:graphicFrame>
      <p:sp>
        <p:nvSpPr>
          <p:cNvPr id="82009" name="Rectangle 89"/>
          <p:cNvSpPr>
            <a:spLocks noGrp="1" noChangeArrowheads="1"/>
          </p:cNvSpPr>
          <p:nvPr>
            <p:ph type="body" idx="1"/>
          </p:nvPr>
        </p:nvSpPr>
        <p:spPr>
          <a:xfrm>
            <a:off x="228600" y="457200"/>
            <a:ext cx="3048000" cy="2819400"/>
          </a:xfrm>
        </p:spPr>
        <p:txBody>
          <a:bodyPr/>
          <a:lstStyle/>
          <a:p>
            <a:pPr marL="0" indent="0" eaLnBrk="1" hangingPunct="1">
              <a:buFont typeface="Wingdings" pitchFamily="2" charset="2"/>
              <a:buNone/>
            </a:pPr>
            <a:r>
              <a:rPr lang="en-US" b="1" dirty="0"/>
              <a:t>SHOULDER TAPER EXAMPLE:</a:t>
            </a:r>
          </a:p>
          <a:p>
            <a:pPr marL="0" indent="0" eaLnBrk="1" hangingPunct="1">
              <a:buFont typeface="Wingdings" pitchFamily="2" charset="2"/>
              <a:buNone/>
            </a:pPr>
            <a:r>
              <a:rPr lang="en-US" dirty="0"/>
              <a:t>S = 60 mph</a:t>
            </a:r>
          </a:p>
          <a:p>
            <a:pPr marL="0" indent="0" eaLnBrk="1" hangingPunct="1">
              <a:buFont typeface="Wingdings" pitchFamily="2" charset="2"/>
              <a:buNone/>
            </a:pPr>
            <a:r>
              <a:rPr lang="en-US" dirty="0"/>
              <a:t>W = 10 ft</a:t>
            </a:r>
          </a:p>
        </p:txBody>
      </p:sp>
      <p:sp>
        <p:nvSpPr>
          <p:cNvPr id="82010" name="Oval 91" descr="60"/>
          <p:cNvSpPr>
            <a:spLocks noChangeArrowheads="1"/>
          </p:cNvSpPr>
          <p:nvPr/>
        </p:nvSpPr>
        <p:spPr bwMode="auto">
          <a:xfrm>
            <a:off x="3429000" y="4038600"/>
            <a:ext cx="762000" cy="762000"/>
          </a:xfrm>
          <a:prstGeom prst="ellipse">
            <a:avLst/>
          </a:prstGeom>
          <a:noFill/>
          <a:ln w="57150">
            <a:solidFill>
              <a:schemeClr val="tx1"/>
            </a:solidFill>
            <a:miter lim="800000"/>
            <a:headEnd/>
            <a:tailEnd/>
          </a:ln>
        </p:spPr>
        <p:txBody>
          <a:bodyPr wrap="none" anchor="ctr"/>
          <a:lstStyle/>
          <a:p>
            <a:pPr algn="ctr"/>
            <a:endParaRPr lang="en-US" sz="3200" b="1" dirty="0">
              <a:solidFill>
                <a:srgbClr val="000000"/>
              </a:solidFill>
              <a:latin typeface="Arial" panose="020B0604020202020204" pitchFamily="34" charset="0"/>
            </a:endParaRPr>
          </a:p>
        </p:txBody>
      </p:sp>
      <p:sp>
        <p:nvSpPr>
          <p:cNvPr id="82011" name="Oval 92" descr="10'"/>
          <p:cNvSpPr>
            <a:spLocks noChangeArrowheads="1"/>
          </p:cNvSpPr>
          <p:nvPr/>
        </p:nvSpPr>
        <p:spPr bwMode="auto">
          <a:xfrm>
            <a:off x="5638800" y="0"/>
            <a:ext cx="762000" cy="762000"/>
          </a:xfrm>
          <a:prstGeom prst="ellipse">
            <a:avLst/>
          </a:prstGeom>
          <a:noFill/>
          <a:ln w="57150">
            <a:solidFill>
              <a:schemeClr val="tx1"/>
            </a:solidFill>
            <a:miter lim="800000"/>
            <a:headEnd/>
            <a:tailEnd/>
          </a:ln>
        </p:spPr>
        <p:txBody>
          <a:bodyPr wrap="none" anchor="ctr"/>
          <a:lstStyle/>
          <a:p>
            <a:endParaRPr lang="en-US" dirty="0">
              <a:latin typeface="Arial" panose="020B0604020202020204" pitchFamily="34" charset="0"/>
            </a:endParaRPr>
          </a:p>
        </p:txBody>
      </p:sp>
      <p:sp>
        <p:nvSpPr>
          <p:cNvPr id="82012" name="Oval 93" descr="600"/>
          <p:cNvSpPr>
            <a:spLocks noChangeArrowheads="1"/>
          </p:cNvSpPr>
          <p:nvPr/>
        </p:nvSpPr>
        <p:spPr bwMode="auto">
          <a:xfrm>
            <a:off x="5638800" y="4038600"/>
            <a:ext cx="762000" cy="762000"/>
          </a:xfrm>
          <a:prstGeom prst="ellipse">
            <a:avLst/>
          </a:prstGeom>
          <a:noFill/>
          <a:ln w="57150">
            <a:solidFill>
              <a:schemeClr val="tx1"/>
            </a:solidFill>
            <a:miter lim="800000"/>
            <a:headEnd/>
            <a:tailEnd/>
          </a:ln>
        </p:spPr>
        <p:txBody>
          <a:bodyPr wrap="none" anchor="ctr"/>
          <a:lstStyle/>
          <a:p>
            <a:endParaRPr lang="en-US" dirty="0">
              <a:latin typeface="Arial" panose="020B0604020202020204" pitchFamily="34" charset="0"/>
            </a:endParaRPr>
          </a:p>
        </p:txBody>
      </p:sp>
      <p:sp>
        <p:nvSpPr>
          <p:cNvPr id="82013" name="AutoShape 94">
            <a:extLst>
              <a:ext uri="{C183D7F6-B498-43B3-948B-1728B52AA6E4}">
                <adec:decorative xmlns:adec="http://schemas.microsoft.com/office/drawing/2017/decorative" val="1"/>
              </a:ext>
            </a:extLst>
          </p:cNvPr>
          <p:cNvSpPr>
            <a:spLocks noChangeArrowheads="1"/>
          </p:cNvSpPr>
          <p:nvPr/>
        </p:nvSpPr>
        <p:spPr bwMode="auto">
          <a:xfrm>
            <a:off x="4267200" y="4114800"/>
            <a:ext cx="1219200" cy="533400"/>
          </a:xfrm>
          <a:prstGeom prst="rightArrow">
            <a:avLst>
              <a:gd name="adj1" fmla="val 50000"/>
              <a:gd name="adj2" fmla="val 178571"/>
            </a:avLst>
          </a:prstGeom>
          <a:solidFill>
            <a:schemeClr val="bg2"/>
          </a:solidFill>
          <a:ln w="9525">
            <a:solidFill>
              <a:schemeClr val="tx1"/>
            </a:solidFill>
            <a:miter lim="800000"/>
            <a:headEnd/>
            <a:tailEnd/>
          </a:ln>
        </p:spPr>
        <p:txBody>
          <a:bodyPr wrap="none" anchor="ctr"/>
          <a:lstStyle/>
          <a:p>
            <a:endParaRPr lang="en-US" dirty="0">
              <a:latin typeface="Arial" panose="020B0604020202020204" pitchFamily="34" charset="0"/>
            </a:endParaRPr>
          </a:p>
        </p:txBody>
      </p:sp>
      <p:sp>
        <p:nvSpPr>
          <p:cNvPr id="82014" name="AutoShape 95">
            <a:extLst>
              <a:ext uri="{C183D7F6-B498-43B3-948B-1728B52AA6E4}">
                <adec:decorative xmlns:adec="http://schemas.microsoft.com/office/drawing/2017/decorative" val="1"/>
              </a:ext>
            </a:extLst>
          </p:cNvPr>
          <p:cNvSpPr>
            <a:spLocks noChangeArrowheads="1"/>
          </p:cNvSpPr>
          <p:nvPr/>
        </p:nvSpPr>
        <p:spPr bwMode="auto">
          <a:xfrm>
            <a:off x="5791200" y="762000"/>
            <a:ext cx="457200" cy="3200400"/>
          </a:xfrm>
          <a:prstGeom prst="downArrow">
            <a:avLst>
              <a:gd name="adj1" fmla="val 50000"/>
              <a:gd name="adj2" fmla="val 150014"/>
            </a:avLst>
          </a:prstGeom>
          <a:solidFill>
            <a:schemeClr val="bg2"/>
          </a:solidFill>
          <a:ln w="9525">
            <a:solidFill>
              <a:schemeClr val="tx1"/>
            </a:solidFill>
            <a:miter lim="800000"/>
            <a:headEnd/>
            <a:tailEnd/>
          </a:ln>
        </p:spPr>
        <p:txBody>
          <a:bodyPr wrap="none" anchor="ctr"/>
          <a:lstStyle/>
          <a:p>
            <a:endParaRPr lang="en-US" dirty="0">
              <a:latin typeface="Arial" panose="020B0604020202020204" pitchFamily="34" charset="0"/>
            </a:endParaRPr>
          </a:p>
        </p:txBody>
      </p:sp>
      <p:sp>
        <p:nvSpPr>
          <p:cNvPr id="82015" name="Rectangle 98"/>
          <p:cNvSpPr>
            <a:spLocks noChangeArrowheads="1"/>
          </p:cNvSpPr>
          <p:nvPr/>
        </p:nvSpPr>
        <p:spPr bwMode="auto">
          <a:xfrm>
            <a:off x="152400" y="3513945"/>
            <a:ext cx="3048000" cy="2438400"/>
          </a:xfrm>
          <a:prstGeom prst="rect">
            <a:avLst/>
          </a:prstGeom>
          <a:noFill/>
          <a:ln w="9525">
            <a:noFill/>
            <a:miter lim="800000"/>
            <a:headEnd/>
            <a:tailEnd/>
          </a:ln>
        </p:spPr>
        <p:txBody>
          <a:bodyPr/>
          <a:lstStyle/>
          <a:p>
            <a:pPr marL="342900" indent="-342900">
              <a:spcBef>
                <a:spcPct val="20000"/>
              </a:spcBef>
              <a:buClr>
                <a:srgbClr val="FF6600"/>
              </a:buClr>
              <a:buSzPct val="60000"/>
              <a:buFont typeface="Wingdings" pitchFamily="2" charset="2"/>
              <a:buNone/>
            </a:pPr>
            <a:r>
              <a:rPr lang="en-US" sz="2800" dirty="0">
                <a:latin typeface="Arial" panose="020B0604020202020204" pitchFamily="34" charset="0"/>
              </a:rPr>
              <a:t>Shoulder taper:</a:t>
            </a:r>
          </a:p>
          <a:p>
            <a:pPr marL="342900" indent="-342900">
              <a:spcBef>
                <a:spcPct val="20000"/>
              </a:spcBef>
              <a:buClr>
                <a:srgbClr val="FF6600"/>
              </a:buClr>
              <a:buSzPct val="60000"/>
              <a:buFont typeface="Wingdings" pitchFamily="2" charset="2"/>
              <a:buNone/>
            </a:pPr>
            <a:r>
              <a:rPr lang="en-US" sz="2800" dirty="0">
                <a:latin typeface="Arial" panose="020B0604020202020204" pitchFamily="34" charset="0"/>
              </a:rPr>
              <a:t>	= (1/3 L)</a:t>
            </a:r>
          </a:p>
          <a:p>
            <a:pPr marL="342900" indent="-342900">
              <a:spcBef>
                <a:spcPct val="20000"/>
              </a:spcBef>
              <a:buClr>
                <a:srgbClr val="FF6600"/>
              </a:buClr>
              <a:buSzPct val="60000"/>
              <a:buFont typeface="Wingdings" pitchFamily="2" charset="2"/>
              <a:buNone/>
            </a:pPr>
            <a:r>
              <a:rPr lang="en-US" sz="2800" dirty="0">
                <a:latin typeface="Arial" panose="020B0604020202020204" pitchFamily="34" charset="0"/>
              </a:rPr>
              <a:t>	= 600/3</a:t>
            </a:r>
          </a:p>
          <a:p>
            <a:pPr marL="342900" indent="-342900">
              <a:spcBef>
                <a:spcPct val="20000"/>
              </a:spcBef>
              <a:buClr>
                <a:srgbClr val="FF6600"/>
              </a:buClr>
              <a:buSzPct val="60000"/>
              <a:buFont typeface="Wingdings" pitchFamily="2" charset="2"/>
              <a:buNone/>
            </a:pPr>
            <a:r>
              <a:rPr lang="en-US" sz="2800" dirty="0">
                <a:latin typeface="Arial" panose="020B0604020202020204" pitchFamily="34" charset="0"/>
              </a:rPr>
              <a:t>	= </a:t>
            </a:r>
            <a:r>
              <a:rPr lang="en-US" sz="2800" b="1" dirty="0">
                <a:latin typeface="Arial" panose="020B0604020202020204" pitchFamily="34" charset="0"/>
              </a:rPr>
              <a:t>200’ Min.</a:t>
            </a:r>
            <a:endParaRPr lang="en-US" sz="3200" dirty="0">
              <a:solidFill>
                <a:srgbClr val="FF3300"/>
              </a:solidFill>
              <a:latin typeface="Arial" panose="020B0604020202020204" pitchFamily="34" charset="0"/>
            </a:endParaRPr>
          </a:p>
        </p:txBody>
      </p:sp>
    </p:spTree>
    <p:extLst>
      <p:ext uri="{BB962C8B-B14F-4D97-AF65-F5344CB8AC3E}">
        <p14:creationId xmlns:p14="http://schemas.microsoft.com/office/powerpoint/2010/main" val="871285040"/>
      </p:ext>
    </p:extLst>
  </p:cSld>
  <p:clrMapOvr>
    <a:masterClrMapping/>
  </p:clrMapOvr>
  <p:transition/>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2"/>
          <p:cNvSpPr>
            <a:spLocks noGrp="1" noChangeArrowheads="1"/>
          </p:cNvSpPr>
          <p:nvPr>
            <p:ph type="title"/>
          </p:nvPr>
        </p:nvSpPr>
        <p:spPr>
          <a:xfrm>
            <a:off x="381000" y="0"/>
            <a:ext cx="8763000" cy="1219200"/>
          </a:xfrm>
        </p:spPr>
        <p:txBody>
          <a:bodyPr/>
          <a:lstStyle/>
          <a:p>
            <a:pPr>
              <a:defRPr/>
            </a:pPr>
            <a:r>
              <a:rPr lang="en-US" dirty="0"/>
              <a:t>A8. Median Use</a:t>
            </a:r>
          </a:p>
        </p:txBody>
      </p:sp>
      <p:pic>
        <p:nvPicPr>
          <p:cNvPr id="82947" name="Picture 3" descr="Example of a Median"/>
          <p:cNvPicPr>
            <a:picLocks noChangeAspect="1" noChangeArrowheads="1"/>
          </p:cNvPicPr>
          <p:nvPr/>
        </p:nvPicPr>
        <p:blipFill>
          <a:blip r:embed="rId3" cstate="print"/>
          <a:srcRect/>
          <a:stretch>
            <a:fillRect/>
          </a:stretch>
        </p:blipFill>
        <p:spPr bwMode="auto">
          <a:xfrm>
            <a:off x="0" y="2819400"/>
            <a:ext cx="9144000" cy="3032125"/>
          </a:xfrm>
          <a:prstGeom prst="rect">
            <a:avLst/>
          </a:prstGeom>
          <a:noFill/>
          <a:ln w="9525">
            <a:noFill/>
            <a:miter lim="800000"/>
            <a:headEnd/>
            <a:tailEnd/>
          </a:ln>
        </p:spPr>
      </p:pic>
      <p:sp>
        <p:nvSpPr>
          <p:cNvPr id="4" name="Rectangle 2" descr="Crossover example but using the median for both lanes in one direction to allow work on an entire side of the four lane divided highway"/>
          <p:cNvSpPr txBox="1">
            <a:spLocks noChangeArrowheads="1"/>
          </p:cNvSpPr>
          <p:nvPr/>
        </p:nvSpPr>
        <p:spPr bwMode="auto">
          <a:xfrm>
            <a:off x="495300" y="1279525"/>
            <a:ext cx="8153400" cy="4572000"/>
          </a:xfrm>
          <a:prstGeom prst="rect">
            <a:avLst/>
          </a:prstGeom>
          <a:noFill/>
          <a:ln w="9525">
            <a:noFill/>
            <a:miter lim="800000"/>
            <a:headEnd/>
            <a:tailEnd/>
          </a:ln>
        </p:spPr>
        <p:txBody>
          <a:bodyPr/>
          <a:lstStyle/>
          <a:p>
            <a:pPr marL="225425" indent="-225425">
              <a:spcBef>
                <a:spcPct val="20000"/>
              </a:spcBef>
              <a:buSzPct val="90000"/>
              <a:buFont typeface="Arial" panose="020B0604020202020204" pitchFamily="34" charset="0"/>
              <a:buChar char="•"/>
              <a:defRPr/>
            </a:pPr>
            <a:r>
              <a:rPr lang="en-US" sz="2800" dirty="0">
                <a:latin typeface="Arial" panose="020B0604020202020204" pitchFamily="34" charset="0"/>
              </a:rPr>
              <a:t>Similar to shoulder use</a:t>
            </a:r>
          </a:p>
          <a:p>
            <a:pPr marL="225425" indent="-225425">
              <a:spcBef>
                <a:spcPct val="20000"/>
              </a:spcBef>
              <a:buSzPct val="90000"/>
              <a:buFont typeface="Arial" panose="020B0604020202020204" pitchFamily="34" charset="0"/>
              <a:buChar char="•"/>
              <a:defRPr/>
            </a:pPr>
            <a:r>
              <a:rPr lang="en-US" sz="2800" dirty="0">
                <a:latin typeface="Arial" panose="020B0604020202020204" pitchFamily="34" charset="0"/>
              </a:rPr>
              <a:t>Median should support extra loads</a:t>
            </a:r>
          </a:p>
          <a:p>
            <a:pPr marL="225425" indent="-225425">
              <a:spcBef>
                <a:spcPct val="20000"/>
              </a:spcBef>
              <a:buSzPct val="90000"/>
              <a:buFont typeface="Arial" panose="020B0604020202020204" pitchFamily="34" charset="0"/>
              <a:buChar char="•"/>
              <a:defRPr/>
            </a:pPr>
            <a:r>
              <a:rPr lang="en-US" sz="2800" dirty="0">
                <a:latin typeface="Arial" panose="020B0604020202020204" pitchFamily="34" charset="0"/>
              </a:rPr>
              <a:t>Requires shifting tapers </a:t>
            </a:r>
          </a:p>
          <a:p>
            <a:pPr marL="342900" indent="-342900">
              <a:spcBef>
                <a:spcPct val="20000"/>
              </a:spcBef>
              <a:buSzPct val="90000"/>
              <a:buFontTx/>
              <a:buBlip>
                <a:blip r:embed="rId4"/>
              </a:buBlip>
              <a:defRPr/>
            </a:pPr>
            <a:endParaRPr lang="en-US" sz="3200" dirty="0">
              <a:latin typeface="Arial" panose="020B0604020202020204" pitchFamily="34" charset="0"/>
            </a:endParaRPr>
          </a:p>
          <a:p>
            <a:pPr marL="342900" indent="-342900">
              <a:spcBef>
                <a:spcPct val="20000"/>
              </a:spcBef>
              <a:buSzPct val="90000"/>
              <a:buFontTx/>
              <a:buBlip>
                <a:blip r:embed="rId4"/>
              </a:buBlip>
              <a:defRPr/>
            </a:pPr>
            <a:endParaRPr lang="en-US" sz="3200" kern="0" dirty="0">
              <a:latin typeface="Arial" panose="020B0604020202020204" pitchFamily="34" charset="0"/>
            </a:endParaRPr>
          </a:p>
          <a:p>
            <a:pPr marL="742950" lvl="1" indent="-285750">
              <a:spcBef>
                <a:spcPct val="20000"/>
              </a:spcBef>
              <a:buSzPct val="90000"/>
              <a:buFontTx/>
              <a:buBlip>
                <a:blip r:embed="rId4"/>
              </a:buBlip>
              <a:defRPr/>
            </a:pPr>
            <a:endParaRPr lang="en-US" sz="3200" kern="0" dirty="0">
              <a:latin typeface="Arial" panose="020B0604020202020204" pitchFamily="34" charset="0"/>
            </a:endParaRPr>
          </a:p>
        </p:txBody>
      </p:sp>
      <p:sp>
        <p:nvSpPr>
          <p:cNvPr id="2" name="Google Shape;74;p1">
            <a:extLst>
              <a:ext uri="{FF2B5EF4-FFF2-40B4-BE49-F238E27FC236}">
                <a16:creationId xmlns:a16="http://schemas.microsoft.com/office/drawing/2014/main" id="{1B3BB99D-F7E0-0A45-B8DB-14182CE4EAC9}"/>
              </a:ext>
            </a:extLst>
          </p:cNvPr>
          <p:cNvSpPr/>
          <p:nvPr/>
        </p:nvSpPr>
        <p:spPr>
          <a:xfrm>
            <a:off x="7962900" y="5620733"/>
            <a:ext cx="1371600" cy="23079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dirty="0">
                <a:solidFill>
                  <a:srgbClr val="000000"/>
                </a:solidFill>
                <a:latin typeface="Arial" panose="020B0604020202020204" pitchFamily="34" charset="0"/>
                <a:ea typeface="Open Sans"/>
                <a:cs typeface="Arial" panose="020B0604020202020204" pitchFamily="34" charset="0"/>
                <a:sym typeface="Open Sans"/>
              </a:rPr>
              <a:t>Image: ATSSA</a:t>
            </a:r>
            <a:endParaRPr sz="9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1379989605"/>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p:cNvGraphicFramePr>
            <a:graphicFrameLocks noGrp="1"/>
          </p:cNvGraphicFramePr>
          <p:nvPr>
            <p:extLst>
              <p:ext uri="{D42A27DB-BD31-4B8C-83A1-F6EECF244321}">
                <p14:modId xmlns:p14="http://schemas.microsoft.com/office/powerpoint/2010/main" val="3638700466"/>
              </p:ext>
            </p:extLst>
          </p:nvPr>
        </p:nvGraphicFramePr>
        <p:xfrm>
          <a:off x="457200" y="1905000"/>
          <a:ext cx="8229600" cy="3538220"/>
        </p:xfrm>
        <a:graphic>
          <a:graphicData uri="http://schemas.openxmlformats.org/drawingml/2006/table">
            <a:tbl>
              <a:tblPr firstRow="1" bandRow="1">
                <a:tableStyleId>{5C22544A-7EE6-4342-B048-85BDC9FD1C3A}</a:tableStyleId>
              </a:tblPr>
              <a:tblGrid>
                <a:gridCol w="4114800">
                  <a:extLst>
                    <a:ext uri="{9D8B030D-6E8A-4147-A177-3AD203B41FA5}">
                      <a16:colId xmlns:a16="http://schemas.microsoft.com/office/drawing/2014/main" val="20000"/>
                    </a:ext>
                  </a:extLst>
                </a:gridCol>
                <a:gridCol w="4114800">
                  <a:extLst>
                    <a:ext uri="{9D8B030D-6E8A-4147-A177-3AD203B41FA5}">
                      <a16:colId xmlns:a16="http://schemas.microsoft.com/office/drawing/2014/main" val="20001"/>
                    </a:ext>
                  </a:extLst>
                </a:gridCol>
              </a:tblGrid>
              <a:tr h="533400">
                <a:tc>
                  <a:txBody>
                    <a:bodyPr/>
                    <a:lstStyle/>
                    <a:p>
                      <a:pPr algn="ctr"/>
                      <a:r>
                        <a:rPr lang="en-US" sz="2800" dirty="0">
                          <a:solidFill>
                            <a:srgbClr val="C00000"/>
                          </a:solidFill>
                          <a:latin typeface="Arial" panose="020B0604020202020204" pitchFamily="34" charset="0"/>
                        </a:rPr>
                        <a:t>Advantages</a:t>
                      </a:r>
                    </a:p>
                  </a:txBody>
                  <a:tcP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800" dirty="0">
                          <a:solidFill>
                            <a:srgbClr val="C00000"/>
                          </a:solidFill>
                          <a:latin typeface="Arial" panose="020B0604020202020204" pitchFamily="34" charset="0"/>
                        </a:rPr>
                        <a:t>Disadvantages</a:t>
                      </a:r>
                    </a:p>
                  </a:txBody>
                  <a:tcP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r h="3004820">
                <a:tc>
                  <a:txBody>
                    <a:bodyPr/>
                    <a:lstStyle/>
                    <a:p>
                      <a:pPr marL="157163" indent="-157163">
                        <a:buFont typeface="Arial" pitchFamily="34" charset="0"/>
                        <a:buChar char="•"/>
                      </a:pPr>
                      <a:r>
                        <a:rPr lang="en-US" sz="2800" dirty="0">
                          <a:solidFill>
                            <a:schemeClr val="tx1"/>
                          </a:solidFill>
                          <a:latin typeface="Arial" panose="020B0604020202020204" pitchFamily="34" charset="0"/>
                        </a:rPr>
                        <a:t>Separates construction from traffic</a:t>
                      </a:r>
                    </a:p>
                    <a:p>
                      <a:pPr marL="157163" indent="-157163">
                        <a:buFont typeface="Arial" pitchFamily="34" charset="0"/>
                        <a:buChar char="•"/>
                      </a:pPr>
                      <a:r>
                        <a:rPr lang="en-US" sz="2800" dirty="0">
                          <a:solidFill>
                            <a:schemeClr val="tx1"/>
                          </a:solidFill>
                          <a:latin typeface="Arial" panose="020B0604020202020204" pitchFamily="34" charset="0"/>
                        </a:rPr>
                        <a:t>Maintains continuous flow</a:t>
                      </a:r>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chemeClr val="bg1"/>
                    </a:solidFill>
                  </a:tcPr>
                </a:tc>
                <a:tc>
                  <a:txBody>
                    <a:bodyPr/>
                    <a:lstStyle/>
                    <a:p>
                      <a:pPr marL="346075" indent="-346075">
                        <a:buFont typeface="Arial" pitchFamily="34" charset="0"/>
                        <a:buChar char="•"/>
                      </a:pPr>
                      <a:r>
                        <a:rPr lang="en-US" sz="2800" dirty="0">
                          <a:solidFill>
                            <a:schemeClr val="tx1"/>
                          </a:solidFill>
                          <a:latin typeface="Arial" panose="020B0604020202020204" pitchFamily="34" charset="0"/>
                        </a:rPr>
                        <a:t>Costly</a:t>
                      </a:r>
                      <a:r>
                        <a:rPr lang="en-US" sz="2800" baseline="0" dirty="0">
                          <a:solidFill>
                            <a:schemeClr val="tx1"/>
                          </a:solidFill>
                          <a:latin typeface="Arial" panose="020B0604020202020204" pitchFamily="34" charset="0"/>
                        </a:rPr>
                        <a:t> if barriers</a:t>
                      </a:r>
                    </a:p>
                    <a:p>
                      <a:pPr marL="346075" indent="-346075">
                        <a:buFont typeface="Arial" pitchFamily="34" charset="0"/>
                        <a:buChar char="•"/>
                      </a:pPr>
                      <a:r>
                        <a:rPr lang="en-US" sz="2800" baseline="0" dirty="0">
                          <a:solidFill>
                            <a:schemeClr val="tx1"/>
                          </a:solidFill>
                          <a:latin typeface="Arial" panose="020B0604020202020204" pitchFamily="34" charset="0"/>
                        </a:rPr>
                        <a:t>Temporary roadway needed</a:t>
                      </a:r>
                    </a:p>
                    <a:p>
                      <a:pPr marL="346075" indent="-346075">
                        <a:buFont typeface="Arial" pitchFamily="34" charset="0"/>
                        <a:buChar char="•"/>
                      </a:pPr>
                      <a:r>
                        <a:rPr lang="en-US" sz="2800" baseline="0" dirty="0">
                          <a:solidFill>
                            <a:schemeClr val="tx1"/>
                          </a:solidFill>
                          <a:latin typeface="Arial" panose="020B0604020202020204" pitchFamily="34" charset="0"/>
                        </a:rPr>
                        <a:t>Reduces shoulders</a:t>
                      </a:r>
                    </a:p>
                    <a:p>
                      <a:pPr marL="346075" indent="-346075">
                        <a:buFont typeface="Arial" pitchFamily="34" charset="0"/>
                        <a:buChar char="•"/>
                      </a:pPr>
                      <a:r>
                        <a:rPr lang="en-US" sz="2800" baseline="0" dirty="0">
                          <a:solidFill>
                            <a:schemeClr val="tx1"/>
                          </a:solidFill>
                          <a:latin typeface="Arial" panose="020B0604020202020204" pitchFamily="34" charset="0"/>
                        </a:rPr>
                        <a:t>Long duration</a:t>
                      </a:r>
                      <a:endParaRPr lang="en-US" sz="2800" dirty="0">
                        <a:solidFill>
                          <a:schemeClr val="tx1"/>
                        </a:solidFill>
                        <a:latin typeface="Arial" panose="020B0604020202020204" pitchFamily="34" charset="0"/>
                      </a:endParaRPr>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solidFill>
                      <a:schemeClr val="bg1"/>
                    </a:solidFill>
                  </a:tcPr>
                </a:tc>
                <a:extLst>
                  <a:ext uri="{0D108BD9-81ED-4DB2-BD59-A6C34878D82A}">
                    <a16:rowId xmlns:a16="http://schemas.microsoft.com/office/drawing/2014/main" val="10001"/>
                  </a:ext>
                </a:extLst>
              </a:tr>
            </a:tbl>
          </a:graphicData>
        </a:graphic>
      </p:graphicFrame>
      <p:sp>
        <p:nvSpPr>
          <p:cNvPr id="7" name="Rectangle 2"/>
          <p:cNvSpPr>
            <a:spLocks noGrp="1" noChangeArrowheads="1"/>
          </p:cNvSpPr>
          <p:nvPr>
            <p:ph type="title"/>
          </p:nvPr>
        </p:nvSpPr>
        <p:spPr/>
        <p:txBody>
          <a:bodyPr/>
          <a:lstStyle/>
          <a:p>
            <a:pPr>
              <a:defRPr/>
            </a:pPr>
            <a:r>
              <a:rPr lang="en-US" dirty="0"/>
              <a:t>A8. Median Use</a:t>
            </a:r>
          </a:p>
        </p:txBody>
      </p:sp>
    </p:spTree>
    <p:extLst>
      <p:ext uri="{BB962C8B-B14F-4D97-AF65-F5344CB8AC3E}">
        <p14:creationId xmlns:p14="http://schemas.microsoft.com/office/powerpoint/2010/main" val="2643946028"/>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2"/>
          <p:cNvSpPr>
            <a:spLocks noGrp="1" noChangeArrowheads="1"/>
          </p:cNvSpPr>
          <p:nvPr>
            <p:ph type="title"/>
          </p:nvPr>
        </p:nvSpPr>
        <p:spPr>
          <a:xfrm>
            <a:off x="381000" y="0"/>
            <a:ext cx="8763000" cy="1219200"/>
          </a:xfrm>
        </p:spPr>
        <p:txBody>
          <a:bodyPr/>
          <a:lstStyle/>
          <a:p>
            <a:pPr>
              <a:defRPr/>
            </a:pPr>
            <a:r>
              <a:rPr lang="en-US" dirty="0"/>
              <a:t>A9. Detour</a:t>
            </a:r>
          </a:p>
        </p:txBody>
      </p:sp>
      <p:pic>
        <p:nvPicPr>
          <p:cNvPr id="84995" name="Picture 3" descr="Example of a Detour with work area shown and other roadways serving as the detour route for the area and barricades closing one section for the work space"/>
          <p:cNvPicPr>
            <a:picLocks noChangeAspect="1" noChangeArrowheads="1"/>
          </p:cNvPicPr>
          <p:nvPr/>
        </p:nvPicPr>
        <p:blipFill>
          <a:blip r:embed="rId3" cstate="print"/>
          <a:srcRect/>
          <a:stretch>
            <a:fillRect/>
          </a:stretch>
        </p:blipFill>
        <p:spPr bwMode="auto">
          <a:xfrm>
            <a:off x="-3748" y="1244184"/>
            <a:ext cx="9144000" cy="4645025"/>
          </a:xfrm>
          <a:prstGeom prst="rect">
            <a:avLst/>
          </a:prstGeom>
          <a:noFill/>
          <a:ln w="9525">
            <a:noFill/>
            <a:miter lim="800000"/>
            <a:headEnd/>
            <a:tailEnd/>
          </a:ln>
        </p:spPr>
      </p:pic>
      <p:sp>
        <p:nvSpPr>
          <p:cNvPr id="2" name="Google Shape;74;p1">
            <a:extLst>
              <a:ext uri="{FF2B5EF4-FFF2-40B4-BE49-F238E27FC236}">
                <a16:creationId xmlns:a16="http://schemas.microsoft.com/office/drawing/2014/main" id="{7136855B-7FF0-C3BD-046A-A6ACE38F2123}"/>
              </a:ext>
            </a:extLst>
          </p:cNvPr>
          <p:cNvSpPr/>
          <p:nvPr/>
        </p:nvSpPr>
        <p:spPr>
          <a:xfrm>
            <a:off x="8077200" y="5798797"/>
            <a:ext cx="1371600" cy="23079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dirty="0">
                <a:solidFill>
                  <a:srgbClr val="000000"/>
                </a:solidFill>
                <a:latin typeface="Arial" panose="020B0604020202020204" pitchFamily="34" charset="0"/>
                <a:ea typeface="Open Sans"/>
                <a:cs typeface="Arial" panose="020B0604020202020204" pitchFamily="34" charset="0"/>
                <a:sym typeface="Open Sans"/>
              </a:rPr>
              <a:t>Image: ATSSA</a:t>
            </a:r>
            <a:endParaRPr sz="9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4184658234"/>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p:cNvGraphicFramePr>
            <a:graphicFrameLocks noGrp="1"/>
          </p:cNvGraphicFramePr>
          <p:nvPr>
            <p:extLst>
              <p:ext uri="{D42A27DB-BD31-4B8C-83A1-F6EECF244321}">
                <p14:modId xmlns:p14="http://schemas.microsoft.com/office/powerpoint/2010/main" val="195966644"/>
              </p:ext>
            </p:extLst>
          </p:nvPr>
        </p:nvGraphicFramePr>
        <p:xfrm>
          <a:off x="394741" y="1447800"/>
          <a:ext cx="8229600" cy="3611880"/>
        </p:xfrm>
        <a:graphic>
          <a:graphicData uri="http://schemas.openxmlformats.org/drawingml/2006/table">
            <a:tbl>
              <a:tblPr firstRow="1" bandRow="1">
                <a:tableStyleId>{5C22544A-7EE6-4342-B048-85BDC9FD1C3A}</a:tableStyleId>
              </a:tblPr>
              <a:tblGrid>
                <a:gridCol w="4114800">
                  <a:extLst>
                    <a:ext uri="{9D8B030D-6E8A-4147-A177-3AD203B41FA5}">
                      <a16:colId xmlns:a16="http://schemas.microsoft.com/office/drawing/2014/main" val="20000"/>
                    </a:ext>
                  </a:extLst>
                </a:gridCol>
                <a:gridCol w="4114800">
                  <a:extLst>
                    <a:ext uri="{9D8B030D-6E8A-4147-A177-3AD203B41FA5}">
                      <a16:colId xmlns:a16="http://schemas.microsoft.com/office/drawing/2014/main" val="20001"/>
                    </a:ext>
                  </a:extLst>
                </a:gridCol>
              </a:tblGrid>
              <a:tr h="533400">
                <a:tc>
                  <a:txBody>
                    <a:bodyPr/>
                    <a:lstStyle/>
                    <a:p>
                      <a:pPr algn="ctr"/>
                      <a:r>
                        <a:rPr lang="en-US" sz="2800" dirty="0">
                          <a:solidFill>
                            <a:srgbClr val="C00000"/>
                          </a:solidFill>
                          <a:latin typeface="Arial" panose="020B0604020202020204" pitchFamily="34" charset="0"/>
                        </a:rPr>
                        <a:t>Advantages</a:t>
                      </a:r>
                    </a:p>
                  </a:txBody>
                  <a:tcP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800" dirty="0">
                          <a:solidFill>
                            <a:srgbClr val="C00000"/>
                          </a:solidFill>
                          <a:latin typeface="Arial" panose="020B0604020202020204" pitchFamily="34" charset="0"/>
                        </a:rPr>
                        <a:t>Disadvantages</a:t>
                      </a:r>
                    </a:p>
                  </a:txBody>
                  <a:tcP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r h="3004820">
                <a:tc>
                  <a:txBody>
                    <a:bodyPr/>
                    <a:lstStyle/>
                    <a:p>
                      <a:pPr marL="157163" indent="-157163">
                        <a:buFont typeface="Arial" pitchFamily="34" charset="0"/>
                        <a:buChar char="•"/>
                      </a:pPr>
                      <a:r>
                        <a:rPr lang="en-US" sz="2800" dirty="0">
                          <a:solidFill>
                            <a:schemeClr val="tx1"/>
                          </a:solidFill>
                          <a:latin typeface="Arial" panose="020B0604020202020204" pitchFamily="34" charset="0"/>
                        </a:rPr>
                        <a:t>No traffic in construction area</a:t>
                      </a:r>
                    </a:p>
                    <a:p>
                      <a:pPr marL="157163" indent="-157163">
                        <a:buFont typeface="Arial" pitchFamily="34" charset="0"/>
                        <a:buChar char="•"/>
                      </a:pPr>
                      <a:r>
                        <a:rPr lang="en-US" sz="2800" dirty="0">
                          <a:solidFill>
                            <a:schemeClr val="tx1"/>
                          </a:solidFill>
                          <a:latin typeface="Arial" panose="020B0604020202020204" pitchFamily="34" charset="0"/>
                        </a:rPr>
                        <a:t>No roadside disruption</a:t>
                      </a:r>
                    </a:p>
                    <a:p>
                      <a:pPr marL="157163" indent="-157163">
                        <a:buFont typeface="Arial" pitchFamily="34" charset="0"/>
                        <a:buChar char="•"/>
                      </a:pPr>
                      <a:r>
                        <a:rPr lang="en-US" sz="2800" dirty="0">
                          <a:solidFill>
                            <a:schemeClr val="tx1"/>
                          </a:solidFill>
                          <a:latin typeface="Arial" panose="020B0604020202020204" pitchFamily="34" charset="0"/>
                        </a:rPr>
                        <a:t>Low</a:t>
                      </a:r>
                      <a:r>
                        <a:rPr lang="en-US" sz="2800" baseline="0" dirty="0">
                          <a:solidFill>
                            <a:schemeClr val="tx1"/>
                          </a:solidFill>
                          <a:latin typeface="Arial" panose="020B0604020202020204" pitchFamily="34" charset="0"/>
                        </a:rPr>
                        <a:t> cost</a:t>
                      </a:r>
                    </a:p>
                    <a:p>
                      <a:pPr marL="157163" indent="-157163">
                        <a:buFont typeface="Arial" pitchFamily="34" charset="0"/>
                        <a:buChar char="•"/>
                      </a:pPr>
                      <a:r>
                        <a:rPr lang="en-US" sz="2800" baseline="0" dirty="0">
                          <a:solidFill>
                            <a:schemeClr val="tx1"/>
                          </a:solidFill>
                          <a:latin typeface="Arial" panose="020B0604020202020204" pitchFamily="34" charset="0"/>
                        </a:rPr>
                        <a:t>Low impact</a:t>
                      </a:r>
                    </a:p>
                    <a:p>
                      <a:pPr marL="157163" indent="-157163">
                        <a:buFont typeface="Arial" pitchFamily="34" charset="0"/>
                        <a:buChar char="•"/>
                      </a:pPr>
                      <a:r>
                        <a:rPr lang="en-US" sz="2800" baseline="0" dirty="0">
                          <a:solidFill>
                            <a:schemeClr val="tx1"/>
                          </a:solidFill>
                          <a:latin typeface="Arial" panose="020B0604020202020204" pitchFamily="34" charset="0"/>
                        </a:rPr>
                        <a:t>Maintains number of lanes</a:t>
                      </a:r>
                      <a:endParaRPr lang="en-US" sz="2800" dirty="0">
                        <a:solidFill>
                          <a:schemeClr val="tx1"/>
                        </a:solidFill>
                        <a:latin typeface="Arial" panose="020B0604020202020204" pitchFamily="34" charset="0"/>
                      </a:endParaRPr>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chemeClr val="bg1"/>
                    </a:solidFill>
                  </a:tcPr>
                </a:tc>
                <a:tc>
                  <a:txBody>
                    <a:bodyPr/>
                    <a:lstStyle/>
                    <a:p>
                      <a:pPr marL="346075" indent="-346075">
                        <a:buFont typeface="Arial" pitchFamily="34" charset="0"/>
                        <a:buChar char="•"/>
                      </a:pPr>
                      <a:r>
                        <a:rPr lang="en-US" sz="2800" dirty="0">
                          <a:solidFill>
                            <a:schemeClr val="tx1"/>
                          </a:solidFill>
                          <a:latin typeface="Arial" panose="020B0604020202020204" pitchFamily="34" charset="0"/>
                        </a:rPr>
                        <a:t>Potential</a:t>
                      </a:r>
                      <a:r>
                        <a:rPr lang="en-US" sz="2800" baseline="0" dirty="0">
                          <a:solidFill>
                            <a:schemeClr val="tx1"/>
                          </a:solidFill>
                          <a:latin typeface="Arial" panose="020B0604020202020204" pitchFamily="34" charset="0"/>
                        </a:rPr>
                        <a:t> damage to detour route (trucks)</a:t>
                      </a:r>
                    </a:p>
                    <a:p>
                      <a:pPr marL="346075" indent="-346075">
                        <a:buFont typeface="Arial" pitchFamily="34" charset="0"/>
                        <a:buChar char="•"/>
                      </a:pPr>
                      <a:r>
                        <a:rPr lang="en-US" sz="2800" baseline="0" dirty="0">
                          <a:solidFill>
                            <a:schemeClr val="tx1"/>
                          </a:solidFill>
                          <a:latin typeface="Arial" panose="020B0604020202020204" pitchFamily="34" charset="0"/>
                        </a:rPr>
                        <a:t>Disruption to businesses and local traffic</a:t>
                      </a:r>
                    </a:p>
                    <a:p>
                      <a:pPr marL="346075" indent="-346075">
                        <a:buFont typeface="Arial" pitchFamily="34" charset="0"/>
                        <a:buChar char="•"/>
                      </a:pPr>
                      <a:r>
                        <a:rPr lang="en-US" sz="2800" baseline="0" dirty="0">
                          <a:solidFill>
                            <a:schemeClr val="tx1"/>
                          </a:solidFill>
                          <a:latin typeface="Arial" panose="020B0604020202020204" pitchFamily="34" charset="0"/>
                        </a:rPr>
                        <a:t>Local access</a:t>
                      </a:r>
                    </a:p>
                    <a:p>
                      <a:pPr marL="346075" indent="-346075">
                        <a:buFont typeface="Arial" pitchFamily="34" charset="0"/>
                        <a:buChar char="•"/>
                      </a:pPr>
                      <a:r>
                        <a:rPr lang="en-US" sz="2800" baseline="0" dirty="0">
                          <a:solidFill>
                            <a:schemeClr val="tx1"/>
                          </a:solidFill>
                          <a:latin typeface="Arial" panose="020B0604020202020204" pitchFamily="34" charset="0"/>
                        </a:rPr>
                        <a:t>Cost to motorists</a:t>
                      </a:r>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solidFill>
                      <a:schemeClr val="bg1"/>
                    </a:solidFill>
                  </a:tcPr>
                </a:tc>
                <a:extLst>
                  <a:ext uri="{0D108BD9-81ED-4DB2-BD59-A6C34878D82A}">
                    <a16:rowId xmlns:a16="http://schemas.microsoft.com/office/drawing/2014/main" val="10001"/>
                  </a:ext>
                </a:extLst>
              </a:tr>
            </a:tbl>
          </a:graphicData>
        </a:graphic>
      </p:graphicFrame>
      <p:sp>
        <p:nvSpPr>
          <p:cNvPr id="6" name="Rectangle 2"/>
          <p:cNvSpPr>
            <a:spLocks noGrp="1" noChangeArrowheads="1"/>
          </p:cNvSpPr>
          <p:nvPr>
            <p:ph type="title"/>
          </p:nvPr>
        </p:nvSpPr>
        <p:spPr/>
        <p:txBody>
          <a:bodyPr/>
          <a:lstStyle/>
          <a:p>
            <a:pPr>
              <a:defRPr/>
            </a:pPr>
            <a:r>
              <a:rPr lang="en-US" dirty="0"/>
              <a:t>A9. Detour</a:t>
            </a:r>
          </a:p>
        </p:txBody>
      </p:sp>
    </p:spTree>
    <p:extLst>
      <p:ext uri="{BB962C8B-B14F-4D97-AF65-F5344CB8AC3E}">
        <p14:creationId xmlns:p14="http://schemas.microsoft.com/office/powerpoint/2010/main" val="3110403260"/>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7042" name="Picture 2" descr="Example of a Multiple Lane Separation on a six lane divided highway with one lane going around the work space "/>
          <p:cNvPicPr>
            <a:picLocks noChangeAspect="1" noChangeArrowheads="1"/>
          </p:cNvPicPr>
          <p:nvPr/>
        </p:nvPicPr>
        <p:blipFill>
          <a:blip r:embed="rId3" cstate="print"/>
          <a:srcRect/>
          <a:stretch>
            <a:fillRect/>
          </a:stretch>
        </p:blipFill>
        <p:spPr bwMode="auto">
          <a:xfrm>
            <a:off x="11243" y="1828800"/>
            <a:ext cx="9144000" cy="3514725"/>
          </a:xfrm>
          <a:prstGeom prst="rect">
            <a:avLst/>
          </a:prstGeom>
          <a:noFill/>
          <a:ln w="9525">
            <a:noFill/>
            <a:miter lim="800000"/>
            <a:headEnd/>
            <a:tailEnd/>
          </a:ln>
        </p:spPr>
      </p:pic>
      <p:sp>
        <p:nvSpPr>
          <p:cNvPr id="116739" name="Rectangle 3"/>
          <p:cNvSpPr>
            <a:spLocks noGrp="1" noChangeArrowheads="1"/>
          </p:cNvSpPr>
          <p:nvPr>
            <p:ph type="title"/>
          </p:nvPr>
        </p:nvSpPr>
        <p:spPr>
          <a:xfrm>
            <a:off x="381000" y="0"/>
            <a:ext cx="8763000" cy="1295400"/>
          </a:xfrm>
        </p:spPr>
        <p:txBody>
          <a:bodyPr/>
          <a:lstStyle/>
          <a:p>
            <a:pPr>
              <a:defRPr/>
            </a:pPr>
            <a:r>
              <a:rPr lang="en-US" dirty="0"/>
              <a:t>A10. Multiple Lane Separation</a:t>
            </a:r>
          </a:p>
        </p:txBody>
      </p:sp>
      <p:sp>
        <p:nvSpPr>
          <p:cNvPr id="2" name="Google Shape;74;p1">
            <a:extLst>
              <a:ext uri="{FF2B5EF4-FFF2-40B4-BE49-F238E27FC236}">
                <a16:creationId xmlns:a16="http://schemas.microsoft.com/office/drawing/2014/main" id="{5E39E34E-8EDE-8297-B867-C2A246F645A8}"/>
              </a:ext>
            </a:extLst>
          </p:cNvPr>
          <p:cNvSpPr/>
          <p:nvPr/>
        </p:nvSpPr>
        <p:spPr>
          <a:xfrm>
            <a:off x="7620000" y="5029200"/>
            <a:ext cx="1371600" cy="23079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dirty="0">
                <a:solidFill>
                  <a:srgbClr val="000000"/>
                </a:solidFill>
                <a:latin typeface="Arial" panose="020B0604020202020204" pitchFamily="34" charset="0"/>
                <a:ea typeface="Open Sans"/>
                <a:cs typeface="Arial" panose="020B0604020202020204" pitchFamily="34" charset="0"/>
                <a:sym typeface="Open Sans"/>
              </a:rPr>
              <a:t>Image: ATSSA</a:t>
            </a:r>
            <a:endParaRPr sz="9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2991355454"/>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p:cNvGraphicFramePr>
            <a:graphicFrameLocks noGrp="1"/>
          </p:cNvGraphicFramePr>
          <p:nvPr>
            <p:extLst>
              <p:ext uri="{D42A27DB-BD31-4B8C-83A1-F6EECF244321}">
                <p14:modId xmlns:p14="http://schemas.microsoft.com/office/powerpoint/2010/main" val="1226038843"/>
              </p:ext>
            </p:extLst>
          </p:nvPr>
        </p:nvGraphicFramePr>
        <p:xfrm>
          <a:off x="457200" y="1676400"/>
          <a:ext cx="8229600" cy="3538220"/>
        </p:xfrm>
        <a:graphic>
          <a:graphicData uri="http://schemas.openxmlformats.org/drawingml/2006/table">
            <a:tbl>
              <a:tblPr firstRow="1" bandRow="1">
                <a:tableStyleId>{5C22544A-7EE6-4342-B048-85BDC9FD1C3A}</a:tableStyleId>
              </a:tblPr>
              <a:tblGrid>
                <a:gridCol w="4114800">
                  <a:extLst>
                    <a:ext uri="{9D8B030D-6E8A-4147-A177-3AD203B41FA5}">
                      <a16:colId xmlns:a16="http://schemas.microsoft.com/office/drawing/2014/main" val="20000"/>
                    </a:ext>
                  </a:extLst>
                </a:gridCol>
                <a:gridCol w="4114800">
                  <a:extLst>
                    <a:ext uri="{9D8B030D-6E8A-4147-A177-3AD203B41FA5}">
                      <a16:colId xmlns:a16="http://schemas.microsoft.com/office/drawing/2014/main" val="20001"/>
                    </a:ext>
                  </a:extLst>
                </a:gridCol>
              </a:tblGrid>
              <a:tr h="533400">
                <a:tc>
                  <a:txBody>
                    <a:bodyPr/>
                    <a:lstStyle/>
                    <a:p>
                      <a:pPr algn="ctr"/>
                      <a:r>
                        <a:rPr lang="en-US" sz="2800" dirty="0">
                          <a:solidFill>
                            <a:srgbClr val="C00000"/>
                          </a:solidFill>
                          <a:latin typeface="Arial" panose="020B0604020202020204" pitchFamily="34" charset="0"/>
                        </a:rPr>
                        <a:t>Advantages</a:t>
                      </a:r>
                    </a:p>
                  </a:txBody>
                  <a:tcP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800" dirty="0">
                          <a:solidFill>
                            <a:srgbClr val="C00000"/>
                          </a:solidFill>
                          <a:latin typeface="Arial" panose="020B0604020202020204" pitchFamily="34" charset="0"/>
                        </a:rPr>
                        <a:t>Disadvantages</a:t>
                      </a:r>
                    </a:p>
                  </a:txBody>
                  <a:tcP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r h="3004820">
                <a:tc>
                  <a:txBody>
                    <a:bodyPr/>
                    <a:lstStyle/>
                    <a:p>
                      <a:pPr marL="157163" indent="-157163">
                        <a:buFont typeface="Arial" pitchFamily="34" charset="0"/>
                        <a:buChar char="•"/>
                      </a:pPr>
                      <a:r>
                        <a:rPr lang="en-US" sz="2800" baseline="0" dirty="0">
                          <a:solidFill>
                            <a:schemeClr val="tx1"/>
                          </a:solidFill>
                          <a:latin typeface="Arial" panose="020B0604020202020204" pitchFamily="34" charset="0"/>
                        </a:rPr>
                        <a:t>Maintains number of lanes</a:t>
                      </a:r>
                    </a:p>
                    <a:p>
                      <a:pPr marL="157163" indent="-157163">
                        <a:buFont typeface="Arial" pitchFamily="34" charset="0"/>
                        <a:buChar char="•"/>
                      </a:pPr>
                      <a:r>
                        <a:rPr lang="en-US" sz="2800" baseline="0" dirty="0">
                          <a:solidFill>
                            <a:schemeClr val="tx1"/>
                          </a:solidFill>
                          <a:latin typeface="Arial" panose="020B0604020202020204" pitchFamily="34" charset="0"/>
                        </a:rPr>
                        <a:t>Low impact</a:t>
                      </a:r>
                    </a:p>
                    <a:p>
                      <a:pPr marL="157163" indent="-157163">
                        <a:buFont typeface="Arial" pitchFamily="34" charset="0"/>
                        <a:buChar char="•"/>
                      </a:pPr>
                      <a:r>
                        <a:rPr lang="en-US" sz="2800" baseline="0" dirty="0">
                          <a:solidFill>
                            <a:schemeClr val="tx1"/>
                          </a:solidFill>
                          <a:latin typeface="Arial" panose="020B0604020202020204" pitchFamily="34" charset="0"/>
                        </a:rPr>
                        <a:t>Maintains capacity</a:t>
                      </a:r>
                    </a:p>
                    <a:p>
                      <a:pPr marL="157163" indent="-157163">
                        <a:buFont typeface="Arial" pitchFamily="34" charset="0"/>
                        <a:buChar char="•"/>
                      </a:pPr>
                      <a:endParaRPr lang="en-US" sz="2800" dirty="0">
                        <a:solidFill>
                          <a:schemeClr val="tx1"/>
                        </a:solidFill>
                        <a:latin typeface="Arial" panose="020B0604020202020204" pitchFamily="34" charset="0"/>
                      </a:endParaRPr>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chemeClr val="bg1"/>
                    </a:solidFill>
                  </a:tcPr>
                </a:tc>
                <a:tc>
                  <a:txBody>
                    <a:bodyPr/>
                    <a:lstStyle/>
                    <a:p>
                      <a:pPr marL="346075" indent="-346075">
                        <a:buFont typeface="Arial" pitchFamily="34" charset="0"/>
                        <a:buChar char="•"/>
                      </a:pPr>
                      <a:r>
                        <a:rPr lang="en-US" sz="2800" dirty="0">
                          <a:solidFill>
                            <a:schemeClr val="tx1"/>
                          </a:solidFill>
                          <a:latin typeface="Arial" panose="020B0604020202020204" pitchFamily="34" charset="0"/>
                        </a:rPr>
                        <a:t>May require use of shoulders or medians</a:t>
                      </a:r>
                    </a:p>
                    <a:p>
                      <a:pPr marL="346075" indent="-346075">
                        <a:buFont typeface="Arial" pitchFamily="34" charset="0"/>
                        <a:buChar char="•"/>
                      </a:pPr>
                      <a:r>
                        <a:rPr lang="en-US" sz="2800" baseline="0" dirty="0">
                          <a:solidFill>
                            <a:schemeClr val="tx1"/>
                          </a:solidFill>
                          <a:latin typeface="Arial" panose="020B0604020202020204" pitchFamily="34" charset="0"/>
                        </a:rPr>
                        <a:t>Access to work area is difficult</a:t>
                      </a:r>
                    </a:p>
                    <a:p>
                      <a:pPr marL="346075" indent="-346075">
                        <a:buFont typeface="Arial" pitchFamily="34" charset="0"/>
                        <a:buChar char="•"/>
                      </a:pPr>
                      <a:r>
                        <a:rPr lang="en-US" sz="2800" baseline="0" dirty="0">
                          <a:solidFill>
                            <a:schemeClr val="tx1"/>
                          </a:solidFill>
                          <a:latin typeface="Arial" panose="020B0604020202020204" pitchFamily="34" charset="0"/>
                        </a:rPr>
                        <a:t>Workers may be exposed</a:t>
                      </a:r>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solidFill>
                      <a:schemeClr val="bg1"/>
                    </a:solidFill>
                  </a:tcPr>
                </a:tc>
                <a:extLst>
                  <a:ext uri="{0D108BD9-81ED-4DB2-BD59-A6C34878D82A}">
                    <a16:rowId xmlns:a16="http://schemas.microsoft.com/office/drawing/2014/main" val="10001"/>
                  </a:ext>
                </a:extLst>
              </a:tr>
            </a:tbl>
          </a:graphicData>
        </a:graphic>
      </p:graphicFrame>
      <p:sp>
        <p:nvSpPr>
          <p:cNvPr id="6" name="Rectangle 2"/>
          <p:cNvSpPr>
            <a:spLocks noGrp="1" noChangeArrowheads="1"/>
          </p:cNvSpPr>
          <p:nvPr>
            <p:ph type="title"/>
          </p:nvPr>
        </p:nvSpPr>
        <p:spPr>
          <a:xfrm>
            <a:off x="381000" y="1"/>
            <a:ext cx="8748010" cy="1319134"/>
          </a:xfrm>
        </p:spPr>
        <p:txBody>
          <a:bodyPr/>
          <a:lstStyle/>
          <a:p>
            <a:pPr>
              <a:defRPr/>
            </a:pPr>
            <a:r>
              <a:rPr lang="en-US" dirty="0"/>
              <a:t>A10. Multiple Lane Separation</a:t>
            </a:r>
          </a:p>
        </p:txBody>
      </p:sp>
    </p:spTree>
    <p:extLst>
      <p:ext uri="{BB962C8B-B14F-4D97-AF65-F5344CB8AC3E}">
        <p14:creationId xmlns:p14="http://schemas.microsoft.com/office/powerpoint/2010/main" val="3867236446"/>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a:t>A11. Full Road Closures</a:t>
            </a:r>
          </a:p>
        </p:txBody>
      </p:sp>
      <p:sp>
        <p:nvSpPr>
          <p:cNvPr id="89091" name="Content Placeholder 2"/>
          <p:cNvSpPr>
            <a:spLocks noGrp="1"/>
          </p:cNvSpPr>
          <p:nvPr>
            <p:ph idx="1"/>
          </p:nvPr>
        </p:nvSpPr>
        <p:spPr>
          <a:xfrm>
            <a:off x="4648200" y="1600200"/>
            <a:ext cx="4267200" cy="5181600"/>
          </a:xfrm>
        </p:spPr>
        <p:txBody>
          <a:bodyPr/>
          <a:lstStyle/>
          <a:p>
            <a:r>
              <a:rPr lang="en-US" dirty="0"/>
              <a:t>For rehabilitation or maintenance</a:t>
            </a:r>
          </a:p>
          <a:p>
            <a:r>
              <a:rPr lang="en-US" dirty="0"/>
              <a:t>Eliminate exposure</a:t>
            </a:r>
          </a:p>
          <a:p>
            <a:r>
              <a:rPr lang="en-US" dirty="0"/>
              <a:t>Traffic is detoured</a:t>
            </a:r>
          </a:p>
          <a:p>
            <a:r>
              <a:rPr lang="en-US" dirty="0"/>
              <a:t>May be used for:</a:t>
            </a:r>
          </a:p>
          <a:p>
            <a:pPr lvl="1"/>
            <a:r>
              <a:rPr lang="en-US" dirty="0"/>
              <a:t>Extended periods</a:t>
            </a:r>
          </a:p>
          <a:p>
            <a:pPr lvl="1"/>
            <a:r>
              <a:rPr lang="en-US" dirty="0"/>
              <a:t>Weekends or nights</a:t>
            </a:r>
          </a:p>
          <a:p>
            <a:pPr lvl="1"/>
            <a:r>
              <a:rPr lang="en-US" dirty="0"/>
              <a:t>Directional control</a:t>
            </a:r>
          </a:p>
        </p:txBody>
      </p:sp>
      <p:pic>
        <p:nvPicPr>
          <p:cNvPr id="15362" name="Picture 2" descr="Several signs in a work zone with RAMP CLOSED in the foreground on a type 3 barricade"/>
          <p:cNvPicPr>
            <a:picLocks noChangeAspect="1" noChangeArrowheads="1"/>
          </p:cNvPicPr>
          <p:nvPr/>
        </p:nvPicPr>
        <p:blipFill>
          <a:blip r:embed="rId3" cstate="print"/>
          <a:srcRect l="28000"/>
          <a:stretch>
            <a:fillRect/>
          </a:stretch>
        </p:blipFill>
        <p:spPr bwMode="auto">
          <a:xfrm>
            <a:off x="432620" y="1627239"/>
            <a:ext cx="4038600" cy="3739444"/>
          </a:xfrm>
          <a:prstGeom prst="rect">
            <a:avLst/>
          </a:prstGeom>
          <a:noFill/>
        </p:spPr>
      </p:pic>
      <p:sp>
        <p:nvSpPr>
          <p:cNvPr id="3" name="Google Shape;74;p1">
            <a:extLst>
              <a:ext uri="{FF2B5EF4-FFF2-40B4-BE49-F238E27FC236}">
                <a16:creationId xmlns:a16="http://schemas.microsoft.com/office/drawing/2014/main" id="{F47C4CB1-58A7-9A8B-73F0-E8237CE88DDE}"/>
              </a:ext>
            </a:extLst>
          </p:cNvPr>
          <p:cNvSpPr/>
          <p:nvPr/>
        </p:nvSpPr>
        <p:spPr>
          <a:xfrm>
            <a:off x="3390900" y="5442883"/>
            <a:ext cx="1371600" cy="23079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dirty="0">
                <a:solidFill>
                  <a:srgbClr val="000000"/>
                </a:solidFill>
                <a:latin typeface="Arial" panose="020B0604020202020204" pitchFamily="34" charset="0"/>
                <a:ea typeface="Open Sans"/>
                <a:cs typeface="Arial" panose="020B0604020202020204" pitchFamily="34" charset="0"/>
                <a:sym typeface="Open Sans"/>
              </a:rPr>
              <a:t>Image: ATSSA</a:t>
            </a:r>
            <a:endParaRPr sz="9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1081249393"/>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a:t>A11. Full Road Closures</a:t>
            </a:r>
          </a:p>
        </p:txBody>
      </p:sp>
      <p:sp>
        <p:nvSpPr>
          <p:cNvPr id="3" name="Content Placeholder 2"/>
          <p:cNvSpPr>
            <a:spLocks noGrp="1"/>
          </p:cNvSpPr>
          <p:nvPr>
            <p:ph idx="1"/>
          </p:nvPr>
        </p:nvSpPr>
        <p:spPr>
          <a:xfrm>
            <a:off x="381000" y="1325563"/>
            <a:ext cx="8610600" cy="4648200"/>
          </a:xfrm>
        </p:spPr>
        <p:txBody>
          <a:bodyPr/>
          <a:lstStyle/>
          <a:p>
            <a:pPr>
              <a:defRPr/>
            </a:pPr>
            <a:r>
              <a:rPr lang="en-US" dirty="0"/>
              <a:t>Several case studies</a:t>
            </a:r>
          </a:p>
          <a:p>
            <a:pPr lvl="1">
              <a:defRPr/>
            </a:pPr>
            <a:r>
              <a:rPr lang="en-US" dirty="0"/>
              <a:t>I-95, Wilmington, DE</a:t>
            </a:r>
          </a:p>
          <a:p>
            <a:pPr lvl="1">
              <a:defRPr/>
            </a:pPr>
            <a:r>
              <a:rPr lang="en-US" dirty="0"/>
              <a:t>M-10, Lodge Freeway, Detroit, MI</a:t>
            </a:r>
          </a:p>
          <a:p>
            <a:pPr lvl="1">
              <a:defRPr/>
            </a:pPr>
            <a:r>
              <a:rPr lang="en-US" dirty="0"/>
              <a:t>I-84, Portland, OR</a:t>
            </a:r>
          </a:p>
          <a:p>
            <a:pPr lvl="1">
              <a:defRPr/>
            </a:pPr>
            <a:endParaRPr lang="en-US" dirty="0"/>
          </a:p>
          <a:p>
            <a:pPr marL="49213" lvl="1" indent="14288">
              <a:buFontTx/>
              <a:buNone/>
              <a:defRPr/>
            </a:pPr>
            <a:r>
              <a:rPr lang="en-US" b="1" dirty="0"/>
              <a:t>http://www.ops.fhwa.dot.gov/wz</a:t>
            </a:r>
          </a:p>
          <a:p>
            <a:pPr>
              <a:defRPr/>
            </a:pPr>
            <a:endParaRPr lang="en-US" dirty="0"/>
          </a:p>
        </p:txBody>
      </p:sp>
      <p:pic>
        <p:nvPicPr>
          <p:cNvPr id="90116" name="Picture 2" descr="Full Road Closure for Work Zone Operations: A Cross-Cutting Study Sign"/>
          <p:cNvPicPr>
            <a:picLocks noChangeAspect="1" noChangeArrowheads="1"/>
          </p:cNvPicPr>
          <p:nvPr/>
        </p:nvPicPr>
        <p:blipFill>
          <a:blip r:embed="rId3" cstate="print"/>
          <a:srcRect/>
          <a:stretch>
            <a:fillRect/>
          </a:stretch>
        </p:blipFill>
        <p:spPr bwMode="auto">
          <a:xfrm>
            <a:off x="2667000" y="4879180"/>
            <a:ext cx="3810000" cy="1306513"/>
          </a:xfrm>
          <a:prstGeom prst="rect">
            <a:avLst/>
          </a:prstGeom>
          <a:noFill/>
          <a:ln w="9525">
            <a:noFill/>
            <a:miter lim="800000"/>
            <a:headEnd/>
            <a:tailEnd/>
          </a:ln>
        </p:spPr>
      </p:pic>
      <p:sp>
        <p:nvSpPr>
          <p:cNvPr id="4" name="Google Shape;74;p1">
            <a:extLst>
              <a:ext uri="{FF2B5EF4-FFF2-40B4-BE49-F238E27FC236}">
                <a16:creationId xmlns:a16="http://schemas.microsoft.com/office/drawing/2014/main" id="{698FC3AA-BF1F-3825-DADF-61323CFC8412}"/>
              </a:ext>
            </a:extLst>
          </p:cNvPr>
          <p:cNvSpPr/>
          <p:nvPr/>
        </p:nvSpPr>
        <p:spPr>
          <a:xfrm>
            <a:off x="6705600" y="5532436"/>
            <a:ext cx="1371600" cy="23079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dirty="0">
                <a:solidFill>
                  <a:srgbClr val="000000"/>
                </a:solidFill>
                <a:latin typeface="Arial" panose="020B0604020202020204" pitchFamily="34" charset="0"/>
                <a:ea typeface="Open Sans"/>
                <a:cs typeface="Arial" panose="020B0604020202020204" pitchFamily="34" charset="0"/>
                <a:sym typeface="Open Sans"/>
              </a:rPr>
              <a:t>Image: FHWA</a:t>
            </a:r>
            <a:endParaRPr sz="9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238488794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3"/>
          <p:cNvSpPr>
            <a:spLocks noGrp="1" noChangeArrowheads="1"/>
          </p:cNvSpPr>
          <p:nvPr>
            <p:ph type="body" idx="1"/>
          </p:nvPr>
        </p:nvSpPr>
        <p:spPr>
          <a:xfrm>
            <a:off x="4038600" y="1828800"/>
            <a:ext cx="4419600" cy="4724400"/>
          </a:xfrm>
        </p:spPr>
        <p:txBody>
          <a:bodyPr/>
          <a:lstStyle/>
          <a:p>
            <a:pPr eaLnBrk="1" hangingPunct="1"/>
            <a:r>
              <a:rPr lang="en-US" b="1" dirty="0">
                <a:solidFill>
                  <a:srgbClr val="000066"/>
                </a:solidFill>
              </a:rPr>
              <a:t>Current Edition: 2009</a:t>
            </a:r>
          </a:p>
          <a:p>
            <a:pPr eaLnBrk="1" hangingPunct="1"/>
            <a:r>
              <a:rPr lang="en-US" dirty="0"/>
              <a:t>Published by US Department of Transportation, Federal Highway Administration (FHWA)</a:t>
            </a:r>
          </a:p>
          <a:p>
            <a:pPr eaLnBrk="1" hangingPunct="1"/>
            <a:endParaRPr lang="en-US" dirty="0"/>
          </a:p>
        </p:txBody>
      </p:sp>
      <p:sp>
        <p:nvSpPr>
          <p:cNvPr id="12291" name="Text Box 4"/>
          <p:cNvSpPr txBox="1">
            <a:spLocks noChangeArrowheads="1"/>
          </p:cNvSpPr>
          <p:nvPr/>
        </p:nvSpPr>
        <p:spPr bwMode="auto">
          <a:xfrm>
            <a:off x="1508125" y="55563"/>
            <a:ext cx="184150" cy="457200"/>
          </a:xfrm>
          <a:prstGeom prst="rect">
            <a:avLst/>
          </a:prstGeom>
          <a:noFill/>
          <a:ln w="12700">
            <a:noFill/>
            <a:miter lim="800000"/>
            <a:headEnd/>
            <a:tailEnd/>
          </a:ln>
        </p:spPr>
        <p:txBody>
          <a:bodyPr wrap="none">
            <a:spAutoFit/>
          </a:bodyPr>
          <a:lstStyle/>
          <a:p>
            <a:pPr eaLnBrk="0" hangingPunct="0"/>
            <a:endParaRPr lang="en-US" sz="2400" dirty="0">
              <a:latin typeface="Book Antiqua" pitchFamily="18" charset="0"/>
            </a:endParaRPr>
          </a:p>
        </p:txBody>
      </p:sp>
      <p:sp>
        <p:nvSpPr>
          <p:cNvPr id="70660" name="Rectangle 9"/>
          <p:cNvSpPr>
            <a:spLocks noGrp="1" noChangeArrowheads="1"/>
          </p:cNvSpPr>
          <p:nvPr>
            <p:ph type="title"/>
          </p:nvPr>
        </p:nvSpPr>
        <p:spPr>
          <a:xfrm>
            <a:off x="533400" y="0"/>
            <a:ext cx="8153400" cy="1295400"/>
          </a:xfrm>
        </p:spPr>
        <p:txBody>
          <a:bodyPr/>
          <a:lstStyle/>
          <a:p>
            <a:pPr eaLnBrk="1" hangingPunct="1">
              <a:defRPr/>
            </a:pPr>
            <a:r>
              <a:rPr lang="en-US" dirty="0"/>
              <a:t>The MUTCD</a:t>
            </a:r>
          </a:p>
        </p:txBody>
      </p:sp>
      <p:pic>
        <p:nvPicPr>
          <p:cNvPr id="12293" name="Picture 2" descr="Cover of the 2009 MUTCD">
            <a:extLst>
              <a:ext uri="{C183D7F6-B498-43B3-948B-1728B52AA6E4}">
                <adec:decorative xmlns:adec="http://schemas.microsoft.com/office/drawing/2017/decorative" val="0"/>
              </a:ext>
            </a:extLst>
          </p:cNvPr>
          <p:cNvPicPr>
            <a:picLocks noChangeAspect="1" noChangeArrowheads="1"/>
          </p:cNvPicPr>
          <p:nvPr/>
        </p:nvPicPr>
        <p:blipFill>
          <a:blip r:embed="rId3" cstate="print"/>
          <a:srcRect/>
          <a:stretch>
            <a:fillRect/>
          </a:stretch>
        </p:blipFill>
        <p:spPr bwMode="auto">
          <a:xfrm>
            <a:off x="675968" y="1524000"/>
            <a:ext cx="2959554" cy="3810000"/>
          </a:xfrm>
          <a:prstGeom prst="rect">
            <a:avLst/>
          </a:prstGeom>
          <a:noFill/>
          <a:ln w="9525">
            <a:noFill/>
            <a:miter lim="800000"/>
            <a:headEnd/>
            <a:tailEnd/>
          </a:ln>
        </p:spPr>
      </p:pic>
      <p:sp>
        <p:nvSpPr>
          <p:cNvPr id="2" name="Google Shape;74;p1">
            <a:extLst>
              <a:ext uri="{FF2B5EF4-FFF2-40B4-BE49-F238E27FC236}">
                <a16:creationId xmlns:a16="http://schemas.microsoft.com/office/drawing/2014/main" id="{5CE0DF4C-1ED4-C3C5-E6A9-D1665941A207}"/>
              </a:ext>
            </a:extLst>
          </p:cNvPr>
          <p:cNvSpPr/>
          <p:nvPr/>
        </p:nvSpPr>
        <p:spPr>
          <a:xfrm>
            <a:off x="2646218" y="5334000"/>
            <a:ext cx="13716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FHWA</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1811238103"/>
      </p:ext>
    </p:extLst>
  </p:cSld>
  <p:clrMapOvr>
    <a:masterClrMapping/>
  </p:clrMapOvr>
  <p:transition/>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a:t>Potential Benefits of Full Closures</a:t>
            </a:r>
          </a:p>
        </p:txBody>
      </p:sp>
      <p:sp>
        <p:nvSpPr>
          <p:cNvPr id="91139" name="Content Placeholder 2"/>
          <p:cNvSpPr>
            <a:spLocks noGrp="1"/>
          </p:cNvSpPr>
          <p:nvPr>
            <p:ph idx="1"/>
          </p:nvPr>
        </p:nvSpPr>
        <p:spPr>
          <a:xfrm>
            <a:off x="533400" y="1600200"/>
            <a:ext cx="8610600" cy="4343400"/>
          </a:xfrm>
        </p:spPr>
        <p:txBody>
          <a:bodyPr/>
          <a:lstStyle/>
          <a:p>
            <a:r>
              <a:rPr lang="en-US" dirty="0"/>
              <a:t>Reduced project duration</a:t>
            </a:r>
          </a:p>
          <a:p>
            <a:r>
              <a:rPr lang="en-US" dirty="0"/>
              <a:t>Increased worker productivity</a:t>
            </a:r>
          </a:p>
          <a:p>
            <a:r>
              <a:rPr lang="en-US" dirty="0"/>
              <a:t>Improved safety</a:t>
            </a:r>
          </a:p>
          <a:p>
            <a:r>
              <a:rPr lang="en-US" dirty="0"/>
              <a:t>Improved product quality</a:t>
            </a:r>
          </a:p>
          <a:p>
            <a:r>
              <a:rPr lang="en-US" dirty="0"/>
              <a:t>Positive public sentiment</a:t>
            </a:r>
          </a:p>
          <a:p>
            <a:r>
              <a:rPr lang="en-US" dirty="0"/>
              <a:t>Cost savings</a:t>
            </a:r>
          </a:p>
          <a:p>
            <a:r>
              <a:rPr lang="en-US" dirty="0"/>
              <a:t>Can be directional as long as traffic is diverted off the facility</a:t>
            </a:r>
          </a:p>
        </p:txBody>
      </p:sp>
      <p:pic>
        <p:nvPicPr>
          <p:cNvPr id="91140" name="Picture 2" descr="Example of a full toad closure on a highway with no traffic in one direction for the work activity and traffic flowing in the other direction separated by median wall"/>
          <p:cNvPicPr>
            <a:picLocks noChangeAspect="1" noChangeArrowheads="1"/>
          </p:cNvPicPr>
          <p:nvPr/>
        </p:nvPicPr>
        <p:blipFill>
          <a:blip r:embed="rId3" cstate="print"/>
          <a:srcRect/>
          <a:stretch>
            <a:fillRect/>
          </a:stretch>
        </p:blipFill>
        <p:spPr bwMode="auto">
          <a:xfrm>
            <a:off x="6021363" y="1828800"/>
            <a:ext cx="2360637" cy="2590800"/>
          </a:xfrm>
          <a:prstGeom prst="rect">
            <a:avLst/>
          </a:prstGeom>
          <a:noFill/>
          <a:ln w="9525">
            <a:noFill/>
            <a:miter lim="800000"/>
            <a:headEnd/>
            <a:tailEnd/>
          </a:ln>
        </p:spPr>
      </p:pic>
      <p:sp>
        <p:nvSpPr>
          <p:cNvPr id="3" name="Google Shape;74;p1">
            <a:extLst>
              <a:ext uri="{FF2B5EF4-FFF2-40B4-BE49-F238E27FC236}">
                <a16:creationId xmlns:a16="http://schemas.microsoft.com/office/drawing/2014/main" id="{773E88B2-C179-F10B-1DA8-FCB1F93B407A}"/>
              </a:ext>
            </a:extLst>
          </p:cNvPr>
          <p:cNvSpPr/>
          <p:nvPr/>
        </p:nvSpPr>
        <p:spPr>
          <a:xfrm>
            <a:off x="7467600" y="4463445"/>
            <a:ext cx="1371600" cy="23079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dirty="0">
                <a:solidFill>
                  <a:srgbClr val="000000"/>
                </a:solidFill>
                <a:latin typeface="Arial" panose="020B0604020202020204" pitchFamily="34" charset="0"/>
                <a:ea typeface="Open Sans"/>
                <a:cs typeface="Arial" panose="020B0604020202020204" pitchFamily="34" charset="0"/>
                <a:sym typeface="Open Sans"/>
              </a:rPr>
              <a:t>Image: FHWA</a:t>
            </a:r>
            <a:endParaRPr sz="9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3863978282"/>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a:t>Disadvantages of Full Closures</a:t>
            </a:r>
          </a:p>
        </p:txBody>
      </p:sp>
      <p:sp>
        <p:nvSpPr>
          <p:cNvPr id="92163" name="Content Placeholder 2"/>
          <p:cNvSpPr>
            <a:spLocks noGrp="1"/>
          </p:cNvSpPr>
          <p:nvPr>
            <p:ph idx="1"/>
          </p:nvPr>
        </p:nvSpPr>
        <p:spPr>
          <a:xfrm>
            <a:off x="381000" y="1828800"/>
            <a:ext cx="3606800" cy="4343400"/>
          </a:xfrm>
        </p:spPr>
        <p:txBody>
          <a:bodyPr/>
          <a:lstStyle/>
          <a:p>
            <a:r>
              <a:rPr lang="en-US" dirty="0"/>
              <a:t>Availability and suitability of alternate routes</a:t>
            </a:r>
          </a:p>
          <a:p>
            <a:r>
              <a:rPr lang="en-US" dirty="0"/>
              <a:t>Increased complaints if public outreach is weak</a:t>
            </a:r>
          </a:p>
          <a:p>
            <a:r>
              <a:rPr lang="en-US" dirty="0"/>
              <a:t>Increased delays?</a:t>
            </a:r>
          </a:p>
        </p:txBody>
      </p:sp>
      <p:pic>
        <p:nvPicPr>
          <p:cNvPr id="92164" name="Picture 2">
            <a:extLst>
              <a:ext uri="{C183D7F6-B498-43B3-948B-1728B52AA6E4}">
                <adec:decorative xmlns:adec="http://schemas.microsoft.com/office/drawing/2017/decorative" val="1"/>
              </a:ext>
            </a:extLst>
          </p:cNvPr>
          <p:cNvPicPr>
            <a:picLocks noChangeAspect="1" noChangeArrowheads="1"/>
          </p:cNvPicPr>
          <p:nvPr/>
        </p:nvPicPr>
        <p:blipFill>
          <a:blip r:embed="rId3" cstate="print"/>
          <a:srcRect/>
          <a:stretch>
            <a:fillRect/>
          </a:stretch>
        </p:blipFill>
        <p:spPr bwMode="auto">
          <a:xfrm>
            <a:off x="4343400" y="1676400"/>
            <a:ext cx="4288084" cy="4076700"/>
          </a:xfrm>
          <a:prstGeom prst="rect">
            <a:avLst/>
          </a:prstGeom>
          <a:noFill/>
          <a:ln w="9525">
            <a:noFill/>
            <a:miter lim="800000"/>
            <a:headEnd/>
            <a:tailEnd/>
          </a:ln>
        </p:spPr>
      </p:pic>
      <p:sp>
        <p:nvSpPr>
          <p:cNvPr id="3" name="Google Shape;74;p1">
            <a:extLst>
              <a:ext uri="{FF2B5EF4-FFF2-40B4-BE49-F238E27FC236}">
                <a16:creationId xmlns:a16="http://schemas.microsoft.com/office/drawing/2014/main" id="{A7D656EC-89F0-A378-8E40-BCF94F25F1D8}"/>
              </a:ext>
            </a:extLst>
          </p:cNvPr>
          <p:cNvSpPr/>
          <p:nvPr/>
        </p:nvSpPr>
        <p:spPr>
          <a:xfrm>
            <a:off x="7772400" y="5737151"/>
            <a:ext cx="1371600" cy="23079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dirty="0">
                <a:solidFill>
                  <a:srgbClr val="000000"/>
                </a:solidFill>
                <a:latin typeface="Arial" panose="020B0604020202020204" pitchFamily="34" charset="0"/>
                <a:ea typeface="Open Sans"/>
                <a:cs typeface="Arial" panose="020B0604020202020204" pitchFamily="34" charset="0"/>
                <a:sym typeface="Open Sans"/>
              </a:rPr>
              <a:t>Image: FHWA</a:t>
            </a:r>
            <a:endParaRPr sz="9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1429555908"/>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3186" name="Picture 3" descr="Interstate 670 overhead sign with orange CLOSED label over the sign">
            <a:hlinkClick r:id="rId3" action="ppaction://hlinksldjump"/>
          </p:cNvPr>
          <p:cNvPicPr>
            <a:picLocks noGrp="1" noChangeAspect="1" noChangeArrowheads="1"/>
          </p:cNvPicPr>
          <p:nvPr>
            <p:ph/>
          </p:nvPr>
        </p:nvPicPr>
        <p:blipFill>
          <a:blip r:embed="rId4" cstate="print"/>
          <a:srcRect t="12119" b="19502"/>
          <a:stretch>
            <a:fillRect/>
          </a:stretch>
        </p:blipFill>
        <p:spPr>
          <a:xfrm>
            <a:off x="28575" y="990600"/>
            <a:ext cx="9115425" cy="4572000"/>
          </a:xfrm>
          <a:ln w="38100">
            <a:solidFill>
              <a:srgbClr val="3366FF"/>
            </a:solidFill>
          </a:ln>
        </p:spPr>
      </p:pic>
      <p:sp>
        <p:nvSpPr>
          <p:cNvPr id="93188" name="TextBox 3"/>
          <p:cNvSpPr txBox="1">
            <a:spLocks noChangeArrowheads="1"/>
          </p:cNvSpPr>
          <p:nvPr/>
        </p:nvSpPr>
        <p:spPr bwMode="auto">
          <a:xfrm>
            <a:off x="1181100" y="5678268"/>
            <a:ext cx="6477000" cy="584200"/>
          </a:xfrm>
          <a:prstGeom prst="rect">
            <a:avLst/>
          </a:prstGeom>
          <a:noFill/>
          <a:ln w="9525">
            <a:noFill/>
            <a:miter lim="800000"/>
            <a:headEnd/>
            <a:tailEnd/>
          </a:ln>
        </p:spPr>
        <p:txBody>
          <a:bodyPr>
            <a:spAutoFit/>
          </a:bodyPr>
          <a:lstStyle/>
          <a:p>
            <a:pPr algn="ctr"/>
            <a:r>
              <a:rPr lang="en-US" sz="3200" dirty="0">
                <a:latin typeface="Arial" panose="020B0604020202020204" pitchFamily="34" charset="0"/>
              </a:rPr>
              <a:t>Columbus, OH</a:t>
            </a:r>
          </a:p>
        </p:txBody>
      </p:sp>
      <p:sp>
        <p:nvSpPr>
          <p:cNvPr id="3" name="Rectangle 2">
            <a:extLst>
              <a:ext uri="{FF2B5EF4-FFF2-40B4-BE49-F238E27FC236}">
                <a16:creationId xmlns:a16="http://schemas.microsoft.com/office/drawing/2014/main" id="{1CC2A0DD-9306-4E99-8177-86AAC686D300}"/>
              </a:ext>
            </a:extLst>
          </p:cNvPr>
          <p:cNvSpPr/>
          <p:nvPr/>
        </p:nvSpPr>
        <p:spPr>
          <a:xfrm>
            <a:off x="280828" y="134035"/>
            <a:ext cx="8277543" cy="646331"/>
          </a:xfrm>
          <a:prstGeom prst="rect">
            <a:avLst/>
          </a:prstGeom>
        </p:spPr>
        <p:txBody>
          <a:bodyPr wrap="square">
            <a:spAutoFit/>
          </a:bodyPr>
          <a:lstStyle/>
          <a:p>
            <a:r>
              <a:rPr lang="en-US" sz="3600" b="1" dirty="0">
                <a:solidFill>
                  <a:srgbClr val="008080"/>
                </a:solidFill>
                <a:latin typeface="Arial" panose="020B0604020202020204" pitchFamily="34" charset="0"/>
                <a:cs typeface="Arial" panose="020B0604020202020204" pitchFamily="34" charset="0"/>
              </a:rPr>
              <a:t>Full Closure Strategies</a:t>
            </a:r>
          </a:p>
        </p:txBody>
      </p:sp>
      <p:sp>
        <p:nvSpPr>
          <p:cNvPr id="2" name="Google Shape;74;p1">
            <a:extLst>
              <a:ext uri="{FF2B5EF4-FFF2-40B4-BE49-F238E27FC236}">
                <a16:creationId xmlns:a16="http://schemas.microsoft.com/office/drawing/2014/main" id="{CE3C88C3-DCC7-6115-BAB8-5A07D81B7E73}"/>
              </a:ext>
            </a:extLst>
          </p:cNvPr>
          <p:cNvSpPr/>
          <p:nvPr/>
        </p:nvSpPr>
        <p:spPr>
          <a:xfrm>
            <a:off x="7772400" y="5737151"/>
            <a:ext cx="1371600" cy="23079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dirty="0">
                <a:solidFill>
                  <a:srgbClr val="000000"/>
                </a:solidFill>
                <a:latin typeface="Arial" panose="020B0604020202020204" pitchFamily="34" charset="0"/>
                <a:ea typeface="Open Sans"/>
                <a:cs typeface="Arial" panose="020B0604020202020204" pitchFamily="34" charset="0"/>
                <a:sym typeface="Open Sans"/>
              </a:rPr>
              <a:t>Image: FHWA</a:t>
            </a:r>
            <a:endParaRPr sz="9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1976916188"/>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5" name="Rectangle 5"/>
          <p:cNvSpPr>
            <a:spLocks noGrp="1" noChangeArrowheads="1"/>
          </p:cNvSpPr>
          <p:nvPr>
            <p:ph type="title"/>
          </p:nvPr>
        </p:nvSpPr>
        <p:spPr>
          <a:xfrm>
            <a:off x="5562600" y="0"/>
            <a:ext cx="3581400" cy="5791200"/>
          </a:xfrm>
        </p:spPr>
        <p:txBody>
          <a:bodyPr/>
          <a:lstStyle/>
          <a:p>
            <a:pPr>
              <a:defRPr/>
            </a:pPr>
            <a:r>
              <a:rPr lang="en-US" dirty="0"/>
              <a:t>Full Closure Strategies</a:t>
            </a:r>
          </a:p>
        </p:txBody>
      </p:sp>
      <p:pic>
        <p:nvPicPr>
          <p:cNvPr id="94211" name="Picture 3" descr="Example of a full toad closure on a highway with no traffic in one direction for the work activity and traffic flowing in the other direction separated by median wall">
            <a:hlinkClick r:id="rId3" action="ppaction://hlinksldjump"/>
          </p:cNvPr>
          <p:cNvPicPr>
            <a:picLocks noGrp="1" noChangeAspect="1" noChangeArrowheads="1"/>
          </p:cNvPicPr>
          <p:nvPr>
            <p:ph idx="4294967295"/>
          </p:nvPr>
        </p:nvPicPr>
        <p:blipFill>
          <a:blip r:embed="rId4" cstate="print"/>
          <a:srcRect/>
          <a:stretch>
            <a:fillRect/>
          </a:stretch>
        </p:blipFill>
        <p:spPr>
          <a:xfrm>
            <a:off x="0" y="0"/>
            <a:ext cx="5143500" cy="6858000"/>
          </a:xfrm>
          <a:ln w="38100">
            <a:solidFill>
              <a:srgbClr val="3366FF"/>
            </a:solidFill>
          </a:ln>
        </p:spPr>
      </p:pic>
      <p:sp>
        <p:nvSpPr>
          <p:cNvPr id="94212" name="TextBox 3"/>
          <p:cNvSpPr txBox="1">
            <a:spLocks noChangeArrowheads="1"/>
          </p:cNvSpPr>
          <p:nvPr/>
        </p:nvSpPr>
        <p:spPr bwMode="auto">
          <a:xfrm>
            <a:off x="5334000" y="3810000"/>
            <a:ext cx="3581400" cy="584200"/>
          </a:xfrm>
          <a:prstGeom prst="rect">
            <a:avLst/>
          </a:prstGeom>
          <a:noFill/>
          <a:ln w="9525">
            <a:noFill/>
            <a:miter lim="800000"/>
            <a:headEnd/>
            <a:tailEnd/>
          </a:ln>
        </p:spPr>
        <p:txBody>
          <a:bodyPr>
            <a:spAutoFit/>
          </a:bodyPr>
          <a:lstStyle/>
          <a:p>
            <a:pPr algn="ctr"/>
            <a:r>
              <a:rPr lang="en-US" sz="3200" dirty="0">
                <a:latin typeface="Arial" panose="020B0604020202020204" pitchFamily="34" charset="0"/>
              </a:rPr>
              <a:t>Portland, OR</a:t>
            </a:r>
          </a:p>
        </p:txBody>
      </p:sp>
      <p:sp>
        <p:nvSpPr>
          <p:cNvPr id="2" name="Google Shape;74;p1">
            <a:extLst>
              <a:ext uri="{FF2B5EF4-FFF2-40B4-BE49-F238E27FC236}">
                <a16:creationId xmlns:a16="http://schemas.microsoft.com/office/drawing/2014/main" id="{1AE2E3E6-5D07-0D64-43F8-75707EBB4A7C}"/>
              </a:ext>
            </a:extLst>
          </p:cNvPr>
          <p:cNvSpPr/>
          <p:nvPr/>
        </p:nvSpPr>
        <p:spPr>
          <a:xfrm>
            <a:off x="5546651" y="5840819"/>
            <a:ext cx="1371600" cy="23079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dirty="0">
                <a:solidFill>
                  <a:srgbClr val="000000"/>
                </a:solidFill>
                <a:latin typeface="Arial" panose="020B0604020202020204" pitchFamily="34" charset="0"/>
                <a:ea typeface="Open Sans"/>
                <a:cs typeface="Arial" panose="020B0604020202020204" pitchFamily="34" charset="0"/>
                <a:sym typeface="Open Sans"/>
              </a:rPr>
              <a:t>Image: FHWA</a:t>
            </a:r>
            <a:endParaRPr sz="9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1949604407"/>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5234" name="Picture 3" descr="Trucks in work space where no traffic is present and only dirt surface near a bridge">
            <a:hlinkClick r:id="rId3" action="ppaction://hlinksldjump"/>
          </p:cNvPr>
          <p:cNvPicPr>
            <a:picLocks noGrp="1" noChangeAspect="1" noChangeArrowheads="1"/>
          </p:cNvPicPr>
          <p:nvPr>
            <p:ph/>
          </p:nvPr>
        </p:nvPicPr>
        <p:blipFill>
          <a:blip r:embed="rId4" cstate="print"/>
          <a:srcRect/>
          <a:stretch>
            <a:fillRect/>
          </a:stretch>
        </p:blipFill>
        <p:spPr>
          <a:xfrm>
            <a:off x="0" y="0"/>
            <a:ext cx="9144000" cy="6858000"/>
          </a:xfrm>
          <a:ln w="38100">
            <a:solidFill>
              <a:srgbClr val="3366FF"/>
            </a:solidFill>
          </a:ln>
        </p:spPr>
      </p:pic>
      <p:sp>
        <p:nvSpPr>
          <p:cNvPr id="124930" name="Rectangle 2"/>
          <p:cNvSpPr>
            <a:spLocks noGrp="1" noChangeArrowheads="1"/>
          </p:cNvSpPr>
          <p:nvPr>
            <p:ph type="title" idx="4294967295"/>
          </p:nvPr>
        </p:nvSpPr>
        <p:spPr>
          <a:xfrm>
            <a:off x="0" y="228600"/>
            <a:ext cx="9144000" cy="1139825"/>
          </a:xfrm>
        </p:spPr>
        <p:txBody>
          <a:bodyPr/>
          <a:lstStyle/>
          <a:p>
            <a:pPr>
              <a:defRPr/>
            </a:pPr>
            <a:r>
              <a:rPr lang="en-US" dirty="0"/>
              <a:t>Full Closure Strategies</a:t>
            </a:r>
          </a:p>
        </p:txBody>
      </p:sp>
      <p:sp>
        <p:nvSpPr>
          <p:cNvPr id="95236" name="TextBox 3"/>
          <p:cNvSpPr txBox="1">
            <a:spLocks noChangeArrowheads="1"/>
          </p:cNvSpPr>
          <p:nvPr/>
        </p:nvSpPr>
        <p:spPr bwMode="auto">
          <a:xfrm>
            <a:off x="3810000" y="558800"/>
            <a:ext cx="6477000" cy="584200"/>
          </a:xfrm>
          <a:prstGeom prst="rect">
            <a:avLst/>
          </a:prstGeom>
          <a:noFill/>
          <a:ln w="9525">
            <a:noFill/>
            <a:miter lim="800000"/>
            <a:headEnd/>
            <a:tailEnd/>
          </a:ln>
        </p:spPr>
        <p:txBody>
          <a:bodyPr>
            <a:spAutoFit/>
          </a:bodyPr>
          <a:lstStyle/>
          <a:p>
            <a:pPr algn="ctr"/>
            <a:r>
              <a:rPr lang="en-US" sz="3200" dirty="0">
                <a:latin typeface="Arial" panose="020B0604020202020204" pitchFamily="34" charset="0"/>
              </a:rPr>
              <a:t>Columbus, OH</a:t>
            </a:r>
          </a:p>
        </p:txBody>
      </p:sp>
      <p:sp>
        <p:nvSpPr>
          <p:cNvPr id="2" name="Google Shape;74;p1">
            <a:extLst>
              <a:ext uri="{FF2B5EF4-FFF2-40B4-BE49-F238E27FC236}">
                <a16:creationId xmlns:a16="http://schemas.microsoft.com/office/drawing/2014/main" id="{C1BD0DF3-C204-FEE0-9477-E61257ABB04D}"/>
              </a:ext>
            </a:extLst>
          </p:cNvPr>
          <p:cNvSpPr/>
          <p:nvPr/>
        </p:nvSpPr>
        <p:spPr>
          <a:xfrm>
            <a:off x="7772400" y="6382659"/>
            <a:ext cx="1371600" cy="23079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dirty="0">
                <a:solidFill>
                  <a:schemeClr val="bg1"/>
                </a:solidFill>
                <a:latin typeface="Arial" panose="020B0604020202020204" pitchFamily="34" charset="0"/>
                <a:ea typeface="Open Sans"/>
                <a:cs typeface="Arial" panose="020B0604020202020204" pitchFamily="34" charset="0"/>
                <a:sym typeface="Open Sans"/>
              </a:rPr>
              <a:t>Image: FHWA</a:t>
            </a:r>
            <a:endParaRPr sz="900" dirty="0">
              <a:solidFill>
                <a:schemeClr val="bg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936563393"/>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427038"/>
            <a:ext cx="8915400" cy="1325562"/>
          </a:xfrm>
        </p:spPr>
        <p:txBody>
          <a:bodyPr/>
          <a:lstStyle/>
          <a:p>
            <a:pPr>
              <a:defRPr/>
            </a:pPr>
            <a:r>
              <a:rPr lang="en-US" dirty="0"/>
              <a:t>Considerations Associated</a:t>
            </a:r>
            <a:br>
              <a:rPr lang="en-US" dirty="0"/>
            </a:br>
            <a:r>
              <a:rPr lang="en-US" dirty="0"/>
              <a:t>with Full Road Closures</a:t>
            </a:r>
            <a:br>
              <a:rPr lang="en-US" dirty="0"/>
            </a:br>
            <a:endParaRPr lang="en-US" dirty="0"/>
          </a:p>
        </p:txBody>
      </p:sp>
      <p:sp>
        <p:nvSpPr>
          <p:cNvPr id="96259" name="Content Placeholder 2"/>
          <p:cNvSpPr>
            <a:spLocks noGrp="1"/>
          </p:cNvSpPr>
          <p:nvPr>
            <p:ph idx="1"/>
          </p:nvPr>
        </p:nvSpPr>
        <p:spPr>
          <a:xfrm>
            <a:off x="381000" y="1752600"/>
            <a:ext cx="4572000" cy="4343400"/>
          </a:xfrm>
        </p:spPr>
        <p:txBody>
          <a:bodyPr/>
          <a:lstStyle/>
          <a:p>
            <a:r>
              <a:rPr lang="en-US" dirty="0"/>
              <a:t>Construction logistics</a:t>
            </a:r>
          </a:p>
          <a:p>
            <a:r>
              <a:rPr lang="en-US" dirty="0"/>
              <a:t>Contractor logistics</a:t>
            </a:r>
          </a:p>
          <a:p>
            <a:r>
              <a:rPr lang="en-US" dirty="0"/>
              <a:t>Project schedule &amp; completion</a:t>
            </a:r>
          </a:p>
          <a:p>
            <a:r>
              <a:rPr lang="en-US" dirty="0"/>
              <a:t>Impacts to businesses &amp; residents</a:t>
            </a:r>
          </a:p>
          <a:p>
            <a:r>
              <a:rPr lang="en-US" dirty="0"/>
              <a:t>Capacity of alternate routes</a:t>
            </a:r>
          </a:p>
        </p:txBody>
      </p:sp>
      <p:pic>
        <p:nvPicPr>
          <p:cNvPr id="96260" name="Picture 2" descr="Example of a full toad closure on a highway with no traffic in one direction for the work activity and traffic flowing in the other direction separated by median wall"/>
          <p:cNvPicPr>
            <a:picLocks noChangeAspect="1" noChangeArrowheads="1"/>
          </p:cNvPicPr>
          <p:nvPr/>
        </p:nvPicPr>
        <p:blipFill>
          <a:blip r:embed="rId3" cstate="print"/>
          <a:srcRect/>
          <a:stretch>
            <a:fillRect/>
          </a:stretch>
        </p:blipFill>
        <p:spPr bwMode="auto">
          <a:xfrm>
            <a:off x="5257800" y="1762432"/>
            <a:ext cx="3185047" cy="3886200"/>
          </a:xfrm>
          <a:prstGeom prst="rect">
            <a:avLst/>
          </a:prstGeom>
          <a:noFill/>
          <a:ln w="9525">
            <a:noFill/>
            <a:miter lim="800000"/>
            <a:headEnd/>
            <a:tailEnd/>
          </a:ln>
        </p:spPr>
      </p:pic>
      <p:sp>
        <p:nvSpPr>
          <p:cNvPr id="3" name="Google Shape;74;p1">
            <a:extLst>
              <a:ext uri="{FF2B5EF4-FFF2-40B4-BE49-F238E27FC236}">
                <a16:creationId xmlns:a16="http://schemas.microsoft.com/office/drawing/2014/main" id="{D7384FB1-617A-9DA0-2332-8AA2414A65EE}"/>
              </a:ext>
            </a:extLst>
          </p:cNvPr>
          <p:cNvSpPr/>
          <p:nvPr/>
        </p:nvSpPr>
        <p:spPr>
          <a:xfrm>
            <a:off x="7772400" y="5737151"/>
            <a:ext cx="1371600" cy="23079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dirty="0">
                <a:solidFill>
                  <a:srgbClr val="000000"/>
                </a:solidFill>
                <a:latin typeface="Arial" panose="020B0604020202020204" pitchFamily="34" charset="0"/>
                <a:ea typeface="Open Sans"/>
                <a:cs typeface="Arial" panose="020B0604020202020204" pitchFamily="34" charset="0"/>
                <a:sym typeface="Open Sans"/>
              </a:rPr>
              <a:t>Image: FHWA</a:t>
            </a:r>
            <a:endParaRPr sz="9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1277577969"/>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a:t>Alternative Closure Strategies</a:t>
            </a:r>
          </a:p>
        </p:txBody>
      </p:sp>
      <p:sp>
        <p:nvSpPr>
          <p:cNvPr id="97283" name="Content Placeholder 2"/>
          <p:cNvSpPr>
            <a:spLocks noGrp="1"/>
          </p:cNvSpPr>
          <p:nvPr>
            <p:ph idx="1"/>
          </p:nvPr>
        </p:nvSpPr>
        <p:spPr>
          <a:xfrm>
            <a:off x="381000" y="1828800"/>
            <a:ext cx="4267200" cy="4343400"/>
          </a:xfrm>
        </p:spPr>
        <p:txBody>
          <a:bodyPr/>
          <a:lstStyle/>
          <a:p>
            <a:r>
              <a:rPr lang="en-US" dirty="0"/>
              <a:t>Limited capacity closures</a:t>
            </a:r>
          </a:p>
          <a:p>
            <a:r>
              <a:rPr lang="en-US" dirty="0"/>
              <a:t>Nighttime/ off-peak closures</a:t>
            </a:r>
          </a:p>
          <a:p>
            <a:r>
              <a:rPr lang="en-US" dirty="0"/>
              <a:t>Ramp closures</a:t>
            </a:r>
          </a:p>
          <a:p>
            <a:r>
              <a:rPr lang="en-US" dirty="0"/>
              <a:t>Intermittent closures</a:t>
            </a:r>
          </a:p>
        </p:txBody>
      </p:sp>
      <p:pic>
        <p:nvPicPr>
          <p:cNvPr id="97284" name="Picture 2" descr="Example of an alternative closure sign. In this case I-95 is closed"/>
          <p:cNvPicPr>
            <a:picLocks noChangeAspect="1" noChangeArrowheads="1"/>
          </p:cNvPicPr>
          <p:nvPr/>
        </p:nvPicPr>
        <p:blipFill>
          <a:blip r:embed="rId3" cstate="print"/>
          <a:srcRect/>
          <a:stretch>
            <a:fillRect/>
          </a:stretch>
        </p:blipFill>
        <p:spPr bwMode="auto">
          <a:xfrm>
            <a:off x="4572000" y="2209800"/>
            <a:ext cx="4108450" cy="2438400"/>
          </a:xfrm>
          <a:prstGeom prst="rect">
            <a:avLst/>
          </a:prstGeom>
          <a:noFill/>
          <a:ln w="9525">
            <a:noFill/>
            <a:miter lim="800000"/>
            <a:headEnd/>
            <a:tailEnd/>
          </a:ln>
        </p:spPr>
      </p:pic>
      <p:sp>
        <p:nvSpPr>
          <p:cNvPr id="3" name="Google Shape;74;p1">
            <a:extLst>
              <a:ext uri="{FF2B5EF4-FFF2-40B4-BE49-F238E27FC236}">
                <a16:creationId xmlns:a16="http://schemas.microsoft.com/office/drawing/2014/main" id="{6E028294-E97E-652C-9F41-319D12F7E1F0}"/>
              </a:ext>
            </a:extLst>
          </p:cNvPr>
          <p:cNvSpPr/>
          <p:nvPr/>
        </p:nvSpPr>
        <p:spPr>
          <a:xfrm>
            <a:off x="7620000" y="4824989"/>
            <a:ext cx="1371600" cy="23079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dirty="0">
                <a:solidFill>
                  <a:srgbClr val="000000"/>
                </a:solidFill>
                <a:latin typeface="Arial" panose="020B0604020202020204" pitchFamily="34" charset="0"/>
                <a:ea typeface="Open Sans"/>
                <a:cs typeface="Arial" panose="020B0604020202020204" pitchFamily="34" charset="0"/>
                <a:sym typeface="Open Sans"/>
              </a:rPr>
              <a:t>Image: FHWA</a:t>
            </a:r>
            <a:endParaRPr sz="9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1374463087"/>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a:t>A12. Night Work</a:t>
            </a:r>
          </a:p>
        </p:txBody>
      </p:sp>
      <p:sp>
        <p:nvSpPr>
          <p:cNvPr id="98307" name="Content Placeholder 2"/>
          <p:cNvSpPr>
            <a:spLocks noGrp="1"/>
          </p:cNvSpPr>
          <p:nvPr>
            <p:ph idx="1"/>
          </p:nvPr>
        </p:nvSpPr>
        <p:spPr>
          <a:xfrm>
            <a:off x="381000" y="1676400"/>
            <a:ext cx="3886200" cy="4343400"/>
          </a:xfrm>
        </p:spPr>
        <p:txBody>
          <a:bodyPr/>
          <a:lstStyle/>
          <a:p>
            <a:r>
              <a:rPr lang="en-US" dirty="0"/>
              <a:t>Takes advantage of lower volumes at night</a:t>
            </a:r>
          </a:p>
          <a:p>
            <a:r>
              <a:rPr lang="en-US" dirty="0"/>
              <a:t>Direct costs tend to be higher</a:t>
            </a:r>
          </a:p>
        </p:txBody>
      </p:sp>
      <p:pic>
        <p:nvPicPr>
          <p:cNvPr id="98308" name="Picture 5" descr="Works at Night working behind a truck"/>
          <p:cNvPicPr>
            <a:picLocks noChangeAspect="1" noChangeArrowheads="1"/>
          </p:cNvPicPr>
          <p:nvPr/>
        </p:nvPicPr>
        <p:blipFill>
          <a:blip r:embed="rId3" cstate="print"/>
          <a:srcRect/>
          <a:stretch>
            <a:fillRect/>
          </a:stretch>
        </p:blipFill>
        <p:spPr bwMode="auto">
          <a:xfrm>
            <a:off x="4714875" y="1491560"/>
            <a:ext cx="3819525" cy="3874880"/>
          </a:xfrm>
          <a:prstGeom prst="rect">
            <a:avLst/>
          </a:prstGeom>
          <a:noFill/>
          <a:ln w="9525">
            <a:noFill/>
            <a:miter lim="800000"/>
            <a:headEnd/>
            <a:tailEnd/>
          </a:ln>
        </p:spPr>
      </p:pic>
      <p:sp>
        <p:nvSpPr>
          <p:cNvPr id="3" name="Google Shape;74;p1">
            <a:extLst>
              <a:ext uri="{FF2B5EF4-FFF2-40B4-BE49-F238E27FC236}">
                <a16:creationId xmlns:a16="http://schemas.microsoft.com/office/drawing/2014/main" id="{92ADD422-AB2E-A14A-A3B5-F6571D5F2FAC}"/>
              </a:ext>
            </a:extLst>
          </p:cNvPr>
          <p:cNvSpPr/>
          <p:nvPr/>
        </p:nvSpPr>
        <p:spPr>
          <a:xfrm>
            <a:off x="7620000" y="5532437"/>
            <a:ext cx="1371600" cy="23079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dirty="0">
                <a:solidFill>
                  <a:srgbClr val="000000"/>
                </a:solidFill>
                <a:latin typeface="Arial" panose="020B0604020202020204" pitchFamily="34" charset="0"/>
                <a:ea typeface="Open Sans"/>
                <a:cs typeface="Arial" panose="020B0604020202020204" pitchFamily="34" charset="0"/>
                <a:sym typeface="Open Sans"/>
              </a:rPr>
              <a:t>Image: ATSSA</a:t>
            </a:r>
            <a:endParaRPr sz="9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2519868338"/>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5138" name="Rectangle 2"/>
          <p:cNvSpPr>
            <a:spLocks noGrp="1" noChangeArrowheads="1"/>
          </p:cNvSpPr>
          <p:nvPr>
            <p:ph type="title"/>
          </p:nvPr>
        </p:nvSpPr>
        <p:spPr>
          <a:xfrm>
            <a:off x="1676400" y="0"/>
            <a:ext cx="7467600" cy="1325563"/>
          </a:xfrm>
        </p:spPr>
        <p:txBody>
          <a:bodyPr/>
          <a:lstStyle/>
          <a:p>
            <a:pPr eaLnBrk="1" hangingPunct="1">
              <a:defRPr/>
            </a:pPr>
            <a:r>
              <a:rPr lang="en-US" dirty="0"/>
              <a:t>Nighttime Work Zones</a:t>
            </a:r>
          </a:p>
        </p:txBody>
      </p:sp>
      <p:sp>
        <p:nvSpPr>
          <p:cNvPr id="99331" name="Rectangle 3"/>
          <p:cNvSpPr>
            <a:spLocks noGrp="1" noChangeArrowheads="1"/>
          </p:cNvSpPr>
          <p:nvPr>
            <p:ph idx="1"/>
          </p:nvPr>
        </p:nvSpPr>
        <p:spPr>
          <a:xfrm>
            <a:off x="228600" y="1600200"/>
            <a:ext cx="4343400" cy="4343400"/>
          </a:xfrm>
        </p:spPr>
        <p:txBody>
          <a:bodyPr/>
          <a:lstStyle/>
          <a:p>
            <a:pPr eaLnBrk="1" hangingPunct="1"/>
            <a:r>
              <a:rPr lang="en-US" dirty="0"/>
              <a:t>More common due to:</a:t>
            </a:r>
          </a:p>
          <a:p>
            <a:pPr lvl="1" eaLnBrk="1" hangingPunct="1"/>
            <a:r>
              <a:rPr lang="en-US" dirty="0"/>
              <a:t>Daytime congestion</a:t>
            </a:r>
          </a:p>
          <a:p>
            <a:pPr lvl="1" eaLnBrk="1" hangingPunct="1"/>
            <a:r>
              <a:rPr lang="en-US" dirty="0"/>
              <a:t>Reduced business impact</a:t>
            </a:r>
          </a:p>
          <a:p>
            <a:pPr lvl="1" eaLnBrk="1" hangingPunct="1"/>
            <a:r>
              <a:rPr lang="en-US" dirty="0"/>
              <a:t>Reduced community impact</a:t>
            </a:r>
          </a:p>
        </p:txBody>
      </p:sp>
      <p:pic>
        <p:nvPicPr>
          <p:cNvPr id="99332" name="Picture 4" descr="Pictures of workers at night"/>
          <p:cNvPicPr>
            <a:picLocks noChangeAspect="1" noChangeArrowheads="1"/>
          </p:cNvPicPr>
          <p:nvPr/>
        </p:nvPicPr>
        <p:blipFill>
          <a:blip r:embed="rId3" cstate="print"/>
          <a:srcRect r="36000"/>
          <a:stretch>
            <a:fillRect/>
          </a:stretch>
        </p:blipFill>
        <p:spPr bwMode="auto">
          <a:xfrm>
            <a:off x="4953000" y="1499419"/>
            <a:ext cx="3468687" cy="4267200"/>
          </a:xfrm>
          <a:prstGeom prst="rect">
            <a:avLst/>
          </a:prstGeom>
          <a:noFill/>
          <a:ln w="9525">
            <a:noFill/>
            <a:miter lim="800000"/>
            <a:headEnd/>
            <a:tailEnd/>
          </a:ln>
        </p:spPr>
      </p:pic>
      <p:sp>
        <p:nvSpPr>
          <p:cNvPr id="5" name="Rectangle 39">
            <a:extLst>
              <a:ext uri="{FF2B5EF4-FFF2-40B4-BE49-F238E27FC236}">
                <a16:creationId xmlns:a16="http://schemas.microsoft.com/office/drawing/2014/main" id="{6155B609-C2AC-47E6-ADBE-527216DCA72F}"/>
              </a:ext>
            </a:extLst>
          </p:cNvPr>
          <p:cNvSpPr>
            <a:spLocks noChangeArrowheads="1"/>
          </p:cNvSpPr>
          <p:nvPr/>
        </p:nvSpPr>
        <p:spPr bwMode="auto">
          <a:xfrm>
            <a:off x="381000" y="325437"/>
            <a:ext cx="1143000" cy="838200"/>
          </a:xfrm>
          <a:prstGeom prst="rect">
            <a:avLst/>
          </a:prstGeom>
          <a:solidFill>
            <a:schemeClr val="bg1"/>
          </a:solidFill>
          <a:ln w="57150">
            <a:solidFill>
              <a:srgbClr val="C00000"/>
            </a:solidFill>
            <a:miter lim="800000"/>
            <a:headEnd/>
            <a:tailEnd/>
          </a:ln>
        </p:spPr>
        <p:txBody>
          <a:bodyPr wrap="none" anchor="ctr"/>
          <a:lstStyle/>
          <a:p>
            <a:pPr algn="ctr"/>
            <a:r>
              <a:rPr lang="en-US" sz="4000" b="1" i="1" dirty="0">
                <a:latin typeface="Arial" panose="020B0604020202020204" pitchFamily="34" charset="0"/>
              </a:rPr>
              <a:t>125</a:t>
            </a:r>
          </a:p>
        </p:txBody>
      </p:sp>
      <p:sp>
        <p:nvSpPr>
          <p:cNvPr id="2" name="Google Shape;74;p1">
            <a:extLst>
              <a:ext uri="{FF2B5EF4-FFF2-40B4-BE49-F238E27FC236}">
                <a16:creationId xmlns:a16="http://schemas.microsoft.com/office/drawing/2014/main" id="{FA45033D-E7ED-7D46-4EEE-77BDA99F07CB}"/>
              </a:ext>
            </a:extLst>
          </p:cNvPr>
          <p:cNvSpPr/>
          <p:nvPr/>
        </p:nvSpPr>
        <p:spPr>
          <a:xfrm>
            <a:off x="7543800" y="5825079"/>
            <a:ext cx="1371600" cy="23079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dirty="0">
                <a:solidFill>
                  <a:srgbClr val="000000"/>
                </a:solidFill>
                <a:latin typeface="Arial" panose="020B0604020202020204" pitchFamily="34" charset="0"/>
                <a:ea typeface="Open Sans"/>
                <a:cs typeface="Arial" panose="020B0604020202020204" pitchFamily="34" charset="0"/>
                <a:sym typeface="Open Sans"/>
              </a:rPr>
              <a:t>Image: FHWA</a:t>
            </a:r>
            <a:endParaRPr sz="9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4290108432"/>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7186" name="Rectangle 2"/>
          <p:cNvSpPr>
            <a:spLocks noGrp="1" noChangeArrowheads="1"/>
          </p:cNvSpPr>
          <p:nvPr>
            <p:ph type="title"/>
          </p:nvPr>
        </p:nvSpPr>
        <p:spPr/>
        <p:txBody>
          <a:bodyPr/>
          <a:lstStyle/>
          <a:p>
            <a:pPr eaLnBrk="1" hangingPunct="1">
              <a:defRPr/>
            </a:pPr>
            <a:r>
              <a:rPr lang="en-US" dirty="0"/>
              <a:t>Advantages/Disadvantages</a:t>
            </a:r>
            <a:br>
              <a:rPr lang="en-US" dirty="0"/>
            </a:br>
            <a:r>
              <a:rPr lang="en-US" dirty="0"/>
              <a:t>of Nighttime Work</a:t>
            </a:r>
          </a:p>
        </p:txBody>
      </p:sp>
      <p:graphicFrame>
        <p:nvGraphicFramePr>
          <p:cNvPr id="5" name="Table 4">
            <a:extLst>
              <a:ext uri="{FF2B5EF4-FFF2-40B4-BE49-F238E27FC236}">
                <a16:creationId xmlns:a16="http://schemas.microsoft.com/office/drawing/2014/main" id="{3CD70819-95EA-4F91-A4B2-EFE1F0B41549}"/>
              </a:ext>
            </a:extLst>
          </p:cNvPr>
          <p:cNvGraphicFramePr>
            <a:graphicFrameLocks noGrp="1"/>
          </p:cNvGraphicFramePr>
          <p:nvPr>
            <p:extLst>
              <p:ext uri="{D42A27DB-BD31-4B8C-83A1-F6EECF244321}">
                <p14:modId xmlns:p14="http://schemas.microsoft.com/office/powerpoint/2010/main" val="3266336379"/>
              </p:ext>
            </p:extLst>
          </p:nvPr>
        </p:nvGraphicFramePr>
        <p:xfrm>
          <a:off x="457200" y="1676400"/>
          <a:ext cx="8229600" cy="4465320"/>
        </p:xfrm>
        <a:graphic>
          <a:graphicData uri="http://schemas.openxmlformats.org/drawingml/2006/table">
            <a:tbl>
              <a:tblPr firstRow="1" bandRow="1">
                <a:tableStyleId>{5C22544A-7EE6-4342-B048-85BDC9FD1C3A}</a:tableStyleId>
              </a:tblPr>
              <a:tblGrid>
                <a:gridCol w="4114800">
                  <a:extLst>
                    <a:ext uri="{9D8B030D-6E8A-4147-A177-3AD203B41FA5}">
                      <a16:colId xmlns:a16="http://schemas.microsoft.com/office/drawing/2014/main" val="20000"/>
                    </a:ext>
                  </a:extLst>
                </a:gridCol>
                <a:gridCol w="4114800">
                  <a:extLst>
                    <a:ext uri="{9D8B030D-6E8A-4147-A177-3AD203B41FA5}">
                      <a16:colId xmlns:a16="http://schemas.microsoft.com/office/drawing/2014/main" val="20001"/>
                    </a:ext>
                  </a:extLst>
                </a:gridCol>
              </a:tblGrid>
              <a:tr h="533400">
                <a:tc>
                  <a:txBody>
                    <a:bodyPr/>
                    <a:lstStyle/>
                    <a:p>
                      <a:pPr algn="ctr"/>
                      <a:r>
                        <a:rPr lang="en-US" sz="2800" dirty="0">
                          <a:solidFill>
                            <a:srgbClr val="C00000"/>
                          </a:solidFill>
                          <a:latin typeface="Arial" panose="020B0604020202020204" pitchFamily="34" charset="0"/>
                        </a:rPr>
                        <a:t>Advantages</a:t>
                      </a:r>
                    </a:p>
                  </a:txBody>
                  <a:tcP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800" dirty="0">
                          <a:solidFill>
                            <a:srgbClr val="C00000"/>
                          </a:solidFill>
                          <a:latin typeface="Arial" panose="020B0604020202020204" pitchFamily="34" charset="0"/>
                        </a:rPr>
                        <a:t>Disadvantages</a:t>
                      </a:r>
                    </a:p>
                  </a:txBody>
                  <a:tcP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r h="3004820">
                <a:tc>
                  <a:txBody>
                    <a:bodyPr/>
                    <a:lstStyle/>
                    <a:p>
                      <a:pPr marL="236538" marR="0" lvl="0" indent="-236538" algn="l" defTabSz="914400" rtl="0" eaLnBrk="1" fontAlgn="auto" latinLnBrk="0" hangingPunct="1">
                        <a:lnSpc>
                          <a:spcPct val="100000"/>
                        </a:lnSpc>
                        <a:spcBef>
                          <a:spcPts val="0"/>
                        </a:spcBef>
                        <a:spcAft>
                          <a:spcPts val="0"/>
                        </a:spcAft>
                        <a:buClrTx/>
                        <a:buSzTx/>
                        <a:buFont typeface="Arial" pitchFamily="34" charset="0"/>
                        <a:buChar char="•"/>
                        <a:tabLst/>
                        <a:defRPr/>
                      </a:pPr>
                      <a:r>
                        <a:rPr lang="en-US" sz="2800" dirty="0">
                          <a:solidFill>
                            <a:schemeClr val="tx1"/>
                          </a:solidFill>
                          <a:latin typeface="Arial" panose="020B0604020202020204" pitchFamily="34" charset="0"/>
                        </a:rPr>
                        <a:t>Lower traffic volumes</a:t>
                      </a:r>
                    </a:p>
                    <a:p>
                      <a:pPr marL="236538" marR="0" lvl="0" indent="-236538" algn="l" defTabSz="914400" rtl="0" eaLnBrk="1" fontAlgn="auto" latinLnBrk="0" hangingPunct="1">
                        <a:lnSpc>
                          <a:spcPct val="100000"/>
                        </a:lnSpc>
                        <a:spcBef>
                          <a:spcPts val="0"/>
                        </a:spcBef>
                        <a:spcAft>
                          <a:spcPts val="0"/>
                        </a:spcAft>
                        <a:buClrTx/>
                        <a:buSzTx/>
                        <a:buFont typeface="Arial" pitchFamily="34" charset="0"/>
                        <a:buChar char="•"/>
                        <a:tabLst/>
                        <a:defRPr/>
                      </a:pPr>
                      <a:r>
                        <a:rPr lang="en-US" sz="2800" dirty="0">
                          <a:solidFill>
                            <a:schemeClr val="tx1"/>
                          </a:solidFill>
                          <a:latin typeface="Arial" panose="020B0604020202020204" pitchFamily="34" charset="0"/>
                        </a:rPr>
                        <a:t>Lower traffic impacts</a:t>
                      </a:r>
                    </a:p>
                    <a:p>
                      <a:pPr marL="236538" marR="0" lvl="0" indent="-236538" algn="l" defTabSz="914400" rtl="0" eaLnBrk="1" fontAlgn="auto" latinLnBrk="0" hangingPunct="1">
                        <a:lnSpc>
                          <a:spcPct val="100000"/>
                        </a:lnSpc>
                        <a:spcBef>
                          <a:spcPts val="0"/>
                        </a:spcBef>
                        <a:spcAft>
                          <a:spcPts val="0"/>
                        </a:spcAft>
                        <a:buClrTx/>
                        <a:buSzTx/>
                        <a:buFont typeface="Arial" pitchFamily="34" charset="0"/>
                        <a:buChar char="•"/>
                        <a:tabLst/>
                        <a:defRPr/>
                      </a:pPr>
                      <a:r>
                        <a:rPr lang="en-US" sz="2800" dirty="0">
                          <a:solidFill>
                            <a:schemeClr val="tx1"/>
                          </a:solidFill>
                          <a:latin typeface="Arial" panose="020B0604020202020204" pitchFamily="34" charset="0"/>
                        </a:rPr>
                        <a:t>Lower impact</a:t>
                      </a:r>
                      <a:r>
                        <a:rPr lang="en-US" sz="2800" baseline="0" dirty="0">
                          <a:solidFill>
                            <a:schemeClr val="tx1"/>
                          </a:solidFill>
                          <a:latin typeface="Arial" panose="020B0604020202020204" pitchFamily="34" charset="0"/>
                        </a:rPr>
                        <a:t> to commercial activity</a:t>
                      </a:r>
                    </a:p>
                    <a:p>
                      <a:pPr marL="236538" marR="0" lvl="0" indent="-236538" algn="l" defTabSz="914400" rtl="0" eaLnBrk="1" fontAlgn="auto" latinLnBrk="0" hangingPunct="1">
                        <a:lnSpc>
                          <a:spcPct val="100000"/>
                        </a:lnSpc>
                        <a:spcBef>
                          <a:spcPts val="0"/>
                        </a:spcBef>
                        <a:spcAft>
                          <a:spcPts val="0"/>
                        </a:spcAft>
                        <a:buClrTx/>
                        <a:buSzTx/>
                        <a:buFont typeface="Arial" pitchFamily="34" charset="0"/>
                        <a:buChar char="•"/>
                        <a:tabLst/>
                        <a:defRPr/>
                      </a:pPr>
                      <a:r>
                        <a:rPr lang="en-US" sz="2800" baseline="0" dirty="0">
                          <a:solidFill>
                            <a:schemeClr val="tx1"/>
                          </a:solidFill>
                          <a:latin typeface="Arial" panose="020B0604020202020204" pitchFamily="34" charset="0"/>
                        </a:rPr>
                        <a:t>Less overall impact</a:t>
                      </a:r>
                      <a:endParaRPr lang="en-US" sz="2800" dirty="0">
                        <a:solidFill>
                          <a:schemeClr val="tx1"/>
                        </a:solidFill>
                        <a:latin typeface="Arial" panose="020B0604020202020204" pitchFamily="34" charset="0"/>
                      </a:endParaRPr>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chemeClr val="bg1"/>
                    </a:solidFill>
                  </a:tcPr>
                </a:tc>
                <a:tc>
                  <a:txBody>
                    <a:bodyPr/>
                    <a:lstStyle/>
                    <a:p>
                      <a:pPr marL="346075" marR="0" lvl="0" indent="-346075" algn="l" defTabSz="914400" rtl="0" eaLnBrk="1" fontAlgn="auto" latinLnBrk="0" hangingPunct="1">
                        <a:lnSpc>
                          <a:spcPct val="100000"/>
                        </a:lnSpc>
                        <a:spcBef>
                          <a:spcPts val="0"/>
                        </a:spcBef>
                        <a:spcAft>
                          <a:spcPts val="0"/>
                        </a:spcAft>
                        <a:buClrTx/>
                        <a:buSzTx/>
                        <a:buFont typeface="Arial" pitchFamily="34" charset="0"/>
                        <a:buChar char="•"/>
                        <a:tabLst/>
                        <a:defRPr/>
                      </a:pPr>
                      <a:r>
                        <a:rPr lang="en-US" sz="2800" dirty="0">
                          <a:solidFill>
                            <a:schemeClr val="tx1"/>
                          </a:solidFill>
                          <a:latin typeface="Arial" panose="020B0604020202020204" pitchFamily="34" charset="0"/>
                        </a:rPr>
                        <a:t>Higher agency cost</a:t>
                      </a:r>
                    </a:p>
                    <a:p>
                      <a:pPr marL="346075" marR="0" lvl="0" indent="-346075" algn="l" defTabSz="914400" rtl="0" eaLnBrk="1" fontAlgn="auto" latinLnBrk="0" hangingPunct="1">
                        <a:lnSpc>
                          <a:spcPct val="100000"/>
                        </a:lnSpc>
                        <a:spcBef>
                          <a:spcPts val="0"/>
                        </a:spcBef>
                        <a:spcAft>
                          <a:spcPts val="0"/>
                        </a:spcAft>
                        <a:buClrTx/>
                        <a:buSzTx/>
                        <a:buFont typeface="Arial" pitchFamily="34" charset="0"/>
                        <a:buChar char="•"/>
                        <a:tabLst/>
                        <a:defRPr/>
                      </a:pPr>
                      <a:r>
                        <a:rPr lang="en-US" sz="2800" dirty="0">
                          <a:solidFill>
                            <a:schemeClr val="tx1"/>
                          </a:solidFill>
                          <a:latin typeface="Arial" panose="020B0604020202020204" pitchFamily="34" charset="0"/>
                        </a:rPr>
                        <a:t>Higher speeds</a:t>
                      </a:r>
                    </a:p>
                    <a:p>
                      <a:pPr marL="346075" marR="0" lvl="0" indent="-346075" algn="l" defTabSz="914400" rtl="0" eaLnBrk="1" fontAlgn="auto" latinLnBrk="0" hangingPunct="1">
                        <a:lnSpc>
                          <a:spcPct val="100000"/>
                        </a:lnSpc>
                        <a:spcBef>
                          <a:spcPts val="0"/>
                        </a:spcBef>
                        <a:spcAft>
                          <a:spcPts val="0"/>
                        </a:spcAft>
                        <a:buClrTx/>
                        <a:buSzTx/>
                        <a:buFont typeface="Arial" pitchFamily="34" charset="0"/>
                        <a:buChar char="•"/>
                        <a:tabLst/>
                        <a:defRPr/>
                      </a:pPr>
                      <a:r>
                        <a:rPr lang="en-US" sz="2800" baseline="0" dirty="0">
                          <a:solidFill>
                            <a:schemeClr val="tx1"/>
                          </a:solidFill>
                          <a:latin typeface="Arial" panose="020B0604020202020204" pitchFamily="34" charset="0"/>
                        </a:rPr>
                        <a:t>More impaired drivers</a:t>
                      </a:r>
                    </a:p>
                    <a:p>
                      <a:pPr marL="346075" marR="0" lvl="0" indent="-346075" algn="l" defTabSz="914400" rtl="0" eaLnBrk="1" fontAlgn="auto" latinLnBrk="0" hangingPunct="1">
                        <a:lnSpc>
                          <a:spcPct val="100000"/>
                        </a:lnSpc>
                        <a:spcBef>
                          <a:spcPts val="0"/>
                        </a:spcBef>
                        <a:spcAft>
                          <a:spcPts val="0"/>
                        </a:spcAft>
                        <a:buClrTx/>
                        <a:buSzTx/>
                        <a:buFont typeface="Arial" pitchFamily="34" charset="0"/>
                        <a:buChar char="•"/>
                        <a:tabLst/>
                        <a:defRPr/>
                      </a:pPr>
                      <a:r>
                        <a:rPr lang="en-US" sz="2800" dirty="0">
                          <a:solidFill>
                            <a:schemeClr val="tx1"/>
                          </a:solidFill>
                          <a:latin typeface="Arial" panose="020B0604020202020204" pitchFamily="34" charset="0"/>
                        </a:rPr>
                        <a:t>Crew</a:t>
                      </a:r>
                      <a:r>
                        <a:rPr lang="en-US" sz="2800" baseline="0" dirty="0">
                          <a:solidFill>
                            <a:schemeClr val="tx1"/>
                          </a:solidFill>
                          <a:latin typeface="Arial" panose="020B0604020202020204" pitchFamily="34" charset="0"/>
                        </a:rPr>
                        <a:t> social patterns disrupted</a:t>
                      </a:r>
                    </a:p>
                    <a:p>
                      <a:pPr marL="346075" marR="0" lvl="0" indent="-346075" algn="l" defTabSz="914400" rtl="0" eaLnBrk="1" fontAlgn="auto" latinLnBrk="0" hangingPunct="1">
                        <a:lnSpc>
                          <a:spcPct val="100000"/>
                        </a:lnSpc>
                        <a:spcBef>
                          <a:spcPts val="0"/>
                        </a:spcBef>
                        <a:spcAft>
                          <a:spcPts val="0"/>
                        </a:spcAft>
                        <a:buClrTx/>
                        <a:buSzTx/>
                        <a:buFont typeface="Arial" pitchFamily="34" charset="0"/>
                        <a:buChar char="•"/>
                        <a:tabLst/>
                        <a:defRPr/>
                      </a:pPr>
                      <a:r>
                        <a:rPr lang="en-US" sz="2800" dirty="0">
                          <a:solidFill>
                            <a:schemeClr val="tx1"/>
                          </a:solidFill>
                          <a:latin typeface="Arial" panose="020B0604020202020204" pitchFamily="34" charset="0"/>
                        </a:rPr>
                        <a:t>Reduced visibility</a:t>
                      </a:r>
                    </a:p>
                    <a:p>
                      <a:pPr marL="346075" marR="0" lvl="0" indent="-346075" algn="l" defTabSz="914400" rtl="0" eaLnBrk="1" fontAlgn="auto" latinLnBrk="0" hangingPunct="1">
                        <a:lnSpc>
                          <a:spcPct val="100000"/>
                        </a:lnSpc>
                        <a:spcBef>
                          <a:spcPts val="0"/>
                        </a:spcBef>
                        <a:spcAft>
                          <a:spcPts val="0"/>
                        </a:spcAft>
                        <a:buClrTx/>
                        <a:buSzTx/>
                        <a:buFont typeface="Arial" pitchFamily="34" charset="0"/>
                        <a:buChar char="•"/>
                        <a:tabLst/>
                        <a:defRPr/>
                      </a:pPr>
                      <a:r>
                        <a:rPr lang="en-US" sz="2800" dirty="0">
                          <a:solidFill>
                            <a:schemeClr val="tx1"/>
                          </a:solidFill>
                          <a:latin typeface="Arial" panose="020B0604020202020204" pitchFamily="34" charset="0"/>
                        </a:rPr>
                        <a:t>Noise</a:t>
                      </a:r>
                      <a:endParaRPr lang="en-US" sz="2800" baseline="0" dirty="0">
                        <a:solidFill>
                          <a:schemeClr val="tx1"/>
                        </a:solidFill>
                        <a:latin typeface="Arial" panose="020B0604020202020204" pitchFamily="34" charset="0"/>
                      </a:endParaRPr>
                    </a:p>
                    <a:p>
                      <a:pPr marL="346075" marR="0" lvl="0" indent="-346075" algn="l" defTabSz="914400" rtl="0" eaLnBrk="1" fontAlgn="auto" latinLnBrk="0" hangingPunct="1">
                        <a:lnSpc>
                          <a:spcPct val="100000"/>
                        </a:lnSpc>
                        <a:spcBef>
                          <a:spcPts val="0"/>
                        </a:spcBef>
                        <a:spcAft>
                          <a:spcPts val="0"/>
                        </a:spcAft>
                        <a:buClrTx/>
                        <a:buSzTx/>
                        <a:buFont typeface="Arial" pitchFamily="34" charset="0"/>
                        <a:buChar char="•"/>
                        <a:tabLst/>
                        <a:defRPr/>
                      </a:pPr>
                      <a:r>
                        <a:rPr lang="en-US" sz="2800" baseline="0" dirty="0">
                          <a:solidFill>
                            <a:schemeClr val="tx1"/>
                          </a:solidFill>
                          <a:latin typeface="Arial" panose="020B0604020202020204" pitchFamily="34" charset="0"/>
                        </a:rPr>
                        <a:t>Possible compromise of quality</a:t>
                      </a:r>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solidFill>
                      <a:schemeClr val="bg1"/>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96807836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2"/>
          <p:cNvSpPr>
            <a:spLocks noGrp="1" noChangeArrowheads="1"/>
          </p:cNvSpPr>
          <p:nvPr>
            <p:ph type="title"/>
          </p:nvPr>
        </p:nvSpPr>
        <p:spPr>
          <a:noFill/>
        </p:spPr>
        <p:txBody>
          <a:bodyPr/>
          <a:lstStyle/>
          <a:p>
            <a:pPr>
              <a:defRPr/>
            </a:pPr>
            <a:r>
              <a:rPr lang="en-US" dirty="0"/>
              <a:t>State Options</a:t>
            </a:r>
          </a:p>
        </p:txBody>
      </p:sp>
      <p:sp>
        <p:nvSpPr>
          <p:cNvPr id="13315" name="Rectangle 3"/>
          <p:cNvSpPr>
            <a:spLocks noGrp="1" noChangeArrowheads="1"/>
          </p:cNvSpPr>
          <p:nvPr>
            <p:ph type="body" idx="1"/>
          </p:nvPr>
        </p:nvSpPr>
        <p:spPr>
          <a:xfrm>
            <a:off x="412955" y="1447800"/>
            <a:ext cx="4311445" cy="4495800"/>
          </a:xfrm>
        </p:spPr>
        <p:txBody>
          <a:bodyPr/>
          <a:lstStyle/>
          <a:p>
            <a:pPr>
              <a:lnSpc>
                <a:spcPct val="90000"/>
              </a:lnSpc>
              <a:buClr>
                <a:srgbClr val="FD2E05"/>
              </a:buClr>
            </a:pPr>
            <a:r>
              <a:rPr lang="en-US" dirty="0"/>
              <a:t>States and territories had to adopt one of the following, by Jan 15, 2012:</a:t>
            </a:r>
          </a:p>
          <a:p>
            <a:pPr lvl="1">
              <a:lnSpc>
                <a:spcPct val="90000"/>
              </a:lnSpc>
              <a:buClr>
                <a:srgbClr val="FD2E05"/>
              </a:buClr>
            </a:pPr>
            <a:r>
              <a:rPr lang="en-US" dirty="0"/>
              <a:t>The 2009 MUTCD</a:t>
            </a:r>
          </a:p>
          <a:p>
            <a:pPr lvl="1">
              <a:lnSpc>
                <a:spcPct val="90000"/>
              </a:lnSpc>
              <a:buClr>
                <a:srgbClr val="FD2E05"/>
              </a:buClr>
            </a:pPr>
            <a:r>
              <a:rPr lang="en-US" dirty="0"/>
              <a:t>A State MUTCD</a:t>
            </a:r>
          </a:p>
          <a:p>
            <a:pPr lvl="1">
              <a:lnSpc>
                <a:spcPct val="90000"/>
              </a:lnSpc>
              <a:buClr>
                <a:srgbClr val="FD2E05"/>
              </a:buClr>
            </a:pPr>
            <a:r>
              <a:rPr lang="en-US" dirty="0"/>
              <a:t>A State supplement to the 2009 MUTCD</a:t>
            </a:r>
          </a:p>
        </p:txBody>
      </p:sp>
      <p:pic>
        <p:nvPicPr>
          <p:cNvPr id="5" name="Picture 2" descr="Cover of the 2009 MUTCD">
            <a:extLst>
              <a:ext uri="{FF2B5EF4-FFF2-40B4-BE49-F238E27FC236}">
                <a16:creationId xmlns:a16="http://schemas.microsoft.com/office/drawing/2014/main" id="{07E480AE-7CD7-4079-9744-93AF1A9D10D5}"/>
              </a:ext>
              <a:ext uri="{C183D7F6-B498-43B3-948B-1728B52AA6E4}">
                <adec:decorative xmlns:adec="http://schemas.microsoft.com/office/drawing/2017/decorative" val="0"/>
              </a:ext>
            </a:extLst>
          </p:cNvPr>
          <p:cNvPicPr>
            <a:picLocks noChangeAspect="1" noChangeArrowheads="1"/>
          </p:cNvPicPr>
          <p:nvPr/>
        </p:nvPicPr>
        <p:blipFill>
          <a:blip r:embed="rId3" cstate="print"/>
          <a:srcRect/>
          <a:stretch>
            <a:fillRect/>
          </a:stretch>
        </p:blipFill>
        <p:spPr bwMode="auto">
          <a:xfrm>
            <a:off x="4993106" y="762000"/>
            <a:ext cx="3505199" cy="4512439"/>
          </a:xfrm>
          <a:prstGeom prst="rect">
            <a:avLst/>
          </a:prstGeom>
          <a:noFill/>
          <a:ln w="9525">
            <a:noFill/>
            <a:miter lim="800000"/>
            <a:headEnd/>
            <a:tailEnd/>
          </a:ln>
        </p:spPr>
      </p:pic>
      <p:sp>
        <p:nvSpPr>
          <p:cNvPr id="2" name="Google Shape;74;p1">
            <a:extLst>
              <a:ext uri="{FF2B5EF4-FFF2-40B4-BE49-F238E27FC236}">
                <a16:creationId xmlns:a16="http://schemas.microsoft.com/office/drawing/2014/main" id="{2BEB2FBA-0317-D4AA-9E3D-7BFEF5536C05}"/>
              </a:ext>
            </a:extLst>
          </p:cNvPr>
          <p:cNvSpPr/>
          <p:nvPr/>
        </p:nvSpPr>
        <p:spPr>
          <a:xfrm>
            <a:off x="7543800" y="5302148"/>
            <a:ext cx="13716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FHWA</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3900495327"/>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9234" name="Rectangle 1026"/>
          <p:cNvSpPr>
            <a:spLocks noGrp="1" noChangeArrowheads="1"/>
          </p:cNvSpPr>
          <p:nvPr>
            <p:ph type="title"/>
          </p:nvPr>
        </p:nvSpPr>
        <p:spPr/>
        <p:txBody>
          <a:bodyPr/>
          <a:lstStyle/>
          <a:p>
            <a:pPr eaLnBrk="1" hangingPunct="1">
              <a:defRPr/>
            </a:pPr>
            <a:r>
              <a:rPr lang="en-US" dirty="0"/>
              <a:t>Conditions for Nighttime Work</a:t>
            </a:r>
          </a:p>
        </p:txBody>
      </p:sp>
      <p:sp>
        <p:nvSpPr>
          <p:cNvPr id="101379" name="Rectangle 1027"/>
          <p:cNvSpPr>
            <a:spLocks noGrp="1" noChangeArrowheads="1"/>
          </p:cNvSpPr>
          <p:nvPr>
            <p:ph type="body" idx="1"/>
          </p:nvPr>
        </p:nvSpPr>
        <p:spPr>
          <a:xfrm>
            <a:off x="446087" y="1373187"/>
            <a:ext cx="3657600" cy="4572000"/>
          </a:xfrm>
        </p:spPr>
        <p:txBody>
          <a:bodyPr/>
          <a:lstStyle/>
          <a:p>
            <a:pPr marL="398463" indent="-398463" eaLnBrk="1" hangingPunct="1">
              <a:buSzTx/>
              <a:buFont typeface="Wingdings" pitchFamily="2" charset="2"/>
              <a:buAutoNum type="arabicPeriod"/>
            </a:pPr>
            <a:r>
              <a:rPr lang="en-US" dirty="0"/>
              <a:t>Reduced traffic volumes</a:t>
            </a:r>
          </a:p>
          <a:p>
            <a:pPr marL="398463" indent="-398463" eaLnBrk="1" hangingPunct="1">
              <a:buSzTx/>
              <a:buFont typeface="Wingdings" pitchFamily="2" charset="2"/>
              <a:buAutoNum type="arabicPeriod"/>
            </a:pPr>
            <a:r>
              <a:rPr lang="en-US" dirty="0"/>
              <a:t>Easy setup and removal of the traffic control </a:t>
            </a:r>
            <a:r>
              <a:rPr lang="en-US" b="1" dirty="0"/>
              <a:t>on a nightly basis</a:t>
            </a:r>
          </a:p>
        </p:txBody>
      </p:sp>
      <p:pic>
        <p:nvPicPr>
          <p:cNvPr id="101380" name="Picture 1028" descr="Picture of devices at Night including type 3 barricade and drums and signs and pavement markings reflecting"/>
          <p:cNvPicPr>
            <a:picLocks noChangeAspect="1" noChangeArrowheads="1"/>
          </p:cNvPicPr>
          <p:nvPr/>
        </p:nvPicPr>
        <p:blipFill>
          <a:blip r:embed="rId3" cstate="print"/>
          <a:srcRect/>
          <a:stretch>
            <a:fillRect/>
          </a:stretch>
        </p:blipFill>
        <p:spPr bwMode="auto">
          <a:xfrm>
            <a:off x="4762500" y="1676400"/>
            <a:ext cx="3935413" cy="3965575"/>
          </a:xfrm>
          <a:prstGeom prst="rect">
            <a:avLst/>
          </a:prstGeom>
          <a:noFill/>
          <a:ln w="9525">
            <a:noFill/>
            <a:miter lim="800000"/>
            <a:headEnd/>
            <a:tailEnd/>
          </a:ln>
        </p:spPr>
      </p:pic>
      <p:sp>
        <p:nvSpPr>
          <p:cNvPr id="2" name="Google Shape;74;p1">
            <a:extLst>
              <a:ext uri="{FF2B5EF4-FFF2-40B4-BE49-F238E27FC236}">
                <a16:creationId xmlns:a16="http://schemas.microsoft.com/office/drawing/2014/main" id="{DF2F2B6E-5E8F-933B-02D3-8F7F56D622C0}"/>
              </a:ext>
            </a:extLst>
          </p:cNvPr>
          <p:cNvSpPr/>
          <p:nvPr/>
        </p:nvSpPr>
        <p:spPr>
          <a:xfrm>
            <a:off x="7772400" y="5737151"/>
            <a:ext cx="1371600" cy="23079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dirty="0">
                <a:solidFill>
                  <a:srgbClr val="000000"/>
                </a:solidFill>
                <a:latin typeface="Arial" panose="020B0604020202020204" pitchFamily="34" charset="0"/>
                <a:ea typeface="Open Sans"/>
                <a:cs typeface="Arial" panose="020B0604020202020204" pitchFamily="34" charset="0"/>
                <a:sym typeface="Open Sans"/>
              </a:rPr>
              <a:t>Image: ATSSA</a:t>
            </a:r>
            <a:endParaRPr sz="9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2617338775"/>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82" name="Rectangle 2"/>
          <p:cNvSpPr>
            <a:spLocks noGrp="1" noChangeArrowheads="1"/>
          </p:cNvSpPr>
          <p:nvPr>
            <p:ph type="title"/>
          </p:nvPr>
        </p:nvSpPr>
        <p:spPr/>
        <p:txBody>
          <a:bodyPr/>
          <a:lstStyle/>
          <a:p>
            <a:pPr eaLnBrk="1" hangingPunct="1">
              <a:defRPr/>
            </a:pPr>
            <a:r>
              <a:rPr lang="en-US" dirty="0"/>
              <a:t>Other Factors That Impact the</a:t>
            </a:r>
            <a:br>
              <a:rPr lang="en-US" dirty="0"/>
            </a:br>
            <a:r>
              <a:rPr lang="en-US" dirty="0"/>
              <a:t>Suitability of Nighttime Work</a:t>
            </a:r>
          </a:p>
        </p:txBody>
      </p:sp>
      <p:sp>
        <p:nvSpPr>
          <p:cNvPr id="102403" name="Rectangle 3"/>
          <p:cNvSpPr>
            <a:spLocks noGrp="1" noChangeArrowheads="1"/>
          </p:cNvSpPr>
          <p:nvPr>
            <p:ph type="body" idx="1"/>
          </p:nvPr>
        </p:nvSpPr>
        <p:spPr>
          <a:xfrm>
            <a:off x="457200" y="1295400"/>
            <a:ext cx="7696200" cy="4343400"/>
          </a:xfrm>
        </p:spPr>
        <p:txBody>
          <a:bodyPr/>
          <a:lstStyle/>
          <a:p>
            <a:pPr marL="609600" indent="-609600" eaLnBrk="1" hangingPunct="1">
              <a:buFont typeface="Wingdings" pitchFamily="2" charset="2"/>
              <a:buChar char="§"/>
            </a:pPr>
            <a:endParaRPr lang="en-US" dirty="0"/>
          </a:p>
          <a:p>
            <a:pPr eaLnBrk="1" hangingPunct="1">
              <a:buClrTx/>
              <a:buSzTx/>
              <a:buFont typeface="Arial" panose="020B0604020202020204" pitchFamily="34" charset="0"/>
              <a:buChar char="•"/>
            </a:pPr>
            <a:r>
              <a:rPr lang="en-US" dirty="0"/>
              <a:t>Traffic</a:t>
            </a:r>
          </a:p>
          <a:p>
            <a:pPr eaLnBrk="1" hangingPunct="1">
              <a:buClrTx/>
              <a:buSzTx/>
              <a:buFont typeface="Arial" panose="020B0604020202020204" pitchFamily="34" charset="0"/>
              <a:buChar char="•"/>
            </a:pPr>
            <a:r>
              <a:rPr lang="en-US" dirty="0"/>
              <a:t>Construction</a:t>
            </a:r>
          </a:p>
          <a:p>
            <a:pPr eaLnBrk="1" hangingPunct="1">
              <a:buClrTx/>
              <a:buSzTx/>
              <a:buFont typeface="Arial" panose="020B0604020202020204" pitchFamily="34" charset="0"/>
              <a:buChar char="•"/>
            </a:pPr>
            <a:r>
              <a:rPr lang="en-US" dirty="0"/>
              <a:t>Social</a:t>
            </a:r>
          </a:p>
          <a:p>
            <a:pPr eaLnBrk="1" hangingPunct="1">
              <a:buClrTx/>
              <a:buSzTx/>
              <a:buFont typeface="Arial" panose="020B0604020202020204" pitchFamily="34" charset="0"/>
              <a:buChar char="•"/>
            </a:pPr>
            <a:r>
              <a:rPr lang="en-US" dirty="0"/>
              <a:t>Economic</a:t>
            </a:r>
          </a:p>
          <a:p>
            <a:pPr eaLnBrk="1" hangingPunct="1">
              <a:buClrTx/>
              <a:buSzTx/>
              <a:buFont typeface="Arial" panose="020B0604020202020204" pitchFamily="34" charset="0"/>
              <a:buChar char="•"/>
            </a:pPr>
            <a:r>
              <a:rPr lang="en-US" dirty="0"/>
              <a:t>Environmental</a:t>
            </a:r>
          </a:p>
          <a:p>
            <a:pPr eaLnBrk="1" hangingPunct="1">
              <a:buClrTx/>
              <a:buSzTx/>
              <a:buFont typeface="Arial" panose="020B0604020202020204" pitchFamily="34" charset="0"/>
              <a:buChar char="•"/>
            </a:pPr>
            <a:r>
              <a:rPr lang="en-US" dirty="0"/>
              <a:t>Health/alertness</a:t>
            </a:r>
          </a:p>
          <a:p>
            <a:pPr eaLnBrk="1" hangingPunct="1">
              <a:buClrTx/>
              <a:buSzTx/>
              <a:buFont typeface="Arial" panose="020B0604020202020204" pitchFamily="34" charset="0"/>
              <a:buChar char="•"/>
            </a:pPr>
            <a:r>
              <a:rPr lang="en-US" dirty="0"/>
              <a:t>Other</a:t>
            </a:r>
          </a:p>
        </p:txBody>
      </p:sp>
      <p:pic>
        <p:nvPicPr>
          <p:cNvPr id="102404" name="Picture 4">
            <a:extLst>
              <a:ext uri="{C183D7F6-B498-43B3-948B-1728B52AA6E4}">
                <adec:decorative xmlns:adec="http://schemas.microsoft.com/office/drawing/2017/decorative" val="1"/>
              </a:ext>
            </a:extLst>
          </p:cNvPr>
          <p:cNvPicPr>
            <a:picLocks noChangeAspect="1" noChangeArrowheads="1"/>
          </p:cNvPicPr>
          <p:nvPr/>
        </p:nvPicPr>
        <p:blipFill>
          <a:blip r:embed="rId3" cstate="print"/>
          <a:srcRect/>
          <a:stretch>
            <a:fillRect/>
          </a:stretch>
        </p:blipFill>
        <p:spPr bwMode="auto">
          <a:xfrm>
            <a:off x="4800600" y="1905000"/>
            <a:ext cx="3962400" cy="3902075"/>
          </a:xfrm>
          <a:prstGeom prst="rect">
            <a:avLst/>
          </a:prstGeom>
          <a:noFill/>
          <a:ln w="9525">
            <a:noFill/>
            <a:miter lim="800000"/>
            <a:headEnd/>
            <a:tailEnd/>
          </a:ln>
        </p:spPr>
      </p:pic>
      <p:sp>
        <p:nvSpPr>
          <p:cNvPr id="2" name="Google Shape;74;p1">
            <a:extLst>
              <a:ext uri="{FF2B5EF4-FFF2-40B4-BE49-F238E27FC236}">
                <a16:creationId xmlns:a16="http://schemas.microsoft.com/office/drawing/2014/main" id="{123B9B5C-9348-60C2-08A8-536492784403}"/>
              </a:ext>
            </a:extLst>
          </p:cNvPr>
          <p:cNvSpPr/>
          <p:nvPr/>
        </p:nvSpPr>
        <p:spPr>
          <a:xfrm>
            <a:off x="7742274" y="5807075"/>
            <a:ext cx="1371600" cy="23079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dirty="0">
                <a:solidFill>
                  <a:srgbClr val="000000"/>
                </a:solidFill>
                <a:latin typeface="Arial" panose="020B0604020202020204" pitchFamily="34" charset="0"/>
                <a:ea typeface="Open Sans"/>
                <a:cs typeface="Arial" panose="020B0604020202020204" pitchFamily="34" charset="0"/>
                <a:sym typeface="Open Sans"/>
              </a:rPr>
              <a:t>Image: ATSSA</a:t>
            </a:r>
            <a:endParaRPr sz="9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1413490078"/>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7426" name="Rectangle 2"/>
          <p:cNvSpPr>
            <a:spLocks noGrp="1" noChangeArrowheads="1"/>
          </p:cNvSpPr>
          <p:nvPr>
            <p:ph type="title"/>
          </p:nvPr>
        </p:nvSpPr>
        <p:spPr>
          <a:xfrm>
            <a:off x="344129" y="152400"/>
            <a:ext cx="8763000" cy="1325563"/>
          </a:xfrm>
        </p:spPr>
        <p:txBody>
          <a:bodyPr/>
          <a:lstStyle/>
          <a:p>
            <a:pPr eaLnBrk="1" hangingPunct="1">
              <a:defRPr/>
            </a:pPr>
            <a:r>
              <a:rPr lang="en-US" dirty="0"/>
              <a:t>Technological Advancements</a:t>
            </a:r>
            <a:br>
              <a:rPr lang="en-US" dirty="0"/>
            </a:br>
            <a:r>
              <a:rPr lang="en-US" dirty="0"/>
              <a:t>to Improve Nighttime Safety</a:t>
            </a:r>
          </a:p>
        </p:txBody>
      </p:sp>
      <p:sp>
        <p:nvSpPr>
          <p:cNvPr id="103427" name="Rectangle 3"/>
          <p:cNvSpPr>
            <a:spLocks noGrp="1" noChangeArrowheads="1"/>
          </p:cNvSpPr>
          <p:nvPr>
            <p:ph type="body" idx="1"/>
          </p:nvPr>
        </p:nvSpPr>
        <p:spPr>
          <a:xfrm>
            <a:off x="2667000" y="1676400"/>
            <a:ext cx="5791200" cy="4343400"/>
          </a:xfrm>
        </p:spPr>
        <p:txBody>
          <a:bodyPr/>
          <a:lstStyle/>
          <a:p>
            <a:pPr eaLnBrk="1" hangingPunct="1"/>
            <a:r>
              <a:rPr lang="en-US" dirty="0"/>
              <a:t>Better sign </a:t>
            </a:r>
            <a:r>
              <a:rPr lang="en-US" dirty="0" err="1"/>
              <a:t>retroreflectivity</a:t>
            </a:r>
            <a:endParaRPr lang="en-US" dirty="0"/>
          </a:p>
          <a:p>
            <a:pPr eaLnBrk="1" hangingPunct="1"/>
            <a:r>
              <a:rPr lang="en-US" dirty="0"/>
              <a:t>Better channelizing devices</a:t>
            </a:r>
          </a:p>
          <a:p>
            <a:pPr eaLnBrk="1" hangingPunct="1"/>
            <a:r>
              <a:rPr lang="en-US" dirty="0"/>
              <a:t>Crashworthiness of devices</a:t>
            </a:r>
          </a:p>
          <a:p>
            <a:pPr eaLnBrk="1" hangingPunct="1"/>
            <a:r>
              <a:rPr lang="en-US" dirty="0"/>
              <a:t>Better lighting equipment</a:t>
            </a:r>
          </a:p>
          <a:p>
            <a:pPr eaLnBrk="1" hangingPunct="1"/>
            <a:r>
              <a:rPr lang="en-US" dirty="0"/>
              <a:t>Better impact attenuators</a:t>
            </a:r>
          </a:p>
          <a:p>
            <a:pPr eaLnBrk="1" hangingPunct="1"/>
            <a:r>
              <a:rPr lang="en-US" dirty="0"/>
              <a:t>Better worker visibility</a:t>
            </a:r>
          </a:p>
          <a:p>
            <a:pPr eaLnBrk="1" hangingPunct="1"/>
            <a:r>
              <a:rPr lang="en-US" dirty="0"/>
              <a:t>Intrusion alarms</a:t>
            </a:r>
          </a:p>
          <a:p>
            <a:pPr eaLnBrk="1" hangingPunct="1"/>
            <a:r>
              <a:rPr lang="en-US" dirty="0"/>
              <a:t>Driver information systems</a:t>
            </a:r>
          </a:p>
          <a:p>
            <a:pPr eaLnBrk="1" hangingPunct="1"/>
            <a:endParaRPr lang="en-US" dirty="0"/>
          </a:p>
        </p:txBody>
      </p:sp>
      <p:pic>
        <p:nvPicPr>
          <p:cNvPr id="103428" name="Picture 4" descr="Intrusion alarm attached to a cone and being impacted by the front of a vehicle">
            <a:extLst>
              <a:ext uri="{C183D7F6-B498-43B3-948B-1728B52AA6E4}">
                <adec:decorative xmlns:adec="http://schemas.microsoft.com/office/drawing/2017/decorative" val="0"/>
              </a:ext>
            </a:extLst>
          </p:cNvPr>
          <p:cNvPicPr>
            <a:picLocks noChangeAspect="1" noChangeArrowheads="1"/>
          </p:cNvPicPr>
          <p:nvPr/>
        </p:nvPicPr>
        <p:blipFill>
          <a:blip r:embed="rId3" cstate="print"/>
          <a:srcRect/>
          <a:stretch>
            <a:fillRect/>
          </a:stretch>
        </p:blipFill>
        <p:spPr bwMode="auto">
          <a:xfrm>
            <a:off x="228600" y="1981200"/>
            <a:ext cx="2276475" cy="2590800"/>
          </a:xfrm>
          <a:prstGeom prst="rect">
            <a:avLst/>
          </a:prstGeom>
          <a:noFill/>
          <a:ln w="9525">
            <a:noFill/>
            <a:miter lim="800000"/>
            <a:headEnd/>
            <a:tailEnd/>
          </a:ln>
        </p:spPr>
      </p:pic>
      <p:sp>
        <p:nvSpPr>
          <p:cNvPr id="2" name="Google Shape;74;p1">
            <a:extLst>
              <a:ext uri="{FF2B5EF4-FFF2-40B4-BE49-F238E27FC236}">
                <a16:creationId xmlns:a16="http://schemas.microsoft.com/office/drawing/2014/main" id="{E0FFFC4B-42E5-176E-AB84-23B33B5724B2}"/>
              </a:ext>
            </a:extLst>
          </p:cNvPr>
          <p:cNvSpPr/>
          <p:nvPr/>
        </p:nvSpPr>
        <p:spPr>
          <a:xfrm>
            <a:off x="1524000" y="4655041"/>
            <a:ext cx="1371600" cy="23079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dirty="0">
                <a:solidFill>
                  <a:srgbClr val="000000"/>
                </a:solidFill>
                <a:latin typeface="Arial" panose="020B0604020202020204" pitchFamily="34" charset="0"/>
                <a:ea typeface="Open Sans"/>
                <a:cs typeface="Arial" panose="020B0604020202020204" pitchFamily="34" charset="0"/>
                <a:sym typeface="Open Sans"/>
              </a:rPr>
              <a:t>Image: ATSSA</a:t>
            </a:r>
            <a:endParaRPr sz="9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1324536486"/>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5619" name="Rectangle 3"/>
          <p:cNvSpPr>
            <a:spLocks noGrp="1" noChangeArrowheads="1"/>
          </p:cNvSpPr>
          <p:nvPr>
            <p:ph type="title"/>
          </p:nvPr>
        </p:nvSpPr>
        <p:spPr/>
        <p:txBody>
          <a:bodyPr/>
          <a:lstStyle/>
          <a:p>
            <a:pPr eaLnBrk="1" hangingPunct="1">
              <a:defRPr/>
            </a:pPr>
            <a:r>
              <a:rPr lang="en-US" dirty="0"/>
              <a:t>Key to Nighttime Work</a:t>
            </a:r>
          </a:p>
        </p:txBody>
      </p:sp>
      <p:sp>
        <p:nvSpPr>
          <p:cNvPr id="104451" name="Rectangle 4"/>
          <p:cNvSpPr>
            <a:spLocks noGrp="1" noChangeArrowheads="1"/>
          </p:cNvSpPr>
          <p:nvPr>
            <p:ph type="body" idx="1"/>
          </p:nvPr>
        </p:nvSpPr>
        <p:spPr>
          <a:xfrm>
            <a:off x="381000" y="1325563"/>
            <a:ext cx="3810000" cy="4770437"/>
          </a:xfrm>
        </p:spPr>
        <p:txBody>
          <a:bodyPr/>
          <a:lstStyle/>
          <a:p>
            <a:pPr eaLnBrk="1" hangingPunct="1"/>
            <a:r>
              <a:rPr lang="en-US" dirty="0"/>
              <a:t>Analyze the component parts of the work zone and make the necessary </a:t>
            </a:r>
            <a:r>
              <a:rPr lang="en-US" b="1" u="sng" dirty="0"/>
              <a:t>adjustments</a:t>
            </a:r>
            <a:r>
              <a:rPr lang="en-US" b="1" dirty="0"/>
              <a:t> </a:t>
            </a:r>
            <a:r>
              <a:rPr lang="en-US" dirty="0"/>
              <a:t>for nighttime conditions</a:t>
            </a:r>
          </a:p>
          <a:p>
            <a:pPr eaLnBrk="1" hangingPunct="1"/>
            <a:r>
              <a:rPr lang="en-US" dirty="0"/>
              <a:t>Guidance is available</a:t>
            </a:r>
          </a:p>
        </p:txBody>
      </p:sp>
      <p:pic>
        <p:nvPicPr>
          <p:cNvPr id="6" name="Picture 6" descr="Guidelines for Design and Operation of Nighttime Traffic Control for Highway Maintenance and Construction NCHRP Report 476 cover">
            <a:extLst>
              <a:ext uri="{FF2B5EF4-FFF2-40B4-BE49-F238E27FC236}">
                <a16:creationId xmlns:a16="http://schemas.microsoft.com/office/drawing/2014/main" id="{25A09219-E2F9-487F-BDD5-D79B86969BAF}"/>
              </a:ext>
            </a:extLst>
          </p:cNvPr>
          <p:cNvPicPr>
            <a:picLocks noChangeAspect="1" noChangeArrowheads="1"/>
          </p:cNvPicPr>
          <p:nvPr/>
        </p:nvPicPr>
        <p:blipFill>
          <a:blip r:embed="rId3" cstate="print"/>
          <a:srcRect/>
          <a:stretch>
            <a:fillRect/>
          </a:stretch>
        </p:blipFill>
        <p:spPr bwMode="auto">
          <a:xfrm>
            <a:off x="4839929" y="1246080"/>
            <a:ext cx="3581400" cy="4365840"/>
          </a:xfrm>
          <a:prstGeom prst="rect">
            <a:avLst/>
          </a:prstGeom>
          <a:noFill/>
          <a:ln w="57150">
            <a:solidFill>
              <a:srgbClr val="C00000"/>
            </a:solidFill>
            <a:miter lim="800000"/>
            <a:headEnd/>
            <a:tailEnd/>
          </a:ln>
        </p:spPr>
      </p:pic>
      <p:sp>
        <p:nvSpPr>
          <p:cNvPr id="2" name="Google Shape;74;p1">
            <a:extLst>
              <a:ext uri="{FF2B5EF4-FFF2-40B4-BE49-F238E27FC236}">
                <a16:creationId xmlns:a16="http://schemas.microsoft.com/office/drawing/2014/main" id="{107C9E28-E397-7A60-8ECB-23CD5C062051}"/>
              </a:ext>
            </a:extLst>
          </p:cNvPr>
          <p:cNvSpPr/>
          <p:nvPr/>
        </p:nvSpPr>
        <p:spPr>
          <a:xfrm>
            <a:off x="7446335" y="5715000"/>
            <a:ext cx="1371600" cy="23079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dirty="0">
                <a:solidFill>
                  <a:srgbClr val="000000"/>
                </a:solidFill>
                <a:latin typeface="Arial" panose="020B0604020202020204" pitchFamily="34" charset="0"/>
                <a:ea typeface="Open Sans"/>
                <a:cs typeface="Arial" panose="020B0604020202020204" pitchFamily="34" charset="0"/>
                <a:sym typeface="Open Sans"/>
              </a:rPr>
              <a:t>Image: NCHRP</a:t>
            </a:r>
            <a:endParaRPr sz="9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1513423454"/>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9346" name="Rectangle 2"/>
          <p:cNvSpPr>
            <a:spLocks noGrp="1" noChangeArrowheads="1"/>
          </p:cNvSpPr>
          <p:nvPr>
            <p:ph type="title"/>
          </p:nvPr>
        </p:nvSpPr>
        <p:spPr/>
        <p:txBody>
          <a:bodyPr/>
          <a:lstStyle/>
          <a:p>
            <a:pPr eaLnBrk="1" hangingPunct="1">
              <a:defRPr/>
            </a:pPr>
            <a:r>
              <a:rPr lang="en-US" dirty="0"/>
              <a:t>NCHRP Report 476</a:t>
            </a:r>
          </a:p>
        </p:txBody>
      </p:sp>
      <p:sp>
        <p:nvSpPr>
          <p:cNvPr id="108547" name="Rectangle 3"/>
          <p:cNvSpPr>
            <a:spLocks noGrp="1" noChangeArrowheads="1"/>
          </p:cNvSpPr>
          <p:nvPr>
            <p:ph type="body" idx="1"/>
          </p:nvPr>
        </p:nvSpPr>
        <p:spPr>
          <a:xfrm>
            <a:off x="4648200" y="1676400"/>
            <a:ext cx="4114800" cy="2895600"/>
          </a:xfrm>
        </p:spPr>
        <p:txBody>
          <a:bodyPr/>
          <a:lstStyle/>
          <a:p>
            <a:pPr eaLnBrk="1" hangingPunct="1"/>
            <a:r>
              <a:rPr lang="en-US" b="1" dirty="0"/>
              <a:t>Guidelines for Design and Operation of Nighttime Traffic Control for Highway Maintenance and Construction</a:t>
            </a:r>
          </a:p>
          <a:p>
            <a:pPr eaLnBrk="1" hangingPunct="1">
              <a:lnSpc>
                <a:spcPct val="80000"/>
              </a:lnSpc>
            </a:pPr>
            <a:endParaRPr lang="en-US" b="1" dirty="0"/>
          </a:p>
        </p:txBody>
      </p:sp>
      <p:pic>
        <p:nvPicPr>
          <p:cNvPr id="108549" name="Picture 6" descr="Guidelines for Design and Operation of Nighttime Traffic Control for Highway Maintenance and Construction NCHRP Report 476 cover"/>
          <p:cNvPicPr>
            <a:picLocks noChangeAspect="1" noChangeArrowheads="1"/>
          </p:cNvPicPr>
          <p:nvPr/>
        </p:nvPicPr>
        <p:blipFill>
          <a:blip r:embed="rId3" cstate="print"/>
          <a:srcRect/>
          <a:stretch>
            <a:fillRect/>
          </a:stretch>
        </p:blipFill>
        <p:spPr bwMode="auto">
          <a:xfrm>
            <a:off x="609600" y="1325563"/>
            <a:ext cx="3581400" cy="4365840"/>
          </a:xfrm>
          <a:prstGeom prst="rect">
            <a:avLst/>
          </a:prstGeom>
          <a:noFill/>
          <a:ln w="57150">
            <a:solidFill>
              <a:srgbClr val="C00000"/>
            </a:solidFill>
            <a:miter lim="800000"/>
            <a:headEnd/>
            <a:tailEnd/>
          </a:ln>
        </p:spPr>
      </p:pic>
      <p:sp>
        <p:nvSpPr>
          <p:cNvPr id="2" name="Google Shape;74;p1">
            <a:extLst>
              <a:ext uri="{FF2B5EF4-FFF2-40B4-BE49-F238E27FC236}">
                <a16:creationId xmlns:a16="http://schemas.microsoft.com/office/drawing/2014/main" id="{8EC14A08-6D6C-A1FC-222C-47E1ABEBD2C1}"/>
              </a:ext>
            </a:extLst>
          </p:cNvPr>
          <p:cNvSpPr/>
          <p:nvPr/>
        </p:nvSpPr>
        <p:spPr>
          <a:xfrm>
            <a:off x="3276600" y="5811448"/>
            <a:ext cx="1371600" cy="23079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dirty="0">
                <a:solidFill>
                  <a:srgbClr val="000000"/>
                </a:solidFill>
                <a:latin typeface="Arial" panose="020B0604020202020204" pitchFamily="34" charset="0"/>
                <a:ea typeface="Open Sans"/>
                <a:cs typeface="Arial" panose="020B0604020202020204" pitchFamily="34" charset="0"/>
                <a:sym typeface="Open Sans"/>
              </a:rPr>
              <a:t>Image: NCHRP</a:t>
            </a:r>
            <a:endParaRPr sz="9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2148862943"/>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0370" name="Rectangle 2"/>
          <p:cNvSpPr>
            <a:spLocks noGrp="1" noChangeArrowheads="1"/>
          </p:cNvSpPr>
          <p:nvPr>
            <p:ph type="title"/>
          </p:nvPr>
        </p:nvSpPr>
        <p:spPr/>
        <p:txBody>
          <a:bodyPr/>
          <a:lstStyle/>
          <a:p>
            <a:pPr eaLnBrk="1" hangingPunct="1">
              <a:defRPr/>
            </a:pPr>
            <a:r>
              <a:rPr lang="en-US" dirty="0"/>
              <a:t>Potential Nighttime Adjustments</a:t>
            </a:r>
          </a:p>
        </p:txBody>
      </p:sp>
      <p:sp>
        <p:nvSpPr>
          <p:cNvPr id="105475" name="Rectangle 3"/>
          <p:cNvSpPr>
            <a:spLocks noGrp="1" noChangeArrowheads="1"/>
          </p:cNvSpPr>
          <p:nvPr>
            <p:ph type="body" idx="1"/>
          </p:nvPr>
        </p:nvSpPr>
        <p:spPr>
          <a:xfrm>
            <a:off x="533400" y="1134144"/>
            <a:ext cx="4876800" cy="4428456"/>
          </a:xfrm>
        </p:spPr>
        <p:txBody>
          <a:bodyPr/>
          <a:lstStyle/>
          <a:p>
            <a:pPr eaLnBrk="1" hangingPunct="1"/>
            <a:r>
              <a:rPr lang="en-US" dirty="0"/>
              <a:t>Longer buffers and tapers</a:t>
            </a:r>
          </a:p>
          <a:p>
            <a:pPr eaLnBrk="1" hangingPunct="1"/>
            <a:r>
              <a:rPr lang="en-US" dirty="0"/>
              <a:t>Type B lights on signs</a:t>
            </a:r>
          </a:p>
          <a:p>
            <a:pPr eaLnBrk="1" hangingPunct="1"/>
            <a:r>
              <a:rPr lang="en-US" dirty="0"/>
              <a:t>PCMS</a:t>
            </a:r>
          </a:p>
          <a:p>
            <a:pPr eaLnBrk="1" hangingPunct="1"/>
            <a:r>
              <a:rPr lang="en-US" dirty="0"/>
              <a:t>Better retroreflective materials</a:t>
            </a:r>
          </a:p>
          <a:p>
            <a:pPr eaLnBrk="1" hangingPunct="1"/>
            <a:r>
              <a:rPr lang="en-US" dirty="0"/>
              <a:t>Elimination of hazards</a:t>
            </a:r>
          </a:p>
          <a:p>
            <a:pPr eaLnBrk="1" hangingPunct="1"/>
            <a:r>
              <a:rPr lang="en-US" dirty="0"/>
              <a:t>Equipment and worker visibility</a:t>
            </a:r>
          </a:p>
          <a:p>
            <a:pPr eaLnBrk="1" hangingPunct="1"/>
            <a:r>
              <a:rPr lang="en-US" dirty="0"/>
              <a:t>Proper illumination</a:t>
            </a:r>
          </a:p>
          <a:p>
            <a:pPr eaLnBrk="1" hangingPunct="1"/>
            <a:r>
              <a:rPr lang="en-US" dirty="0"/>
              <a:t>Class 3 apparel for workers</a:t>
            </a:r>
          </a:p>
        </p:txBody>
      </p:sp>
      <p:pic>
        <p:nvPicPr>
          <p:cNvPr id="4" name="Picture 3" descr="Truck with attenuator and arrow board flashing left arrow near traffic">
            <a:extLst>
              <a:ext uri="{FF2B5EF4-FFF2-40B4-BE49-F238E27FC236}">
                <a16:creationId xmlns:a16="http://schemas.microsoft.com/office/drawing/2014/main" id="{EC6244CC-B0E0-4BD0-9BE4-A64E9A025701}"/>
              </a:ext>
              <a:ext uri="{C183D7F6-B498-43B3-948B-1728B52AA6E4}">
                <adec:decorative xmlns:adec="http://schemas.microsoft.com/office/drawing/2017/decorative" val="0"/>
              </a:ext>
            </a:extLst>
          </p:cNvPr>
          <p:cNvPicPr>
            <a:picLocks noChangeAspect="1"/>
          </p:cNvPicPr>
          <p:nvPr/>
        </p:nvPicPr>
        <p:blipFill>
          <a:blip r:embed="rId3"/>
          <a:stretch>
            <a:fillRect/>
          </a:stretch>
        </p:blipFill>
        <p:spPr>
          <a:xfrm>
            <a:off x="5003088" y="1990056"/>
            <a:ext cx="3622260" cy="2877888"/>
          </a:xfrm>
          <a:prstGeom prst="rect">
            <a:avLst/>
          </a:prstGeom>
        </p:spPr>
      </p:pic>
      <p:sp>
        <p:nvSpPr>
          <p:cNvPr id="2" name="Google Shape;74;p1">
            <a:extLst>
              <a:ext uri="{FF2B5EF4-FFF2-40B4-BE49-F238E27FC236}">
                <a16:creationId xmlns:a16="http://schemas.microsoft.com/office/drawing/2014/main" id="{95A533AB-459D-8D71-BD34-E6ADF2F8E5CC}"/>
              </a:ext>
            </a:extLst>
          </p:cNvPr>
          <p:cNvSpPr/>
          <p:nvPr/>
        </p:nvSpPr>
        <p:spPr>
          <a:xfrm>
            <a:off x="7543800" y="4984480"/>
            <a:ext cx="1371600" cy="23079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dirty="0">
                <a:solidFill>
                  <a:srgbClr val="000000"/>
                </a:solidFill>
                <a:latin typeface="Arial" panose="020B0604020202020204" pitchFamily="34" charset="0"/>
                <a:ea typeface="Open Sans"/>
                <a:cs typeface="Arial" panose="020B0604020202020204" pitchFamily="34" charset="0"/>
                <a:sym typeface="Open Sans"/>
              </a:rPr>
              <a:t>Image: ATSSA</a:t>
            </a:r>
            <a:endParaRPr sz="9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2261010373"/>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8930" name="Rectangle 2"/>
          <p:cNvSpPr>
            <a:spLocks noGrp="1" noChangeArrowheads="1"/>
          </p:cNvSpPr>
          <p:nvPr>
            <p:ph type="title"/>
          </p:nvPr>
        </p:nvSpPr>
        <p:spPr>
          <a:xfrm>
            <a:off x="381000" y="76200"/>
            <a:ext cx="8763000" cy="1143000"/>
          </a:xfrm>
        </p:spPr>
        <p:txBody>
          <a:bodyPr/>
          <a:lstStyle/>
          <a:p>
            <a:pPr eaLnBrk="1" hangingPunct="1">
              <a:defRPr/>
            </a:pPr>
            <a:r>
              <a:rPr lang="en-US" dirty="0"/>
              <a:t>Illuminance Levels</a:t>
            </a:r>
          </a:p>
        </p:txBody>
      </p:sp>
      <p:sp>
        <p:nvSpPr>
          <p:cNvPr id="106499" name="Rectangle 3"/>
          <p:cNvSpPr>
            <a:spLocks noGrp="1" noChangeArrowheads="1"/>
          </p:cNvSpPr>
          <p:nvPr>
            <p:ph type="body" idx="1"/>
          </p:nvPr>
        </p:nvSpPr>
        <p:spPr>
          <a:xfrm>
            <a:off x="381000" y="990600"/>
            <a:ext cx="6553200" cy="5257800"/>
          </a:xfrm>
        </p:spPr>
        <p:txBody>
          <a:bodyPr/>
          <a:lstStyle/>
          <a:p>
            <a:pPr eaLnBrk="1" hangingPunct="1">
              <a:lnSpc>
                <a:spcPct val="90000"/>
              </a:lnSpc>
              <a:buFontTx/>
              <a:buNone/>
            </a:pPr>
            <a:endParaRPr lang="en-US" dirty="0"/>
          </a:p>
          <a:p>
            <a:pPr eaLnBrk="1" hangingPunct="1">
              <a:lnSpc>
                <a:spcPct val="90000"/>
              </a:lnSpc>
            </a:pPr>
            <a:r>
              <a:rPr lang="en-US" dirty="0"/>
              <a:t>Depend on:</a:t>
            </a:r>
          </a:p>
          <a:p>
            <a:pPr lvl="1" eaLnBrk="1" hangingPunct="1">
              <a:lnSpc>
                <a:spcPct val="90000"/>
              </a:lnSpc>
            </a:pPr>
            <a:r>
              <a:rPr lang="en-US" dirty="0"/>
              <a:t>Level of accuracy</a:t>
            </a:r>
          </a:p>
          <a:p>
            <a:pPr lvl="1" eaLnBrk="1" hangingPunct="1">
              <a:lnSpc>
                <a:spcPct val="90000"/>
              </a:lnSpc>
            </a:pPr>
            <a:r>
              <a:rPr lang="en-US" dirty="0"/>
              <a:t>The type of work</a:t>
            </a:r>
          </a:p>
          <a:p>
            <a:pPr lvl="1" eaLnBrk="1" hangingPunct="1">
              <a:lnSpc>
                <a:spcPct val="90000"/>
              </a:lnSpc>
            </a:pPr>
            <a:r>
              <a:rPr lang="en-US" dirty="0"/>
              <a:t>The location of work</a:t>
            </a:r>
          </a:p>
          <a:p>
            <a:pPr eaLnBrk="1" hangingPunct="1">
              <a:lnSpc>
                <a:spcPct val="90000"/>
              </a:lnSpc>
            </a:pPr>
            <a:r>
              <a:rPr lang="en-US" dirty="0"/>
              <a:t>Three levels are defined:</a:t>
            </a:r>
          </a:p>
          <a:p>
            <a:pPr lvl="1" eaLnBrk="1" hangingPunct="1">
              <a:lnSpc>
                <a:spcPct val="90000"/>
              </a:lnSpc>
            </a:pPr>
            <a:r>
              <a:rPr lang="en-US" dirty="0"/>
              <a:t>Level 1</a:t>
            </a:r>
          </a:p>
          <a:p>
            <a:pPr lvl="1" eaLnBrk="1" hangingPunct="1">
              <a:lnSpc>
                <a:spcPct val="90000"/>
              </a:lnSpc>
            </a:pPr>
            <a:r>
              <a:rPr lang="en-US" dirty="0"/>
              <a:t>Level 2</a:t>
            </a:r>
          </a:p>
          <a:p>
            <a:pPr lvl="1" eaLnBrk="1" hangingPunct="1">
              <a:lnSpc>
                <a:spcPct val="90000"/>
              </a:lnSpc>
            </a:pPr>
            <a:r>
              <a:rPr lang="en-US" dirty="0"/>
              <a:t>Level 3</a:t>
            </a:r>
          </a:p>
          <a:p>
            <a:pPr eaLnBrk="1" hangingPunct="1">
              <a:lnSpc>
                <a:spcPct val="90000"/>
              </a:lnSpc>
            </a:pPr>
            <a:r>
              <a:rPr lang="en-US" dirty="0"/>
              <a:t>Measured in foot-candles (fc)</a:t>
            </a:r>
          </a:p>
        </p:txBody>
      </p:sp>
      <p:pic>
        <p:nvPicPr>
          <p:cNvPr id="106500" name="Picture 4" descr="Trailer-mounted light tower on at night"/>
          <p:cNvPicPr>
            <a:picLocks noChangeAspect="1" noChangeArrowheads="1"/>
          </p:cNvPicPr>
          <p:nvPr/>
        </p:nvPicPr>
        <p:blipFill>
          <a:blip r:embed="rId3" cstate="print"/>
          <a:srcRect/>
          <a:stretch>
            <a:fillRect/>
          </a:stretch>
        </p:blipFill>
        <p:spPr bwMode="auto">
          <a:xfrm>
            <a:off x="5943600" y="1221808"/>
            <a:ext cx="2514600" cy="4509067"/>
          </a:xfrm>
          <a:prstGeom prst="rect">
            <a:avLst/>
          </a:prstGeom>
          <a:noFill/>
          <a:ln w="9525">
            <a:noFill/>
            <a:miter lim="800000"/>
            <a:headEnd/>
            <a:tailEnd/>
          </a:ln>
        </p:spPr>
      </p:pic>
      <p:sp>
        <p:nvSpPr>
          <p:cNvPr id="2" name="Google Shape;74;p1">
            <a:extLst>
              <a:ext uri="{FF2B5EF4-FFF2-40B4-BE49-F238E27FC236}">
                <a16:creationId xmlns:a16="http://schemas.microsoft.com/office/drawing/2014/main" id="{30CFE0A8-5D9B-FBEB-BCE2-B96067494434}"/>
              </a:ext>
            </a:extLst>
          </p:cNvPr>
          <p:cNvSpPr/>
          <p:nvPr/>
        </p:nvSpPr>
        <p:spPr>
          <a:xfrm>
            <a:off x="7446335" y="5715000"/>
            <a:ext cx="1371600" cy="23079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dirty="0">
                <a:solidFill>
                  <a:srgbClr val="000000"/>
                </a:solidFill>
                <a:latin typeface="Arial" panose="020B0604020202020204" pitchFamily="34" charset="0"/>
                <a:ea typeface="Open Sans"/>
                <a:cs typeface="Arial" panose="020B0604020202020204" pitchFamily="34" charset="0"/>
                <a:sym typeface="Open Sans"/>
              </a:rPr>
              <a:t>Image: FHWA</a:t>
            </a:r>
            <a:endParaRPr sz="9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1644222122"/>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1218" name="Rectangle 2"/>
          <p:cNvSpPr>
            <a:spLocks noGrp="1" noChangeArrowheads="1"/>
          </p:cNvSpPr>
          <p:nvPr>
            <p:ph type="title"/>
          </p:nvPr>
        </p:nvSpPr>
        <p:spPr>
          <a:xfrm>
            <a:off x="228600" y="152400"/>
            <a:ext cx="8915400" cy="1371600"/>
          </a:xfrm>
        </p:spPr>
        <p:txBody>
          <a:bodyPr/>
          <a:lstStyle/>
          <a:p>
            <a:pPr eaLnBrk="1" hangingPunct="1">
              <a:defRPr/>
            </a:pPr>
            <a:r>
              <a:rPr lang="en-US" dirty="0"/>
              <a:t>Recommended Min. Illuminance</a:t>
            </a:r>
            <a:br>
              <a:rPr lang="en-US" dirty="0"/>
            </a:br>
            <a:r>
              <a:rPr lang="en-US" dirty="0"/>
              <a:t>Levels &amp; Categories for Nighttime </a:t>
            </a:r>
            <a:r>
              <a:rPr lang="en-US" dirty="0" err="1"/>
              <a:t>WZ</a:t>
            </a:r>
            <a:endParaRPr lang="en-US" dirty="0"/>
          </a:p>
        </p:txBody>
      </p:sp>
      <p:graphicFrame>
        <p:nvGraphicFramePr>
          <p:cNvPr id="521246" name="Group 30"/>
          <p:cNvGraphicFramePr>
            <a:graphicFrameLocks noGrp="1"/>
          </p:cNvGraphicFramePr>
          <p:nvPr>
            <p:ph type="tbl" idx="1"/>
            <p:extLst>
              <p:ext uri="{D42A27DB-BD31-4B8C-83A1-F6EECF244321}">
                <p14:modId xmlns:p14="http://schemas.microsoft.com/office/powerpoint/2010/main" val="2103656658"/>
              </p:ext>
            </p:extLst>
          </p:nvPr>
        </p:nvGraphicFramePr>
        <p:xfrm>
          <a:off x="0" y="1524000"/>
          <a:ext cx="9144000" cy="5120640"/>
        </p:xfrm>
        <a:graphic>
          <a:graphicData uri="http://schemas.openxmlformats.org/drawingml/2006/table">
            <a:tbl>
              <a:tblPr firstRow="1"/>
              <a:tblGrid>
                <a:gridCol w="866775">
                  <a:extLst>
                    <a:ext uri="{9D8B030D-6E8A-4147-A177-3AD203B41FA5}">
                      <a16:colId xmlns:a16="http://schemas.microsoft.com/office/drawing/2014/main" val="20000"/>
                    </a:ext>
                  </a:extLst>
                </a:gridCol>
                <a:gridCol w="1876425">
                  <a:extLst>
                    <a:ext uri="{9D8B030D-6E8A-4147-A177-3AD203B41FA5}">
                      <a16:colId xmlns:a16="http://schemas.microsoft.com/office/drawing/2014/main" val="20001"/>
                    </a:ext>
                  </a:extLst>
                </a:gridCol>
                <a:gridCol w="1905000">
                  <a:extLst>
                    <a:ext uri="{9D8B030D-6E8A-4147-A177-3AD203B41FA5}">
                      <a16:colId xmlns:a16="http://schemas.microsoft.com/office/drawing/2014/main" val="20002"/>
                    </a:ext>
                  </a:extLst>
                </a:gridCol>
                <a:gridCol w="4495800">
                  <a:extLst>
                    <a:ext uri="{9D8B030D-6E8A-4147-A177-3AD203B41FA5}">
                      <a16:colId xmlns:a16="http://schemas.microsoft.com/office/drawing/2014/main" val="20003"/>
                    </a:ext>
                  </a:extLst>
                </a:gridCol>
              </a:tblGrid>
              <a:tr h="1162050">
                <a:tc>
                  <a:txBody>
                    <a:bodyPr/>
                    <a:lstStyle/>
                    <a:p>
                      <a:pPr marL="0" marR="0" lvl="0" indent="0" algn="ctr" defTabSz="914400" rtl="0" eaLnBrk="1" fontAlgn="base" latinLnBrk="0" hangingPunct="1">
                        <a:lnSpc>
                          <a:spcPct val="100000"/>
                        </a:lnSpc>
                        <a:spcBef>
                          <a:spcPct val="20000"/>
                        </a:spcBef>
                        <a:spcAft>
                          <a:spcPct val="0"/>
                        </a:spcAft>
                        <a:buClrTx/>
                        <a:buSzPct val="90000"/>
                        <a:buFontTx/>
                        <a:buNone/>
                        <a:tabLst/>
                      </a:pPr>
                      <a:r>
                        <a:rPr kumimoji="0" lang="en-US" sz="2400" b="0" i="0" u="none" strike="noStrike" cap="none" normalizeH="0" baseline="0" dirty="0">
                          <a:ln>
                            <a:noFill/>
                          </a:ln>
                          <a:solidFill>
                            <a:schemeClr val="tx1"/>
                          </a:solidFill>
                          <a:effectLst/>
                          <a:latin typeface="Arial" panose="020B0604020202020204" pitchFamily="34" charset="0"/>
                        </a:rPr>
                        <a:t>LEV.</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Tx/>
                        <a:buNone/>
                        <a:tabLst/>
                      </a:pPr>
                      <a:r>
                        <a:rPr kumimoji="0" lang="en-US" sz="2400" b="0" i="0" u="none" strike="noStrike" cap="none" normalizeH="0" baseline="0" dirty="0">
                          <a:ln>
                            <a:noFill/>
                          </a:ln>
                          <a:solidFill>
                            <a:schemeClr val="tx1"/>
                          </a:solidFill>
                          <a:effectLst/>
                          <a:latin typeface="Arial" panose="020B0604020202020204" pitchFamily="34" charset="0"/>
                        </a:rPr>
                        <a:t>Min. Illuminance Level, fc</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Tx/>
                        <a:buNone/>
                        <a:tabLst/>
                      </a:pPr>
                      <a:r>
                        <a:rPr kumimoji="0" lang="en-US" sz="2400" b="0" i="0" u="none" strike="noStrike" cap="none" normalizeH="0" baseline="0" dirty="0">
                          <a:ln>
                            <a:noFill/>
                          </a:ln>
                          <a:solidFill>
                            <a:schemeClr val="tx1"/>
                          </a:solidFill>
                          <a:effectLst/>
                          <a:latin typeface="Arial" panose="020B0604020202020204" pitchFamily="34" charset="0"/>
                        </a:rPr>
                        <a:t>Area of Illumination</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Tx/>
                        <a:buNone/>
                        <a:tabLst/>
                      </a:pPr>
                      <a:r>
                        <a:rPr kumimoji="0" lang="en-US" sz="2400" b="0" i="0" u="none" strike="noStrike" cap="none" normalizeH="0" baseline="0" dirty="0">
                          <a:ln>
                            <a:noFill/>
                          </a:ln>
                          <a:solidFill>
                            <a:schemeClr val="tx1"/>
                          </a:solidFill>
                          <a:effectLst/>
                          <a:latin typeface="Arial" panose="020B0604020202020204" pitchFamily="34" charset="0"/>
                        </a:rPr>
                        <a:t>Examples of Activities</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0"/>
                  </a:ext>
                </a:extLst>
              </a:tr>
              <a:tr h="1162050">
                <a:tc>
                  <a:txBody>
                    <a:bodyPr/>
                    <a:lstStyle/>
                    <a:p>
                      <a:pPr marL="0" marR="0" lvl="0" indent="0" algn="ctr" defTabSz="914400" rtl="0" eaLnBrk="1" fontAlgn="base" latinLnBrk="0" hangingPunct="1">
                        <a:lnSpc>
                          <a:spcPct val="100000"/>
                        </a:lnSpc>
                        <a:spcBef>
                          <a:spcPct val="20000"/>
                        </a:spcBef>
                        <a:spcAft>
                          <a:spcPct val="0"/>
                        </a:spcAft>
                        <a:buClrTx/>
                        <a:buSzPct val="90000"/>
                        <a:buFontTx/>
                        <a:buNone/>
                        <a:tabLst/>
                      </a:pPr>
                      <a:r>
                        <a:rPr kumimoji="0" lang="en-US" sz="3200" b="1" i="0" u="none" strike="noStrike" cap="none" normalizeH="0" baseline="0" dirty="0">
                          <a:ln>
                            <a:noFill/>
                          </a:ln>
                          <a:solidFill>
                            <a:schemeClr val="tx1"/>
                          </a:solidFill>
                          <a:effectLst/>
                          <a:latin typeface="Arial" panose="020B0604020202020204" pitchFamily="34" charset="0"/>
                        </a:rPr>
                        <a:t>1</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Tx/>
                        <a:buNone/>
                        <a:tabLst/>
                      </a:pPr>
                      <a:r>
                        <a:rPr kumimoji="0" lang="en-US" sz="3200" b="1" i="0" u="none" strike="noStrike" cap="none" normalizeH="0" baseline="0" dirty="0">
                          <a:ln>
                            <a:noFill/>
                          </a:ln>
                          <a:solidFill>
                            <a:schemeClr val="tx1"/>
                          </a:solidFill>
                          <a:effectLst/>
                          <a:latin typeface="Arial" panose="020B0604020202020204" pitchFamily="34" charset="0"/>
                        </a:rPr>
                        <a:t>5</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Tx/>
                        <a:buNone/>
                        <a:tabLst/>
                      </a:pPr>
                      <a:r>
                        <a:rPr kumimoji="0" lang="en-US" sz="2400" b="0" i="0" u="none" strike="noStrike" cap="none" normalizeH="0" baseline="0" dirty="0">
                          <a:ln>
                            <a:noFill/>
                          </a:ln>
                          <a:solidFill>
                            <a:schemeClr val="tx1"/>
                          </a:solidFill>
                          <a:effectLst/>
                          <a:latin typeface="Arial" panose="020B0604020202020204" pitchFamily="34" charset="0"/>
                        </a:rPr>
                        <a:t>Throughout spaces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Tx/>
                        <a:buNone/>
                        <a:tabLst/>
                      </a:pPr>
                      <a:r>
                        <a:rPr kumimoji="0" lang="en-US" sz="2400" b="0" i="0" u="none" strike="noStrike" cap="none" normalizeH="0" baseline="0" dirty="0">
                          <a:ln>
                            <a:noFill/>
                          </a:ln>
                          <a:solidFill>
                            <a:schemeClr val="tx1"/>
                          </a:solidFill>
                          <a:effectLst/>
                          <a:latin typeface="Arial" panose="020B0604020202020204" pitchFamily="34" charset="0"/>
                        </a:rPr>
                        <a:t>Excavation, sweeping &amp; cleanup, movement area in work zone, movement between two tasks, flagger stations</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1"/>
                  </a:ext>
                </a:extLst>
              </a:tr>
              <a:tr h="1162050">
                <a:tc>
                  <a:txBody>
                    <a:bodyPr/>
                    <a:lstStyle/>
                    <a:p>
                      <a:pPr marL="0" marR="0" lvl="0" indent="0" algn="ctr" defTabSz="914400" rtl="0" eaLnBrk="1" fontAlgn="base" latinLnBrk="0" hangingPunct="1">
                        <a:lnSpc>
                          <a:spcPct val="100000"/>
                        </a:lnSpc>
                        <a:spcBef>
                          <a:spcPct val="20000"/>
                        </a:spcBef>
                        <a:spcAft>
                          <a:spcPct val="0"/>
                        </a:spcAft>
                        <a:buClrTx/>
                        <a:buSzPct val="90000"/>
                        <a:buFontTx/>
                        <a:buNone/>
                        <a:tabLst/>
                      </a:pPr>
                      <a:r>
                        <a:rPr kumimoji="0" lang="en-US" sz="3200" b="1" i="0" u="none" strike="noStrike" cap="none" normalizeH="0" baseline="0" dirty="0">
                          <a:ln>
                            <a:noFill/>
                          </a:ln>
                          <a:solidFill>
                            <a:schemeClr val="tx1"/>
                          </a:solidFill>
                          <a:effectLst/>
                          <a:latin typeface="Arial" panose="020B0604020202020204" pitchFamily="34" charset="0"/>
                        </a:rPr>
                        <a:t>2</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Tx/>
                        <a:buNone/>
                        <a:tabLst/>
                      </a:pPr>
                      <a:r>
                        <a:rPr kumimoji="0" lang="en-US" sz="3200" b="1" i="0" u="none" strike="noStrike" cap="none" normalizeH="0" baseline="0" dirty="0">
                          <a:ln>
                            <a:noFill/>
                          </a:ln>
                          <a:solidFill>
                            <a:schemeClr val="tx1"/>
                          </a:solidFill>
                          <a:effectLst/>
                          <a:latin typeface="Arial" panose="020B0604020202020204" pitchFamily="34" charset="0"/>
                        </a:rPr>
                        <a:t>10</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Tx/>
                        <a:buNone/>
                        <a:tabLst/>
                      </a:pPr>
                      <a:r>
                        <a:rPr kumimoji="0" lang="en-US" sz="2400" b="0" i="0" u="none" strike="noStrike" cap="none" normalizeH="0" baseline="0" dirty="0">
                          <a:ln>
                            <a:noFill/>
                          </a:ln>
                          <a:solidFill>
                            <a:schemeClr val="tx1"/>
                          </a:solidFill>
                          <a:effectLst/>
                          <a:latin typeface="Arial" panose="020B0604020202020204" pitchFamily="34" charset="0"/>
                        </a:rPr>
                        <a:t>Of tasks and around equipment</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Tx/>
                        <a:buNone/>
                        <a:tabLst/>
                      </a:pPr>
                      <a:r>
                        <a:rPr kumimoji="0" lang="en-US" sz="2400" b="0" i="0" u="none" strike="noStrike" cap="none" normalizeH="0" baseline="0" dirty="0">
                          <a:ln>
                            <a:noFill/>
                          </a:ln>
                          <a:solidFill>
                            <a:schemeClr val="tx1"/>
                          </a:solidFill>
                          <a:effectLst/>
                          <a:latin typeface="Arial" panose="020B0604020202020204" pitchFamily="34" charset="0"/>
                        </a:rPr>
                        <a:t>Paving, milling, concrete work, around paver or miller</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2"/>
                  </a:ext>
                </a:extLst>
              </a:tr>
              <a:tr h="1162050">
                <a:tc>
                  <a:txBody>
                    <a:bodyPr/>
                    <a:lstStyle/>
                    <a:p>
                      <a:pPr marL="0" marR="0" lvl="0" indent="0" algn="ctr" defTabSz="914400" rtl="0" eaLnBrk="1" fontAlgn="base" latinLnBrk="0" hangingPunct="1">
                        <a:lnSpc>
                          <a:spcPct val="100000"/>
                        </a:lnSpc>
                        <a:spcBef>
                          <a:spcPct val="20000"/>
                        </a:spcBef>
                        <a:spcAft>
                          <a:spcPct val="0"/>
                        </a:spcAft>
                        <a:buClrTx/>
                        <a:buSzPct val="90000"/>
                        <a:buFontTx/>
                        <a:buNone/>
                        <a:tabLst/>
                      </a:pPr>
                      <a:r>
                        <a:rPr kumimoji="0" lang="en-US" sz="3200" b="1" i="0" u="none" strike="noStrike" cap="none" normalizeH="0" baseline="0" dirty="0">
                          <a:ln>
                            <a:noFill/>
                          </a:ln>
                          <a:solidFill>
                            <a:schemeClr val="tx1"/>
                          </a:solidFill>
                          <a:effectLst/>
                          <a:latin typeface="Arial" panose="020B0604020202020204" pitchFamily="34" charset="0"/>
                        </a:rPr>
                        <a:t>3</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Tx/>
                        <a:buNone/>
                        <a:tabLst/>
                      </a:pPr>
                      <a:r>
                        <a:rPr kumimoji="0" lang="en-US" sz="3200" b="1" i="0" u="none" strike="noStrike" cap="none" normalizeH="0" baseline="0" dirty="0">
                          <a:ln>
                            <a:noFill/>
                          </a:ln>
                          <a:solidFill>
                            <a:schemeClr val="tx1"/>
                          </a:solidFill>
                          <a:effectLst/>
                          <a:latin typeface="Arial" panose="020B0604020202020204" pitchFamily="34" charset="0"/>
                        </a:rPr>
                        <a:t>20</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Tx/>
                        <a:buNone/>
                        <a:tabLst/>
                      </a:pPr>
                      <a:r>
                        <a:rPr kumimoji="0" lang="en-US" sz="2400" b="0" i="0" u="none" strike="noStrike" cap="none" normalizeH="0" baseline="0" dirty="0">
                          <a:ln>
                            <a:noFill/>
                          </a:ln>
                          <a:solidFill>
                            <a:schemeClr val="tx1"/>
                          </a:solidFill>
                          <a:effectLst/>
                          <a:latin typeface="Arial" panose="020B0604020202020204" pitchFamily="34" charset="0"/>
                        </a:rPr>
                        <a:t>Illuminance on task</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Tx/>
                        <a:buNone/>
                        <a:tabLst/>
                      </a:pPr>
                      <a:r>
                        <a:rPr kumimoji="0" lang="en-US" sz="2400" b="0" i="0" u="none" strike="noStrike" cap="none" normalizeH="0" baseline="0" dirty="0">
                          <a:ln>
                            <a:noFill/>
                          </a:ln>
                          <a:solidFill>
                            <a:schemeClr val="tx1"/>
                          </a:solidFill>
                          <a:effectLst/>
                          <a:latin typeface="Arial" panose="020B0604020202020204" pitchFamily="34" charset="0"/>
                        </a:rPr>
                        <a:t>Crack filling, pot filling, tasks requiring extreme accuracy and attention</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923016192"/>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9570" name="Rectangle 2"/>
          <p:cNvSpPr>
            <a:spLocks noGrp="1" noChangeArrowheads="1"/>
          </p:cNvSpPr>
          <p:nvPr>
            <p:ph type="body" idx="1"/>
          </p:nvPr>
        </p:nvSpPr>
        <p:spPr>
          <a:xfrm>
            <a:off x="481781" y="1714500"/>
            <a:ext cx="3748549" cy="5029200"/>
          </a:xfrm>
        </p:spPr>
        <p:txBody>
          <a:bodyPr/>
          <a:lstStyle/>
          <a:p>
            <a:pPr marL="457200" indent="-457200">
              <a:buClrTx/>
              <a:buSzTx/>
              <a:buFont typeface="Verdana" pitchFamily="34" charset="0"/>
              <a:buAutoNum type="arabicPeriod"/>
            </a:pPr>
            <a:r>
              <a:rPr lang="en-US" dirty="0"/>
              <a:t>Temporary signs</a:t>
            </a:r>
          </a:p>
          <a:p>
            <a:pPr marL="457200" indent="-457200">
              <a:buClrTx/>
              <a:buSzTx/>
              <a:buFont typeface="Verdana" pitchFamily="34" charset="0"/>
              <a:buAutoNum type="arabicPeriod"/>
            </a:pPr>
            <a:r>
              <a:rPr lang="en-US" dirty="0"/>
              <a:t>Arrow boards</a:t>
            </a:r>
          </a:p>
          <a:p>
            <a:pPr marL="457200" indent="-457200">
              <a:buClrTx/>
              <a:buSzTx/>
              <a:buFont typeface="Verdana" pitchFamily="34" charset="0"/>
              <a:buAutoNum type="arabicPeriod"/>
            </a:pPr>
            <a:r>
              <a:rPr lang="en-US" dirty="0"/>
              <a:t>Channelizing devices</a:t>
            </a:r>
          </a:p>
          <a:p>
            <a:pPr marL="457200" indent="-457200">
              <a:buClrTx/>
              <a:buSzTx/>
              <a:buFont typeface="Verdana" pitchFamily="34" charset="0"/>
              <a:buAutoNum type="arabicPeriod"/>
            </a:pPr>
            <a:r>
              <a:rPr lang="en-US" dirty="0"/>
              <a:t>Warning lights</a:t>
            </a:r>
          </a:p>
          <a:p>
            <a:pPr marL="457200" indent="-457200">
              <a:buClrTx/>
              <a:buSzTx/>
              <a:buFont typeface="Verdana" pitchFamily="34" charset="0"/>
              <a:buAutoNum type="arabicPeriod"/>
            </a:pPr>
            <a:r>
              <a:rPr lang="en-US" dirty="0"/>
              <a:t>Positive protection</a:t>
            </a:r>
          </a:p>
          <a:p>
            <a:pPr marL="457200" indent="-457200">
              <a:buClrTx/>
              <a:buSzTx/>
              <a:buFont typeface="Verdana" pitchFamily="34" charset="0"/>
              <a:buAutoNum type="arabicPeriod"/>
            </a:pPr>
            <a:r>
              <a:rPr lang="en-US" dirty="0"/>
              <a:t>Others</a:t>
            </a:r>
          </a:p>
          <a:p>
            <a:pPr marL="609600" indent="-609600">
              <a:buClrTx/>
              <a:buSzTx/>
              <a:buFont typeface="Verdana" pitchFamily="34" charset="0"/>
              <a:buAutoNum type="arabicPeriod"/>
            </a:pPr>
            <a:endParaRPr lang="en-US" dirty="0"/>
          </a:p>
        </p:txBody>
      </p:sp>
      <p:sp>
        <p:nvSpPr>
          <p:cNvPr id="330756" name="Rectangle 4"/>
          <p:cNvSpPr>
            <a:spLocks noGrp="1" noChangeArrowheads="1"/>
          </p:cNvSpPr>
          <p:nvPr>
            <p:ph type="title"/>
          </p:nvPr>
        </p:nvSpPr>
        <p:spPr>
          <a:xfrm>
            <a:off x="1676400" y="114300"/>
            <a:ext cx="7467600" cy="1295400"/>
          </a:xfrm>
        </p:spPr>
        <p:txBody>
          <a:bodyPr/>
          <a:lstStyle/>
          <a:p>
            <a:pPr eaLnBrk="1" hangingPunct="1">
              <a:defRPr/>
            </a:pPr>
            <a:r>
              <a:rPr lang="en-US" dirty="0"/>
              <a:t>B. Traffic Control Devices</a:t>
            </a:r>
          </a:p>
        </p:txBody>
      </p:sp>
      <p:pic>
        <p:nvPicPr>
          <p:cNvPr id="2" name="Picture 1" descr="Temporary Signs&#10;One Lane Road Ahead&#10;Work Zone Ahead&#10;including channelizing devices and tape examples">
            <a:extLst>
              <a:ext uri="{FF2B5EF4-FFF2-40B4-BE49-F238E27FC236}">
                <a16:creationId xmlns:a16="http://schemas.microsoft.com/office/drawing/2014/main" id="{097A4DA3-5B93-4D5D-904E-4D61B17C874B}"/>
              </a:ext>
            </a:extLst>
          </p:cNvPr>
          <p:cNvPicPr>
            <a:picLocks noChangeAspect="1"/>
          </p:cNvPicPr>
          <p:nvPr/>
        </p:nvPicPr>
        <p:blipFill>
          <a:blip r:embed="rId3"/>
          <a:stretch>
            <a:fillRect/>
          </a:stretch>
        </p:blipFill>
        <p:spPr>
          <a:xfrm>
            <a:off x="4572000" y="1828800"/>
            <a:ext cx="3552825" cy="3600450"/>
          </a:xfrm>
          <a:prstGeom prst="rect">
            <a:avLst/>
          </a:prstGeom>
        </p:spPr>
      </p:pic>
      <p:sp>
        <p:nvSpPr>
          <p:cNvPr id="5" name="Rectangle 39">
            <a:extLst>
              <a:ext uri="{FF2B5EF4-FFF2-40B4-BE49-F238E27FC236}">
                <a16:creationId xmlns:a16="http://schemas.microsoft.com/office/drawing/2014/main" id="{8218BD1B-6EAC-4E6F-AED7-12B615C88124}"/>
              </a:ext>
            </a:extLst>
          </p:cNvPr>
          <p:cNvSpPr>
            <a:spLocks noChangeArrowheads="1"/>
          </p:cNvSpPr>
          <p:nvPr/>
        </p:nvSpPr>
        <p:spPr bwMode="auto">
          <a:xfrm>
            <a:off x="381000" y="325437"/>
            <a:ext cx="1143000" cy="838200"/>
          </a:xfrm>
          <a:prstGeom prst="rect">
            <a:avLst/>
          </a:prstGeom>
          <a:solidFill>
            <a:schemeClr val="bg1"/>
          </a:solidFill>
          <a:ln w="57150">
            <a:solidFill>
              <a:srgbClr val="C00000"/>
            </a:solidFill>
            <a:miter lim="800000"/>
            <a:headEnd/>
            <a:tailEnd/>
          </a:ln>
        </p:spPr>
        <p:txBody>
          <a:bodyPr wrap="none" anchor="ctr"/>
          <a:lstStyle/>
          <a:p>
            <a:pPr algn="ctr"/>
            <a:r>
              <a:rPr lang="en-US" sz="4000" b="1" i="1" dirty="0">
                <a:latin typeface="Arial" panose="020B0604020202020204" pitchFamily="34" charset="0"/>
              </a:rPr>
              <a:t>72</a:t>
            </a:r>
          </a:p>
        </p:txBody>
      </p:sp>
      <p:sp>
        <p:nvSpPr>
          <p:cNvPr id="3" name="Google Shape;74;p1">
            <a:extLst>
              <a:ext uri="{FF2B5EF4-FFF2-40B4-BE49-F238E27FC236}">
                <a16:creationId xmlns:a16="http://schemas.microsoft.com/office/drawing/2014/main" id="{111B176D-D9F0-5DFB-F7FD-700B4CFCC096}"/>
              </a:ext>
            </a:extLst>
          </p:cNvPr>
          <p:cNvSpPr/>
          <p:nvPr/>
        </p:nvSpPr>
        <p:spPr>
          <a:xfrm>
            <a:off x="7010400" y="5455831"/>
            <a:ext cx="1371600" cy="23079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dirty="0">
                <a:solidFill>
                  <a:srgbClr val="000000"/>
                </a:solidFill>
                <a:latin typeface="Arial" panose="020B0604020202020204" pitchFamily="34" charset="0"/>
                <a:ea typeface="Open Sans"/>
                <a:cs typeface="Arial" panose="020B0604020202020204" pitchFamily="34" charset="0"/>
                <a:sym typeface="Open Sans"/>
              </a:rPr>
              <a:t>Image: ATSSA</a:t>
            </a:r>
            <a:endParaRPr sz="9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3074006474"/>
      </p:ext>
    </p:extLst>
  </p:cSld>
  <p:clrMapOvr>
    <a:masterClrMapping/>
  </p:clrMapOvr>
  <p:transition/>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4226" name="Rectangle 2"/>
          <p:cNvSpPr>
            <a:spLocks noGrp="1" noChangeArrowheads="1"/>
          </p:cNvSpPr>
          <p:nvPr>
            <p:ph type="title"/>
          </p:nvPr>
        </p:nvSpPr>
        <p:spPr>
          <a:xfrm>
            <a:off x="1508124" y="274638"/>
            <a:ext cx="7635875" cy="868362"/>
          </a:xfrm>
        </p:spPr>
        <p:txBody>
          <a:bodyPr/>
          <a:lstStyle/>
          <a:p>
            <a:pPr eaLnBrk="1" hangingPunct="1">
              <a:defRPr/>
            </a:pPr>
            <a:r>
              <a:rPr lang="en-US" dirty="0"/>
              <a:t>B1. Temporary Signs</a:t>
            </a:r>
            <a:endParaRPr lang="en-US" sz="3200" dirty="0"/>
          </a:p>
        </p:txBody>
      </p:sp>
      <p:sp>
        <p:nvSpPr>
          <p:cNvPr id="110595" name="Rectangle 3"/>
          <p:cNvSpPr>
            <a:spLocks noGrp="1" noChangeArrowheads="1"/>
          </p:cNvSpPr>
          <p:nvPr>
            <p:ph type="body" idx="1"/>
          </p:nvPr>
        </p:nvSpPr>
        <p:spPr>
          <a:xfrm>
            <a:off x="674780" y="1727609"/>
            <a:ext cx="4267200" cy="2971800"/>
          </a:xfrm>
        </p:spPr>
        <p:txBody>
          <a:bodyPr/>
          <a:lstStyle/>
          <a:p>
            <a:pPr marL="280988" indent="-280988" eaLnBrk="1" hangingPunct="1">
              <a:buSzTx/>
            </a:pPr>
            <a:r>
              <a:rPr lang="en-US" dirty="0"/>
              <a:t>Regulatory (R)</a:t>
            </a:r>
          </a:p>
          <a:p>
            <a:pPr marL="280988" indent="-280988" eaLnBrk="1" hangingPunct="1">
              <a:buSzTx/>
            </a:pPr>
            <a:r>
              <a:rPr lang="en-US" dirty="0"/>
              <a:t>Warning (W)</a:t>
            </a:r>
          </a:p>
          <a:p>
            <a:pPr marL="280988" indent="-280988" eaLnBrk="1" hangingPunct="1">
              <a:buSzTx/>
            </a:pPr>
            <a:r>
              <a:rPr lang="en-US" dirty="0"/>
              <a:t>Guide (G)</a:t>
            </a:r>
          </a:p>
        </p:txBody>
      </p:sp>
      <p:pic>
        <p:nvPicPr>
          <p:cNvPr id="2" name="Picture 1" descr="55 MPH Speed Limit Sign">
            <a:extLst>
              <a:ext uri="{FF2B5EF4-FFF2-40B4-BE49-F238E27FC236}">
                <a16:creationId xmlns:a16="http://schemas.microsoft.com/office/drawing/2014/main" id="{A55DD021-381F-4B18-A0E1-C711815D6664}"/>
              </a:ext>
            </a:extLst>
          </p:cNvPr>
          <p:cNvPicPr>
            <a:picLocks noChangeAspect="1"/>
          </p:cNvPicPr>
          <p:nvPr/>
        </p:nvPicPr>
        <p:blipFill>
          <a:blip r:embed="rId3"/>
          <a:stretch>
            <a:fillRect/>
          </a:stretch>
        </p:blipFill>
        <p:spPr>
          <a:xfrm>
            <a:off x="7142665" y="1143000"/>
            <a:ext cx="1800225" cy="2400300"/>
          </a:xfrm>
          <a:prstGeom prst="rect">
            <a:avLst/>
          </a:prstGeom>
        </p:spPr>
      </p:pic>
      <p:pic>
        <p:nvPicPr>
          <p:cNvPr id="3" name="Picture 2" descr="One Lane Road Ahead">
            <a:extLst>
              <a:ext uri="{FF2B5EF4-FFF2-40B4-BE49-F238E27FC236}">
                <a16:creationId xmlns:a16="http://schemas.microsoft.com/office/drawing/2014/main" id="{6A2303B1-50B3-44FC-B119-5B014917CB55}"/>
              </a:ext>
            </a:extLst>
          </p:cNvPr>
          <p:cNvPicPr>
            <a:picLocks noChangeAspect="1"/>
          </p:cNvPicPr>
          <p:nvPr/>
        </p:nvPicPr>
        <p:blipFill>
          <a:blip r:embed="rId4">
            <a:clrChange>
              <a:clrFrom>
                <a:srgbClr val="FFFFFF"/>
              </a:clrFrom>
              <a:clrTo>
                <a:srgbClr val="FFFFFF">
                  <a:alpha val="0"/>
                </a:srgbClr>
              </a:clrTo>
            </a:clrChange>
          </a:blip>
          <a:stretch>
            <a:fillRect/>
          </a:stretch>
        </p:blipFill>
        <p:spPr>
          <a:xfrm>
            <a:off x="4410485" y="2362200"/>
            <a:ext cx="2362200" cy="2362200"/>
          </a:xfrm>
          <a:prstGeom prst="rect">
            <a:avLst/>
          </a:prstGeom>
        </p:spPr>
      </p:pic>
      <p:pic>
        <p:nvPicPr>
          <p:cNvPr id="4" name="Picture 3" descr="Detour Sign">
            <a:extLst>
              <a:ext uri="{FF2B5EF4-FFF2-40B4-BE49-F238E27FC236}">
                <a16:creationId xmlns:a16="http://schemas.microsoft.com/office/drawing/2014/main" id="{30490EFE-5494-4E67-B473-C1EDEF02D57C}"/>
              </a:ext>
            </a:extLst>
          </p:cNvPr>
          <p:cNvPicPr>
            <a:picLocks noChangeAspect="1"/>
          </p:cNvPicPr>
          <p:nvPr/>
        </p:nvPicPr>
        <p:blipFill>
          <a:blip r:embed="rId5"/>
          <a:stretch>
            <a:fillRect/>
          </a:stretch>
        </p:blipFill>
        <p:spPr>
          <a:xfrm>
            <a:off x="2209800" y="4267200"/>
            <a:ext cx="2362200" cy="1907477"/>
          </a:xfrm>
          <a:prstGeom prst="rect">
            <a:avLst/>
          </a:prstGeom>
        </p:spPr>
      </p:pic>
      <p:sp>
        <p:nvSpPr>
          <p:cNvPr id="8" name="Rectangle 39">
            <a:extLst>
              <a:ext uri="{FF2B5EF4-FFF2-40B4-BE49-F238E27FC236}">
                <a16:creationId xmlns:a16="http://schemas.microsoft.com/office/drawing/2014/main" id="{D9C38A7B-5441-49B3-9491-7CC4B01AE98D}"/>
              </a:ext>
            </a:extLst>
          </p:cNvPr>
          <p:cNvSpPr>
            <a:spLocks noChangeArrowheads="1"/>
          </p:cNvSpPr>
          <p:nvPr/>
        </p:nvSpPr>
        <p:spPr bwMode="auto">
          <a:xfrm>
            <a:off x="381000" y="325437"/>
            <a:ext cx="1143000" cy="838200"/>
          </a:xfrm>
          <a:prstGeom prst="rect">
            <a:avLst/>
          </a:prstGeom>
          <a:solidFill>
            <a:schemeClr val="bg1"/>
          </a:solidFill>
          <a:ln w="57150">
            <a:solidFill>
              <a:srgbClr val="C00000"/>
            </a:solidFill>
            <a:miter lim="800000"/>
            <a:headEnd/>
            <a:tailEnd/>
          </a:ln>
        </p:spPr>
        <p:txBody>
          <a:bodyPr wrap="none" anchor="ctr"/>
          <a:lstStyle/>
          <a:p>
            <a:pPr algn="ctr"/>
            <a:r>
              <a:rPr lang="en-US" sz="4000" b="1" i="1" dirty="0">
                <a:latin typeface="Arial" panose="020B0604020202020204" pitchFamily="34" charset="0"/>
              </a:rPr>
              <a:t>72</a:t>
            </a:r>
          </a:p>
        </p:txBody>
      </p:sp>
      <p:sp>
        <p:nvSpPr>
          <p:cNvPr id="5" name="Google Shape;74;p1">
            <a:extLst>
              <a:ext uri="{FF2B5EF4-FFF2-40B4-BE49-F238E27FC236}">
                <a16:creationId xmlns:a16="http://schemas.microsoft.com/office/drawing/2014/main" id="{D6FB1C6A-24E1-3217-8EA3-9EB527E3830E}"/>
              </a:ext>
            </a:extLst>
          </p:cNvPr>
          <p:cNvSpPr/>
          <p:nvPr/>
        </p:nvSpPr>
        <p:spPr>
          <a:xfrm>
            <a:off x="7446335" y="5715000"/>
            <a:ext cx="1371600" cy="23079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dirty="0">
                <a:solidFill>
                  <a:srgbClr val="000000"/>
                </a:solidFill>
                <a:latin typeface="Arial" panose="020B0604020202020204" pitchFamily="34" charset="0"/>
                <a:ea typeface="Open Sans"/>
                <a:cs typeface="Arial" panose="020B0604020202020204" pitchFamily="34" charset="0"/>
                <a:sym typeface="Open Sans"/>
              </a:rPr>
              <a:t>Images: FHWA</a:t>
            </a:r>
            <a:endParaRPr sz="9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2848942393"/>
      </p:ext>
    </p:extLst>
  </p:cSld>
  <p:clrMapOvr>
    <a:masterClrMapping/>
  </p:clrMapOvr>
  <p:transition/>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F1D8726CCB35046823CD2208737B298" ma:contentTypeVersion="17" ma:contentTypeDescription="Create a new document." ma:contentTypeScope="" ma:versionID="a1dfcc3812e8eda223e4bbc003fc5805">
  <xsd:schema xmlns:xsd="http://www.w3.org/2001/XMLSchema" xmlns:xs="http://www.w3.org/2001/XMLSchema" xmlns:p="http://schemas.microsoft.com/office/2006/metadata/properties" xmlns:ns2="f5270e54-c8a0-4b22-84cc-0e31eb95d21e" xmlns:ns3="32c1465c-eec5-42df-ba25-e7b3dc5efb78" targetNamespace="http://schemas.microsoft.com/office/2006/metadata/properties" ma:root="true" ma:fieldsID="ea3ce69e8d0753bef4c975463d142391" ns2:_="" ns3:_="">
    <xsd:import namespace="f5270e54-c8a0-4b22-84cc-0e31eb95d21e"/>
    <xsd:import namespace="32c1465c-eec5-42df-ba25-e7b3dc5efb78"/>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OCR" minOccurs="0"/>
                <xsd:element ref="ns2:MediaServiceGenerationTime" minOccurs="0"/>
                <xsd:element ref="ns2:MediaServiceEventHashCode" minOccurs="0"/>
                <xsd:element ref="ns2:MediaServiceAutoKeyPoints" minOccurs="0"/>
                <xsd:element ref="ns2:MediaServiceKeyPoints" minOccurs="0"/>
                <xsd:element ref="ns3:SharedWithUsers" minOccurs="0"/>
                <xsd:element ref="ns3:SharedWithDetails"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5270e54-c8a0-4b22-84cc-0e31eb95d21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element name="MediaLengthInSeconds" ma:index="19" nillable="true" ma:displayName="MediaLengthInSeconds" ma:hidden="true" ma:internalName="MediaLengthInSeconds" ma:readOnly="true">
      <xsd:simpleType>
        <xsd:restriction base="dms:Unknow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ea752f70-6a13-4c50-9a09-ea54223a0fa3"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3" nillable="true" ma:displayName="MediaServiceObjectDetectorVersions" ma:hidden="true" ma:indexed="true" ma:internalName="MediaServiceObjectDetectorVersions" ma:readOnly="true">
      <xsd:simpleType>
        <xsd:restriction base="dms:Text"/>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32c1465c-eec5-42df-ba25-e7b3dc5efb78"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b5f90fc8-047a-47db-90e2-1028f76883af}" ma:internalName="TaxCatchAll" ma:showField="CatchAllData" ma:web="32c1465c-eec5-42df-ba25-e7b3dc5efb78">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f5270e54-c8a0-4b22-84cc-0e31eb95d21e">
      <Terms xmlns="http://schemas.microsoft.com/office/infopath/2007/PartnerControls"/>
    </lcf76f155ced4ddcb4097134ff3c332f>
    <TaxCatchAll xmlns="32c1465c-eec5-42df-ba25-e7b3dc5efb78" xsi:nil="true"/>
  </documentManagement>
</p:properties>
</file>

<file path=customXml/itemProps1.xml><?xml version="1.0" encoding="utf-8"?>
<ds:datastoreItem xmlns:ds="http://schemas.openxmlformats.org/officeDocument/2006/customXml" ds:itemID="{787C22FC-09F8-4775-8BBA-B68CB596D5F0}"/>
</file>

<file path=customXml/itemProps2.xml><?xml version="1.0" encoding="utf-8"?>
<ds:datastoreItem xmlns:ds="http://schemas.openxmlformats.org/officeDocument/2006/customXml" ds:itemID="{0C0C2EFC-375E-4F33-83FB-8DB841F343CB}"/>
</file>

<file path=customXml/itemProps3.xml><?xml version="1.0" encoding="utf-8"?>
<ds:datastoreItem xmlns:ds="http://schemas.openxmlformats.org/officeDocument/2006/customXml" ds:itemID="{757755EA-2027-41EC-BF41-8E9721538E87}"/>
</file>

<file path=docProps/app.xml><?xml version="1.0" encoding="utf-8"?>
<Properties xmlns="http://schemas.openxmlformats.org/officeDocument/2006/extended-properties" xmlns:vt="http://schemas.openxmlformats.org/officeDocument/2006/docPropsVTypes">
  <TotalTime>27621</TotalTime>
  <Words>39258</Words>
  <Application>Microsoft Office PowerPoint</Application>
  <PresentationFormat>On-screen Show (4:3)</PresentationFormat>
  <Paragraphs>3693</Paragraphs>
  <Slides>254</Slides>
  <Notes>252</Notes>
  <HiddenSlides>1</HiddenSlides>
  <MMClips>1</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254</vt:i4>
      </vt:variant>
    </vt:vector>
  </HeadingPairs>
  <TitlesOfParts>
    <vt:vector size="263" baseType="lpstr">
      <vt:lpstr>Arial</vt:lpstr>
      <vt:lpstr>Arial Black</vt:lpstr>
      <vt:lpstr>Book Antiqua</vt:lpstr>
      <vt:lpstr>Calibri</vt:lpstr>
      <vt:lpstr>Leelawadee</vt:lpstr>
      <vt:lpstr>Times New Roman</vt:lpstr>
      <vt:lpstr>Verdana</vt:lpstr>
      <vt:lpstr>Wingdings</vt:lpstr>
      <vt:lpstr>Default Design</vt:lpstr>
      <vt:lpstr>2. Temporary Traffic Control (TTC) Strategies </vt:lpstr>
      <vt:lpstr>Module Objectives</vt:lpstr>
      <vt:lpstr>PowerPoint Presentation</vt:lpstr>
      <vt:lpstr>TTC Zone Definition</vt:lpstr>
      <vt:lpstr>TTC Strategies are detailed in a TTC Plan</vt:lpstr>
      <vt:lpstr>TCPs Shall Comply with the MUTCD</vt:lpstr>
      <vt:lpstr>The MUTCD</vt:lpstr>
      <vt:lpstr>The MUTCD</vt:lpstr>
      <vt:lpstr>State Options</vt:lpstr>
      <vt:lpstr>State and Local Standards</vt:lpstr>
      <vt:lpstr>MUTCD Levels of Compliance</vt:lpstr>
      <vt:lpstr>MUTCD vs. State: Which One Governs?</vt:lpstr>
      <vt:lpstr>Example</vt:lpstr>
      <vt:lpstr>Other Possible Sources of TTC Standards and Guidelines</vt:lpstr>
      <vt:lpstr>OSHA Requirements</vt:lpstr>
      <vt:lpstr>OSHA’s Jurisdiction</vt:lpstr>
      <vt:lpstr>OSHA Requirements</vt:lpstr>
      <vt:lpstr>Roadside Design Guide</vt:lpstr>
      <vt:lpstr>Manufacturer Instructions and Recommendations</vt:lpstr>
      <vt:lpstr>Other Applicable Publications</vt:lpstr>
      <vt:lpstr>Standard Specifications for Road and Bridge Construction </vt:lpstr>
      <vt:lpstr>Project-Specific Plans &amp; Special Provisions</vt:lpstr>
      <vt:lpstr>Project Specific Plans &amp; Special Provisions</vt:lpstr>
      <vt:lpstr>Common TTC Strategies</vt:lpstr>
      <vt:lpstr>TTC Strategies Can be Divided Into:</vt:lpstr>
      <vt:lpstr>A. TTC Strategies</vt:lpstr>
      <vt:lpstr>A1. Lane Constriction</vt:lpstr>
      <vt:lpstr>A1. Lane Constriction</vt:lpstr>
      <vt:lpstr>A2. Lane Closure</vt:lpstr>
      <vt:lpstr>A2. Lane Closures</vt:lpstr>
      <vt:lpstr>PowerPoint Presentation</vt:lpstr>
      <vt:lpstr>Recommended Advance Warning Sign Minimum Spacing</vt:lpstr>
      <vt:lpstr>Min. Length (L) of a MERGING Taper</vt:lpstr>
      <vt:lpstr>S = Which Speed?</vt:lpstr>
      <vt:lpstr>The 85th Percentile Speed</vt:lpstr>
      <vt:lpstr>W = Which Width? </vt:lpstr>
      <vt:lpstr>PowerPoint Presentation</vt:lpstr>
      <vt:lpstr>PowerPoint Presentation</vt:lpstr>
      <vt:lpstr>PowerPoint Presentation</vt:lpstr>
      <vt:lpstr>PowerPoint Presentation</vt:lpstr>
      <vt:lpstr>PowerPoint Presentation</vt:lpstr>
      <vt:lpstr>Longitudinal Buffer Space</vt:lpstr>
      <vt:lpstr>PowerPoint Presentation</vt:lpstr>
      <vt:lpstr>Multiple Tapers</vt:lpstr>
      <vt:lpstr>Multiple Tapers: Two Cases:</vt:lpstr>
      <vt:lpstr>Merging Taper followed by a Merging Taper </vt:lpstr>
      <vt:lpstr>Example</vt:lpstr>
      <vt:lpstr>Merging Taper followed by Shifting Taper</vt:lpstr>
      <vt:lpstr>Example</vt:lpstr>
      <vt:lpstr>A3. Shared Right-of-Way</vt:lpstr>
      <vt:lpstr>A3. Shared Right-of-Way</vt:lpstr>
      <vt:lpstr>PowerPoint Presentation</vt:lpstr>
      <vt:lpstr>PowerPoint Presentation</vt:lpstr>
      <vt:lpstr>Automated Flagger Assistance Devices (AFADs)</vt:lpstr>
      <vt:lpstr>A3. Shared Right-of-Way</vt:lpstr>
      <vt:lpstr>A4. Temporary Bypass (Diversion)</vt:lpstr>
      <vt:lpstr>Shifting Taper = 1/2 L Min.</vt:lpstr>
      <vt:lpstr>PowerPoint Presentation</vt:lpstr>
      <vt:lpstr>A4. Temporary Bypass (Diversion)</vt:lpstr>
      <vt:lpstr>Road Closure With Diversion</vt:lpstr>
      <vt:lpstr>A4. Temporary Bypass (Diversion)</vt:lpstr>
      <vt:lpstr>A5. Intermittent Closure</vt:lpstr>
      <vt:lpstr>A5. Intermittent Closure</vt:lpstr>
      <vt:lpstr>A6. Crossover</vt:lpstr>
      <vt:lpstr>A6. Crossover</vt:lpstr>
      <vt:lpstr>A6. Crossover</vt:lpstr>
      <vt:lpstr>A7. Shoulder Use</vt:lpstr>
      <vt:lpstr>Work in the Center of a Road with Low Traffic Volumes</vt:lpstr>
      <vt:lpstr>A7. Shoulder Use</vt:lpstr>
      <vt:lpstr>Shoulder Taper = 1/3 L Min.</vt:lpstr>
      <vt:lpstr>PowerPoint Presentation</vt:lpstr>
      <vt:lpstr>A8. Median Use</vt:lpstr>
      <vt:lpstr>A8. Median Use</vt:lpstr>
      <vt:lpstr>A9. Detour</vt:lpstr>
      <vt:lpstr>A9. Detour</vt:lpstr>
      <vt:lpstr>A10. Multiple Lane Separation</vt:lpstr>
      <vt:lpstr>A10. Multiple Lane Separation</vt:lpstr>
      <vt:lpstr>A11. Full Road Closures</vt:lpstr>
      <vt:lpstr>A11. Full Road Closures</vt:lpstr>
      <vt:lpstr>Potential Benefits of Full Closures</vt:lpstr>
      <vt:lpstr>Disadvantages of Full Closures</vt:lpstr>
      <vt:lpstr>PowerPoint Presentation</vt:lpstr>
      <vt:lpstr>Full Closure Strategies</vt:lpstr>
      <vt:lpstr>Full Closure Strategies</vt:lpstr>
      <vt:lpstr>Considerations Associated with Full Road Closures </vt:lpstr>
      <vt:lpstr>Alternative Closure Strategies</vt:lpstr>
      <vt:lpstr>A12. Night Work</vt:lpstr>
      <vt:lpstr>Nighttime Work Zones</vt:lpstr>
      <vt:lpstr>Advantages/Disadvantages of Nighttime Work</vt:lpstr>
      <vt:lpstr>Conditions for Nighttime Work</vt:lpstr>
      <vt:lpstr>Other Factors That Impact the Suitability of Nighttime Work</vt:lpstr>
      <vt:lpstr>Technological Advancements to Improve Nighttime Safety</vt:lpstr>
      <vt:lpstr>Key to Nighttime Work</vt:lpstr>
      <vt:lpstr>NCHRP Report 476</vt:lpstr>
      <vt:lpstr>Potential Nighttime Adjustments</vt:lpstr>
      <vt:lpstr>Illuminance Levels</vt:lpstr>
      <vt:lpstr>Recommended Min. Illuminance Levels &amp; Categories for Nighttime WZ</vt:lpstr>
      <vt:lpstr>B. Traffic Control Devices</vt:lpstr>
      <vt:lpstr>B1. Temporary Signs</vt:lpstr>
      <vt:lpstr>Regulatory Signs</vt:lpstr>
      <vt:lpstr>PowerPoint Presentation</vt:lpstr>
      <vt:lpstr>Warning Signs</vt:lpstr>
      <vt:lpstr>PowerPoint Presentation</vt:lpstr>
      <vt:lpstr>Guide Signs</vt:lpstr>
      <vt:lpstr>Guide Signs</vt:lpstr>
      <vt:lpstr>B2. Arrow Boards</vt:lpstr>
      <vt:lpstr>Arrow Board Types</vt:lpstr>
      <vt:lpstr>Arrow Boards at Night</vt:lpstr>
      <vt:lpstr>Arrow Board Modes</vt:lpstr>
      <vt:lpstr>Preferred Arrow Board Location</vt:lpstr>
      <vt:lpstr>PowerPoint Presentation</vt:lpstr>
      <vt:lpstr>Arrow Boards Shall Not Be Used…</vt:lpstr>
      <vt:lpstr>B3. Channelizing Devices</vt:lpstr>
      <vt:lpstr>Functions of Channelizing Devices</vt:lpstr>
      <vt:lpstr>B4. Warning Lights</vt:lpstr>
      <vt:lpstr>Type A Warning Lights</vt:lpstr>
      <vt:lpstr>Type B Warning Lights</vt:lpstr>
      <vt:lpstr>Type C  (and D) Warning Lights</vt:lpstr>
      <vt:lpstr>B5. Positive Protection Devices</vt:lpstr>
      <vt:lpstr>Positive Protection Devices:   Portable Barriers</vt:lpstr>
      <vt:lpstr>FHWA’s Temporary Traffic Control Devices Rule States That…</vt:lpstr>
      <vt:lpstr>Use of Positive Protection Devices</vt:lpstr>
      <vt:lpstr>Functions of PP Devices</vt:lpstr>
      <vt:lpstr>Temporary Barriers</vt:lpstr>
      <vt:lpstr>Types of Temporary Traffic Barriers</vt:lpstr>
      <vt:lpstr>1. Portable Concrete Barriers (PCB)</vt:lpstr>
      <vt:lpstr>Jersey Shape vs. F-Shape</vt:lpstr>
      <vt:lpstr>Advantages of Portable Concrete Barriers</vt:lpstr>
      <vt:lpstr>Disadvantages of Portable Concrete Barriers</vt:lpstr>
      <vt:lpstr>PowerPoint Presentation</vt:lpstr>
      <vt:lpstr>PowerPoint Presentation</vt:lpstr>
      <vt:lpstr>PowerPoint Presentation</vt:lpstr>
      <vt:lpstr>PowerPoint Presentation</vt:lpstr>
      <vt:lpstr>PowerPoint Presentation</vt:lpstr>
      <vt:lpstr>3. Anchored Barriers</vt:lpstr>
      <vt:lpstr>PowerPoint Presentation</vt:lpstr>
      <vt:lpstr>PowerPoint Presentation</vt:lpstr>
      <vt:lpstr>PowerPoint Presentation</vt:lpstr>
      <vt:lpstr>PowerPoint Presentation</vt:lpstr>
      <vt:lpstr>4. Movable Barriers</vt:lpstr>
      <vt:lpstr>PowerPoint Presentation</vt:lpstr>
      <vt:lpstr>PowerPoint Presentation</vt:lpstr>
      <vt:lpstr>5. Mobile Barriers</vt:lpstr>
      <vt:lpstr>Reduces “Rubbernecking”</vt:lpstr>
      <vt:lpstr>PowerPoint Presentation</vt:lpstr>
      <vt:lpstr>PowerPoint Presentation</vt:lpstr>
      <vt:lpstr>6. Steel Barriers</vt:lpstr>
      <vt:lpstr>Typical Uses</vt:lpstr>
      <vt:lpstr>PowerPoint Presentation</vt:lpstr>
      <vt:lpstr>PowerPoint Presentation</vt:lpstr>
      <vt:lpstr>PowerPoint Presentation</vt:lpstr>
      <vt:lpstr>PowerPoint Presentation</vt:lpstr>
      <vt:lpstr>PowerPoint Presentation</vt:lpstr>
      <vt:lpstr>Temporary Traffic Barrier as Channelizing Devices</vt:lpstr>
      <vt:lpstr>Delineation of Temporary Traffic Barriers</vt:lpstr>
      <vt:lpstr>PowerPoint Presentation</vt:lpstr>
      <vt:lpstr>Examples of Barrier Delineation</vt:lpstr>
      <vt:lpstr>PowerPoint Presentation</vt:lpstr>
      <vt:lpstr>PowerPoint Presentation</vt:lpstr>
      <vt:lpstr>PowerPoint Presentation</vt:lpstr>
      <vt:lpstr>PowerPoint Presentation</vt:lpstr>
      <vt:lpstr>The Blunt End of a Barrier is a Hazard!</vt:lpstr>
      <vt:lpstr>The Blunt End of a Barrier is a Hazard!</vt:lpstr>
      <vt:lpstr>Barrier Flare Ratio</vt:lpstr>
      <vt:lpstr>PowerPoint Presentation</vt:lpstr>
      <vt:lpstr>What does 20:1 mean?</vt:lpstr>
      <vt:lpstr>How long is the flare?</vt:lpstr>
      <vt:lpstr>The Clear Zone</vt:lpstr>
      <vt:lpstr>The Clear Zone</vt:lpstr>
      <vt:lpstr>PowerPoint Presentation</vt:lpstr>
      <vt:lpstr>Example of Clear Zone Widths for Work Zones</vt:lpstr>
      <vt:lpstr>No hazards in the clear zone?</vt:lpstr>
      <vt:lpstr>Barriers Connections</vt:lpstr>
      <vt:lpstr>PowerPoint Presentation</vt:lpstr>
      <vt:lpstr>PowerPoint Presentation</vt:lpstr>
      <vt:lpstr>PowerPoint Presentation</vt:lpstr>
      <vt:lpstr>PowerPoint Presentation</vt:lpstr>
      <vt:lpstr>Pin and Loop Connection</vt:lpstr>
      <vt:lpstr>Channel Connections</vt:lpstr>
      <vt:lpstr>J-J Hook</vt:lpstr>
      <vt:lpstr>PowerPoint Presentation</vt:lpstr>
      <vt:lpstr>PowerPoint Presentation</vt:lpstr>
      <vt:lpstr>Other Positive Protection Devices:  </vt:lpstr>
      <vt:lpstr>Crash Cushions</vt:lpstr>
      <vt:lpstr>Crash Cushions</vt:lpstr>
      <vt:lpstr>Crash Cushions Shall be:</vt:lpstr>
      <vt:lpstr>Types of  Crash Cushions</vt:lpstr>
      <vt:lpstr>PowerPoint Presentation</vt:lpstr>
      <vt:lpstr>React 350</vt:lpstr>
      <vt:lpstr>QuadGuard</vt:lpstr>
      <vt:lpstr>Advance Dynamic Impact Extension Module (ADIEM)</vt:lpstr>
      <vt:lpstr>ADIEM</vt:lpstr>
      <vt:lpstr>ADIEM</vt:lpstr>
      <vt:lpstr>PowerPoint Presentation</vt:lpstr>
      <vt:lpstr>Trinity Attenuating Crash Cushion (TRACC)</vt:lpstr>
      <vt:lpstr>Non-redirective Energy Absorbing Terminal (NEAT) System</vt:lpstr>
      <vt:lpstr>PowerPoint Presentation</vt:lpstr>
      <vt:lpstr>PowerPoint Presentation</vt:lpstr>
      <vt:lpstr>PowerPoint Presentation</vt:lpstr>
      <vt:lpstr>PowerPoint Presentation</vt:lpstr>
      <vt:lpstr>PowerPoint Presentation</vt:lpstr>
      <vt:lpstr>Non- Redirective Crash Cushions</vt:lpstr>
      <vt:lpstr>PowerPoint Presentation</vt:lpstr>
      <vt:lpstr>PowerPoint Presentation</vt:lpstr>
      <vt:lpstr>PowerPoint Presentation</vt:lpstr>
      <vt:lpstr>Example of Sand Placement</vt:lpstr>
      <vt:lpstr>Inspecting Sand-Filled Barrels</vt:lpstr>
      <vt:lpstr>C. Truck-Mounted Attenuators (TMAs)</vt:lpstr>
      <vt:lpstr>PowerPoint Presentation</vt:lpstr>
      <vt:lpstr> Truck-Mounted Attenuators</vt:lpstr>
      <vt:lpstr>PowerPoint Presentation</vt:lpstr>
      <vt:lpstr>PowerPoint Presentation</vt:lpstr>
      <vt:lpstr>Application of Truck-Mounted Attenuators</vt:lpstr>
      <vt:lpstr> Truck-Mounted Attenuators</vt:lpstr>
      <vt:lpstr>PowerPoint Presentation</vt:lpstr>
      <vt:lpstr>PowerPoint Presentation</vt:lpstr>
      <vt:lpstr> Truck-Mounted Attenuators</vt:lpstr>
      <vt:lpstr> Truck-Mounted Attenuators</vt:lpstr>
      <vt:lpstr> Truck-Mounted Attenuators</vt:lpstr>
      <vt:lpstr>TMA Roll-Ahead Distance</vt:lpstr>
      <vt:lpstr>Roll-Ahead Distance</vt:lpstr>
      <vt:lpstr>Roll-Ahead Distance</vt:lpstr>
      <vt:lpstr>Sample TMA “Roll-Ahead Distances”  for 55 mph Impact</vt:lpstr>
      <vt:lpstr>PowerPoint Presentation</vt:lpstr>
      <vt:lpstr>PowerPoint Presentation</vt:lpstr>
      <vt:lpstr>PowerPoint Presentation</vt:lpstr>
      <vt:lpstr>PowerPoint Presentation</vt:lpstr>
      <vt:lpstr>PowerPoint Presentation</vt:lpstr>
      <vt:lpstr>Dragnet</vt:lpstr>
      <vt:lpstr>PowerPoint Presentation</vt:lpstr>
      <vt:lpstr>PowerPoint Presentation</vt:lpstr>
      <vt:lpstr>PowerPoint Presentation</vt:lpstr>
      <vt:lpstr>PowerPoint Presentation</vt:lpstr>
      <vt:lpstr>B6. Other</vt:lpstr>
      <vt:lpstr>Temporary Rumble Strips</vt:lpstr>
      <vt:lpstr>Removable Polymer Rumble Strip</vt:lpstr>
      <vt:lpstr>Removable Polymer Rumble Strip</vt:lpstr>
      <vt:lpstr>Molded Engineered Polymer Rumble Strip</vt:lpstr>
      <vt:lpstr>Molded Engineered Polymer Rumble Strip</vt:lpstr>
      <vt:lpstr>Typical Placement of Temporary Raised Rumble Strips</vt:lpstr>
      <vt:lpstr>C. Contracting Strategies</vt:lpstr>
      <vt:lpstr>C1. The Conventional Contract Model</vt:lpstr>
      <vt:lpstr>C1. Conventional Contract Model</vt:lpstr>
      <vt:lpstr>C2. Alternative Contracting Strategies</vt:lpstr>
      <vt:lpstr>Other Possible Criteria for Selecting the Winning Bid</vt:lpstr>
      <vt:lpstr>C2. Alternative Contracting Strategies Used in WZ</vt:lpstr>
      <vt:lpstr>A + B Bidding</vt:lpstr>
      <vt:lpstr>Design-Build Contracting</vt:lpstr>
      <vt:lpstr>Incentive-Disincentive Provisions </vt:lpstr>
      <vt:lpstr>Lane Rental</vt:lpstr>
      <vt:lpstr>Flexible Notice to Proceed</vt:lpstr>
      <vt:lpstr>C3. Evaluation of TTC Designs Proposed by Contractors</vt:lpstr>
      <vt:lpstr>Knowledge Check</vt:lpstr>
      <vt:lpstr>Questions</vt:lpstr>
    </vt:vector>
  </TitlesOfParts>
  <Company>HOME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Traffic Control Technician Course</dc:title>
  <dc:subject>File 1 of 3</dc:subject>
  <dc:creator>Juan M Morales, P.E</dc:creator>
  <dc:description>JM Morales &amp; Associates, 407-674-7007, www.jmmassoc.com</dc:description>
  <cp:lastModifiedBy>Tim Luttrell</cp:lastModifiedBy>
  <cp:revision>758</cp:revision>
  <dcterms:created xsi:type="dcterms:W3CDTF">2003-08-18T20:36:41Z</dcterms:created>
  <dcterms:modified xsi:type="dcterms:W3CDTF">2025-04-09T15:30:45Z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0x0101000F1D8726CCB35046823CD2208737B298</vt:lpwstr>
  </property>
</Properties>
</file>